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19"/>
  </p:notesMasterIdLst>
  <p:handoutMasterIdLst>
    <p:handoutMasterId r:id="rId120"/>
  </p:handoutMasterIdLst>
  <p:sldIdLst>
    <p:sldId id="258" r:id="rId2"/>
    <p:sldId id="384" r:id="rId3"/>
    <p:sldId id="288" r:id="rId4"/>
    <p:sldId id="426" r:id="rId5"/>
    <p:sldId id="420" r:id="rId6"/>
    <p:sldId id="422" r:id="rId7"/>
    <p:sldId id="423" r:id="rId8"/>
    <p:sldId id="425" r:id="rId9"/>
    <p:sldId id="424" r:id="rId10"/>
    <p:sldId id="428" r:id="rId11"/>
    <p:sldId id="289" r:id="rId12"/>
    <p:sldId id="390" r:id="rId13"/>
    <p:sldId id="379" r:id="rId14"/>
    <p:sldId id="291" r:id="rId15"/>
    <p:sldId id="296" r:id="rId16"/>
    <p:sldId id="295" r:id="rId17"/>
    <p:sldId id="380" r:id="rId18"/>
    <p:sldId id="297" r:id="rId19"/>
    <p:sldId id="290" r:id="rId20"/>
    <p:sldId id="292" r:id="rId21"/>
    <p:sldId id="381" r:id="rId22"/>
    <p:sldId id="299" r:id="rId23"/>
    <p:sldId id="300" r:id="rId24"/>
    <p:sldId id="382" r:id="rId25"/>
    <p:sldId id="301" r:id="rId26"/>
    <p:sldId id="303" r:id="rId27"/>
    <p:sldId id="293" r:id="rId28"/>
    <p:sldId id="304" r:id="rId29"/>
    <p:sldId id="391" r:id="rId30"/>
    <p:sldId id="392" r:id="rId31"/>
    <p:sldId id="393" r:id="rId32"/>
    <p:sldId id="394" r:id="rId33"/>
    <p:sldId id="395" r:id="rId34"/>
    <p:sldId id="396" r:id="rId35"/>
    <p:sldId id="397" r:id="rId36"/>
    <p:sldId id="398" r:id="rId37"/>
    <p:sldId id="399" r:id="rId38"/>
    <p:sldId id="400" r:id="rId39"/>
    <p:sldId id="401" r:id="rId40"/>
    <p:sldId id="402" r:id="rId41"/>
    <p:sldId id="403" r:id="rId42"/>
    <p:sldId id="404" r:id="rId43"/>
    <p:sldId id="405" r:id="rId44"/>
    <p:sldId id="406" r:id="rId45"/>
    <p:sldId id="407" r:id="rId46"/>
    <p:sldId id="408" r:id="rId47"/>
    <p:sldId id="409" r:id="rId48"/>
    <p:sldId id="305" r:id="rId49"/>
    <p:sldId id="306" r:id="rId50"/>
    <p:sldId id="308" r:id="rId51"/>
    <p:sldId id="309" r:id="rId52"/>
    <p:sldId id="307" r:id="rId53"/>
    <p:sldId id="310" r:id="rId54"/>
    <p:sldId id="410" r:id="rId55"/>
    <p:sldId id="311" r:id="rId56"/>
    <p:sldId id="312" r:id="rId57"/>
    <p:sldId id="313" r:id="rId58"/>
    <p:sldId id="328" r:id="rId59"/>
    <p:sldId id="329" r:id="rId60"/>
    <p:sldId id="327" r:id="rId61"/>
    <p:sldId id="331" r:id="rId62"/>
    <p:sldId id="330" r:id="rId63"/>
    <p:sldId id="411" r:id="rId64"/>
    <p:sldId id="412" r:id="rId65"/>
    <p:sldId id="413" r:id="rId66"/>
    <p:sldId id="414" r:id="rId67"/>
    <p:sldId id="415" r:id="rId68"/>
    <p:sldId id="416" r:id="rId69"/>
    <p:sldId id="419" r:id="rId70"/>
    <p:sldId id="314" r:id="rId71"/>
    <p:sldId id="315" r:id="rId72"/>
    <p:sldId id="319" r:id="rId73"/>
    <p:sldId id="316" r:id="rId74"/>
    <p:sldId id="317" r:id="rId75"/>
    <p:sldId id="318" r:id="rId76"/>
    <p:sldId id="320" r:id="rId77"/>
    <p:sldId id="321" r:id="rId78"/>
    <p:sldId id="322" r:id="rId79"/>
    <p:sldId id="454" r:id="rId80"/>
    <p:sldId id="449" r:id="rId81"/>
    <p:sldId id="450" r:id="rId82"/>
    <p:sldId id="451" r:id="rId83"/>
    <p:sldId id="452" r:id="rId84"/>
    <p:sldId id="453" r:id="rId85"/>
    <p:sldId id="326" r:id="rId86"/>
    <p:sldId id="332" r:id="rId87"/>
    <p:sldId id="333" r:id="rId88"/>
    <p:sldId id="334" r:id="rId89"/>
    <p:sldId id="335" r:id="rId90"/>
    <p:sldId id="336" r:id="rId91"/>
    <p:sldId id="337" r:id="rId92"/>
    <p:sldId id="479" r:id="rId93"/>
    <p:sldId id="455" r:id="rId94"/>
    <p:sldId id="456" r:id="rId95"/>
    <p:sldId id="457" r:id="rId96"/>
    <p:sldId id="458" r:id="rId97"/>
    <p:sldId id="459" r:id="rId98"/>
    <p:sldId id="460" r:id="rId99"/>
    <p:sldId id="461" r:id="rId100"/>
    <p:sldId id="462" r:id="rId101"/>
    <p:sldId id="463" r:id="rId102"/>
    <p:sldId id="464" r:id="rId103"/>
    <p:sldId id="465" r:id="rId104"/>
    <p:sldId id="466" r:id="rId105"/>
    <p:sldId id="467" r:id="rId106"/>
    <p:sldId id="468" r:id="rId107"/>
    <p:sldId id="469" r:id="rId108"/>
    <p:sldId id="470" r:id="rId109"/>
    <p:sldId id="471" r:id="rId110"/>
    <p:sldId id="472" r:id="rId111"/>
    <p:sldId id="473" r:id="rId112"/>
    <p:sldId id="474" r:id="rId113"/>
    <p:sldId id="475" r:id="rId114"/>
    <p:sldId id="476" r:id="rId115"/>
    <p:sldId id="477" r:id="rId116"/>
    <p:sldId id="478" r:id="rId117"/>
    <p:sldId id="372" r:id="rId1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0" autoAdjust="0"/>
    <p:restoredTop sz="91111" autoAdjust="0"/>
  </p:normalViewPr>
  <p:slideViewPr>
    <p:cSldViewPr>
      <p:cViewPr varScale="1">
        <p:scale>
          <a:sx n="83" d="100"/>
          <a:sy n="83" d="100"/>
        </p:scale>
        <p:origin x="1620" y="84"/>
      </p:cViewPr>
      <p:guideLst>
        <p:guide orient="horz" pos="2160"/>
        <p:guide pos="2880"/>
      </p:guideLst>
    </p:cSldViewPr>
  </p:slideViewPr>
  <p:outlineViewPr>
    <p:cViewPr>
      <p:scale>
        <a:sx n="33" d="100"/>
        <a:sy n="33" d="100"/>
      </p:scale>
      <p:origin x="0" y="2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wnloads\&#1044;&#1086;&#1076;&#1072;&#1090;&#1086;&#1082;.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user\Desktop\&#1050;&#1088;&#1091;&#1075;&#1083;&#1099;&#1077;%20&#1089;&#1090;&#1086;&#1083;&#1099;\&#1044;&#1086;&#1076;&#1072;&#1090;&#1086;&#1082;.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ser\Desktop\&#1050;&#1088;&#1091;&#1075;&#1083;&#1099;&#1077;%20&#1089;&#1090;&#1086;&#1083;&#1099;\&#1044;&#1086;&#1076;&#1072;&#1090;&#1086;&#1082;.xls"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ownloads\&#1044;&#1086;&#1076;&#1072;&#1090;&#1086;&#1082;.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er\Downloads\&#1044;&#1086;&#1076;&#1072;&#1090;&#1086;&#1082;.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er\Desktop\&#1052;%20&#1090;&#1077;&#1089;&#1090;\&#1052;%20&#1090;&#1077;&#1089;&#1090;%20&#1040;&#1083;&#1082;&#1086;&#1075;&#1086;&#1083;&#1100;\&#1044;&#1086;&#1076;&#1072;&#1090;&#1086;&#1082;%201.%20&#1052;%20&#1090;&#1077;&#1089;&#1090;%20&#1072;&#1083;&#1075;&#1086;&#1082;&#1086;&#1083;&#1100;,%20&#1090;&#1102;&#1090;&#1102;&#1085;.%20&#1056;&#1086;&#1079;&#1088;&#1072;&#1093;&#1091;&#1085;&#1086;&#1082;%20&#1087;&#1086;%20&#1059;&#1082;&#1088;&#1072;&#1111;&#1085;&#1110;%20&#1074;%20&#1088;&#1086;&#1079;&#1088;&#1110;&#1079;&#1110;%20&#1086;&#1073;&#1083;&#1072;&#1089;&#1090;&#1077;&#1081;.%20+%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explosion val="25"/>
          <c:dPt>
            <c:idx val="0"/>
            <c:bubble3D val="0"/>
            <c:explosion val="0"/>
            <c:extLst>
              <c:ext xmlns:c16="http://schemas.microsoft.com/office/drawing/2014/chart" uri="{C3380CC4-5D6E-409C-BE32-E72D297353CC}">
                <c16:uniqueId val="{00000000-6232-45AE-9D48-0E3CC461AEF0}"/>
              </c:ext>
            </c:extLst>
          </c:dPt>
          <c:dPt>
            <c:idx val="1"/>
            <c:bubble3D val="0"/>
            <c:explosion val="0"/>
            <c:extLst>
              <c:ext xmlns:c16="http://schemas.microsoft.com/office/drawing/2014/chart" uri="{C3380CC4-5D6E-409C-BE32-E72D297353CC}">
                <c16:uniqueId val="{00000001-6232-45AE-9D48-0E3CC461AEF0}"/>
              </c:ext>
            </c:extLst>
          </c:dPt>
          <c:dLbls>
            <c:dLbl>
              <c:idx val="0"/>
              <c:layout>
                <c:manualLayout>
                  <c:x val="-0.20896352211597299"/>
                  <c:y val="0.3119915094903985"/>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6232-45AE-9D48-0E3CC461AEF0}"/>
                </c:ext>
              </c:extLst>
            </c:dLbl>
            <c:dLbl>
              <c:idx val="1"/>
              <c:layout>
                <c:manualLayout>
                  <c:x val="4.6275683237282823E-2"/>
                  <c:y val="-0.17942130361583755"/>
                </c:manualLayout>
              </c:layou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232-45AE-9D48-0E3CC461AEF0}"/>
                </c:ext>
              </c:extLst>
            </c:dLbl>
            <c:spPr>
              <a:noFill/>
              <a:ln>
                <a:noFill/>
              </a:ln>
              <a:effectLst/>
            </c:spPr>
            <c:txPr>
              <a:bodyPr/>
              <a:lstStyle/>
              <a:p>
                <a:pPr>
                  <a:defRPr sz="4400" b="1">
                    <a:latin typeface="Times New Roman" pitchFamily="18" charset="0"/>
                    <a:cs typeface="Times New Roman" pitchFamily="18" charset="0"/>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val>
            <c:numRef>
              <c:f>[Додаток.xls]Лист1!$E$73:$E$74</c:f>
              <c:numCache>
                <c:formatCode>General</c:formatCode>
                <c:ptCount val="2"/>
                <c:pt idx="0">
                  <c:v>448.5</c:v>
                </c:pt>
                <c:pt idx="1">
                  <c:v>279.10000000000002</c:v>
                </c:pt>
              </c:numCache>
            </c:numRef>
          </c:val>
          <c:extLst>
            <c:ext xmlns:c16="http://schemas.microsoft.com/office/drawing/2014/chart" uri="{C3380CC4-5D6E-409C-BE32-E72D297353CC}">
              <c16:uniqueId val="{00000002-6232-45AE-9D48-0E3CC461AEF0}"/>
            </c:ext>
          </c:extLst>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Лист1!$B$79:$C$79</c:f>
              <c:strCache>
                <c:ptCount val="1"/>
                <c:pt idx="0">
                  <c:v>Загальні надходження до місцевого бюджету від СПД, у т.ч.: млн. грн.</c:v>
                </c:pt>
              </c:strCache>
            </c:strRef>
          </c:tx>
          <c:spPr>
            <a:ln w="63500"/>
          </c:spPr>
          <c:val>
            <c:numRef>
              <c:f>Лист1!$D$79:$F$79</c:f>
              <c:numCache>
                <c:formatCode>#,##0.00</c:formatCode>
                <c:ptCount val="3"/>
                <c:pt idx="0">
                  <c:v>1988.0617999999999</c:v>
                </c:pt>
                <c:pt idx="1">
                  <c:v>2293.5</c:v>
                </c:pt>
                <c:pt idx="2">
                  <c:v>3482.19</c:v>
                </c:pt>
              </c:numCache>
            </c:numRef>
          </c:val>
          <c:smooth val="0"/>
          <c:extLst>
            <c:ext xmlns:c16="http://schemas.microsoft.com/office/drawing/2014/chart" uri="{C3380CC4-5D6E-409C-BE32-E72D297353CC}">
              <c16:uniqueId val="{00000000-8BC9-482C-AF99-57AD699DF8D4}"/>
            </c:ext>
          </c:extLst>
        </c:ser>
        <c:dLbls>
          <c:showLegendKey val="0"/>
          <c:showVal val="0"/>
          <c:showCatName val="0"/>
          <c:showSerName val="0"/>
          <c:showPercent val="0"/>
          <c:showBubbleSize val="0"/>
        </c:dLbls>
        <c:marker val="1"/>
        <c:smooth val="0"/>
        <c:axId val="83208448"/>
        <c:axId val="85225472"/>
      </c:lineChart>
      <c:catAx>
        <c:axId val="83208448"/>
        <c:scaling>
          <c:orientation val="minMax"/>
        </c:scaling>
        <c:delete val="0"/>
        <c:axPos val="b"/>
        <c:majorTickMark val="none"/>
        <c:minorTickMark val="none"/>
        <c:tickLblPos val="nextTo"/>
        <c:crossAx val="85225472"/>
        <c:crosses val="autoZero"/>
        <c:auto val="1"/>
        <c:lblAlgn val="ctr"/>
        <c:lblOffset val="100"/>
        <c:noMultiLvlLbl val="0"/>
      </c:catAx>
      <c:valAx>
        <c:axId val="85225472"/>
        <c:scaling>
          <c:orientation val="minMax"/>
        </c:scaling>
        <c:delete val="0"/>
        <c:axPos val="l"/>
        <c:majorGridlines/>
        <c:numFmt formatCode="#,##0.00" sourceLinked="1"/>
        <c:majorTickMark val="none"/>
        <c:minorTickMark val="none"/>
        <c:tickLblPos val="nextTo"/>
        <c:crossAx val="83208448"/>
        <c:crosses val="autoZero"/>
        <c:crossBetween val="between"/>
      </c:valAx>
      <c:dTable>
        <c:showHorzBorder val="1"/>
        <c:showVertBorder val="1"/>
        <c:showOutline val="1"/>
        <c:showKeys val="1"/>
      </c:dTable>
    </c:plotArea>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Лист1!$B$80:$C$80</c:f>
              <c:strCache>
                <c:ptCount val="1"/>
                <c:pt idx="0">
                  <c:v>Доходи, отримані від здійснення господарської діяльності млн. грн.</c:v>
                </c:pt>
              </c:strCache>
            </c:strRef>
          </c:tx>
          <c:spPr>
            <a:ln w="63500"/>
          </c:spPr>
          <c:val>
            <c:numRef>
              <c:f>Лист1!$D$80:$F$80</c:f>
              <c:numCache>
                <c:formatCode>#,##0.00</c:formatCode>
                <c:ptCount val="3"/>
                <c:pt idx="0">
                  <c:v>35211.622000000003</c:v>
                </c:pt>
                <c:pt idx="1">
                  <c:v>27976.6175</c:v>
                </c:pt>
                <c:pt idx="2">
                  <c:v>28252.1093</c:v>
                </c:pt>
              </c:numCache>
            </c:numRef>
          </c:val>
          <c:smooth val="0"/>
          <c:extLst>
            <c:ext xmlns:c16="http://schemas.microsoft.com/office/drawing/2014/chart" uri="{C3380CC4-5D6E-409C-BE32-E72D297353CC}">
              <c16:uniqueId val="{00000000-F80E-4A4F-962D-094CF1C4A78A}"/>
            </c:ext>
          </c:extLst>
        </c:ser>
        <c:dLbls>
          <c:showLegendKey val="0"/>
          <c:showVal val="0"/>
          <c:showCatName val="0"/>
          <c:showSerName val="0"/>
          <c:showPercent val="0"/>
          <c:showBubbleSize val="0"/>
        </c:dLbls>
        <c:marker val="1"/>
        <c:smooth val="0"/>
        <c:axId val="85259008"/>
        <c:axId val="85260544"/>
      </c:lineChart>
      <c:catAx>
        <c:axId val="85259008"/>
        <c:scaling>
          <c:orientation val="minMax"/>
        </c:scaling>
        <c:delete val="0"/>
        <c:axPos val="b"/>
        <c:majorTickMark val="none"/>
        <c:minorTickMark val="none"/>
        <c:tickLblPos val="nextTo"/>
        <c:crossAx val="85260544"/>
        <c:crosses val="autoZero"/>
        <c:auto val="1"/>
        <c:lblAlgn val="ctr"/>
        <c:lblOffset val="100"/>
        <c:noMultiLvlLbl val="0"/>
      </c:catAx>
      <c:valAx>
        <c:axId val="85260544"/>
        <c:scaling>
          <c:orientation val="minMax"/>
        </c:scaling>
        <c:delete val="0"/>
        <c:axPos val="l"/>
        <c:majorGridlines/>
        <c:numFmt formatCode="#,##0.00" sourceLinked="1"/>
        <c:majorTickMark val="none"/>
        <c:minorTickMark val="none"/>
        <c:tickLblPos val="nextTo"/>
        <c:crossAx val="85259008"/>
        <c:crosses val="autoZero"/>
        <c:crossBetween val="between"/>
      </c:valAx>
      <c:dTable>
        <c:showHorzBorder val="1"/>
        <c:showVertBorder val="1"/>
        <c:showOutline val="1"/>
        <c:showKeys val="1"/>
      </c:dTable>
    </c:plotArea>
    <c:plotVisOnly val="1"/>
    <c:dispBlanksAs val="gap"/>
    <c:showDLblsOverMax val="0"/>
  </c:chart>
  <c:txPr>
    <a:bodyPr/>
    <a:lstStyle/>
    <a:p>
      <a:pPr>
        <a:defRPr sz="1400">
          <a:latin typeface="Times New Roman" pitchFamily="18" charset="0"/>
          <a:cs typeface="Times New Roman" pitchFamily="18" charset="0"/>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2911647133547"/>
          <c:y val="3.1668966210961547E-2"/>
          <c:w val="0.62007863906106864"/>
          <c:h val="0.65638784129090766"/>
        </c:manualLayout>
      </c:layout>
      <c:lineChart>
        <c:grouping val="standard"/>
        <c:varyColors val="0"/>
        <c:ser>
          <c:idx val="0"/>
          <c:order val="0"/>
          <c:tx>
            <c:strRef>
              <c:f>[Додаток.xls]Лист1!$B$63</c:f>
              <c:strCache>
                <c:ptCount val="1"/>
                <c:pt idx="0">
                  <c:v>Податкове навантаження на 1 ФОП </c:v>
                </c:pt>
              </c:strCache>
            </c:strRef>
          </c:tx>
          <c:spPr>
            <a:ln w="53975"/>
          </c:spPr>
          <c:cat>
            <c:strRef>
              <c:f>[Додаток.xls]Лист1!$D$2:$F$2</c:f>
              <c:strCache>
                <c:ptCount val="3"/>
                <c:pt idx="0">
                  <c:v>2014 рік</c:v>
                </c:pt>
                <c:pt idx="1">
                  <c:v>2015 рік</c:v>
                </c:pt>
                <c:pt idx="2">
                  <c:v>2016 рік</c:v>
                </c:pt>
              </c:strCache>
            </c:strRef>
          </c:cat>
          <c:val>
            <c:numRef>
              <c:f>[Додаток.xls]Лист1!$C$63:$E$63</c:f>
              <c:numCache>
                <c:formatCode>General</c:formatCode>
                <c:ptCount val="3"/>
                <c:pt idx="0">
                  <c:v>6037</c:v>
                </c:pt>
                <c:pt idx="1">
                  <c:v>7055</c:v>
                </c:pt>
                <c:pt idx="2">
                  <c:v>11133</c:v>
                </c:pt>
              </c:numCache>
            </c:numRef>
          </c:val>
          <c:smooth val="0"/>
          <c:extLst>
            <c:ext xmlns:c16="http://schemas.microsoft.com/office/drawing/2014/chart" uri="{C3380CC4-5D6E-409C-BE32-E72D297353CC}">
              <c16:uniqueId val="{00000000-0E3E-4952-AD95-ABB3495F2B17}"/>
            </c:ext>
          </c:extLst>
        </c:ser>
        <c:dLbls>
          <c:showLegendKey val="0"/>
          <c:showVal val="0"/>
          <c:showCatName val="0"/>
          <c:showSerName val="0"/>
          <c:showPercent val="0"/>
          <c:showBubbleSize val="0"/>
        </c:dLbls>
        <c:marker val="1"/>
        <c:smooth val="0"/>
        <c:axId val="85301888"/>
        <c:axId val="85303680"/>
      </c:lineChart>
      <c:catAx>
        <c:axId val="85301888"/>
        <c:scaling>
          <c:orientation val="minMax"/>
        </c:scaling>
        <c:delete val="0"/>
        <c:axPos val="b"/>
        <c:numFmt formatCode="General" sourceLinked="0"/>
        <c:majorTickMark val="none"/>
        <c:minorTickMark val="none"/>
        <c:tickLblPos val="nextTo"/>
        <c:crossAx val="85303680"/>
        <c:crosses val="autoZero"/>
        <c:auto val="1"/>
        <c:lblAlgn val="ctr"/>
        <c:lblOffset val="100"/>
        <c:noMultiLvlLbl val="0"/>
      </c:catAx>
      <c:valAx>
        <c:axId val="85303680"/>
        <c:scaling>
          <c:orientation val="minMax"/>
        </c:scaling>
        <c:delete val="0"/>
        <c:axPos val="l"/>
        <c:majorGridlines/>
        <c:numFmt formatCode="General" sourceLinked="1"/>
        <c:majorTickMark val="none"/>
        <c:minorTickMark val="none"/>
        <c:tickLblPos val="nextTo"/>
        <c:crossAx val="85301888"/>
        <c:crosses val="autoZero"/>
        <c:crossBetween val="between"/>
      </c:valAx>
      <c:dTable>
        <c:showHorzBorder val="1"/>
        <c:showVertBorder val="1"/>
        <c:showOutline val="1"/>
        <c:showKeys val="1"/>
      </c:dTable>
    </c:plotArea>
    <c:plotVisOnly val="1"/>
    <c:dispBlanksAs val="gap"/>
    <c:showDLblsOverMax val="0"/>
  </c:chart>
  <c:txPr>
    <a:bodyPr/>
    <a:lstStyle/>
    <a:p>
      <a:pPr>
        <a:defRPr sz="2400">
          <a:latin typeface="Times New Roman" pitchFamily="18" charset="0"/>
          <a:cs typeface="Times New Roman" pitchFamily="18" charset="0"/>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[Додаток.xls]Лист1!$B$64</c:f>
              <c:strCache>
                <c:ptCount val="1"/>
                <c:pt idx="0">
                  <c:v>Податкове навантаження на 1 Юридичну особу</c:v>
                </c:pt>
              </c:strCache>
            </c:strRef>
          </c:tx>
          <c:dPt>
            <c:idx val="1"/>
            <c:bubble3D val="0"/>
            <c:spPr>
              <a:ln w="57150"/>
            </c:spPr>
            <c:extLst>
              <c:ext xmlns:c16="http://schemas.microsoft.com/office/drawing/2014/chart" uri="{C3380CC4-5D6E-409C-BE32-E72D297353CC}">
                <c16:uniqueId val="{00000001-D208-485E-B814-3F0C2583BF18}"/>
              </c:ext>
            </c:extLst>
          </c:dPt>
          <c:dPt>
            <c:idx val="2"/>
            <c:bubble3D val="0"/>
            <c:spPr>
              <a:ln w="53975"/>
            </c:spPr>
            <c:extLst>
              <c:ext xmlns:c16="http://schemas.microsoft.com/office/drawing/2014/chart" uri="{C3380CC4-5D6E-409C-BE32-E72D297353CC}">
                <c16:uniqueId val="{00000003-D208-485E-B814-3F0C2583BF18}"/>
              </c:ext>
            </c:extLst>
          </c:dPt>
          <c:cat>
            <c:strRef>
              <c:f>[Додаток.xls]Лист1!$D$2:$F$2</c:f>
              <c:strCache>
                <c:ptCount val="3"/>
                <c:pt idx="0">
                  <c:v>2014 рік</c:v>
                </c:pt>
                <c:pt idx="1">
                  <c:v>2015 рік</c:v>
                </c:pt>
                <c:pt idx="2">
                  <c:v>2016 рік</c:v>
                </c:pt>
              </c:strCache>
            </c:strRef>
          </c:cat>
          <c:val>
            <c:numRef>
              <c:f>[Додаток.xls]Лист1!$C$64:$E$64</c:f>
              <c:numCache>
                <c:formatCode>General</c:formatCode>
                <c:ptCount val="3"/>
                <c:pt idx="0">
                  <c:v>80605</c:v>
                </c:pt>
                <c:pt idx="1">
                  <c:v>89537</c:v>
                </c:pt>
                <c:pt idx="2">
                  <c:v>132114</c:v>
                </c:pt>
              </c:numCache>
            </c:numRef>
          </c:val>
          <c:smooth val="0"/>
          <c:extLst>
            <c:ext xmlns:c16="http://schemas.microsoft.com/office/drawing/2014/chart" uri="{C3380CC4-5D6E-409C-BE32-E72D297353CC}">
              <c16:uniqueId val="{00000004-D208-485E-B814-3F0C2583BF18}"/>
            </c:ext>
          </c:extLst>
        </c:ser>
        <c:dLbls>
          <c:showLegendKey val="0"/>
          <c:showVal val="0"/>
          <c:showCatName val="0"/>
          <c:showSerName val="0"/>
          <c:showPercent val="0"/>
          <c:showBubbleSize val="0"/>
        </c:dLbls>
        <c:marker val="1"/>
        <c:smooth val="0"/>
        <c:axId val="86203776"/>
        <c:axId val="86209664"/>
      </c:lineChart>
      <c:catAx>
        <c:axId val="86203776"/>
        <c:scaling>
          <c:orientation val="minMax"/>
        </c:scaling>
        <c:delete val="0"/>
        <c:axPos val="b"/>
        <c:numFmt formatCode="General" sourceLinked="0"/>
        <c:majorTickMark val="none"/>
        <c:minorTickMark val="none"/>
        <c:tickLblPos val="nextTo"/>
        <c:crossAx val="86209664"/>
        <c:crosses val="autoZero"/>
        <c:auto val="1"/>
        <c:lblAlgn val="ctr"/>
        <c:lblOffset val="100"/>
        <c:noMultiLvlLbl val="0"/>
      </c:catAx>
      <c:valAx>
        <c:axId val="86209664"/>
        <c:scaling>
          <c:orientation val="minMax"/>
        </c:scaling>
        <c:delete val="0"/>
        <c:axPos val="l"/>
        <c:majorGridlines/>
        <c:numFmt formatCode="General" sourceLinked="1"/>
        <c:majorTickMark val="none"/>
        <c:minorTickMark val="none"/>
        <c:tickLblPos val="nextTo"/>
        <c:crossAx val="86203776"/>
        <c:crosses val="autoZero"/>
        <c:crossBetween val="between"/>
      </c:valAx>
      <c:dTable>
        <c:showHorzBorder val="1"/>
        <c:showVertBorder val="1"/>
        <c:showOutline val="1"/>
        <c:showKeys val="1"/>
      </c:dTable>
    </c:plotArea>
    <c:plotVisOnly val="1"/>
    <c:dispBlanksAs val="gap"/>
    <c:showDLblsOverMax val="0"/>
  </c:chart>
  <c:txPr>
    <a:bodyPr/>
    <a:lstStyle/>
    <a:p>
      <a:pPr>
        <a:defRPr sz="2400">
          <a:latin typeface="Times New Roman" pitchFamily="18" charset="0"/>
          <a:cs typeface="Times New Roman" pitchFamily="18" charset="0"/>
        </a:defRPr>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'В розрізі областей'!$B$3:$B$27</c:f>
              <c:strCache>
                <c:ptCount val="25"/>
                <c:pt idx="0">
                  <c:v>Вінницька область</c:v>
                </c:pt>
                <c:pt idx="1">
                  <c:v>Волинська область</c:v>
                </c:pt>
                <c:pt idx="2">
                  <c:v>Дніпропетровська область</c:v>
                </c:pt>
                <c:pt idx="3">
                  <c:v>Донецька область</c:v>
                </c:pt>
                <c:pt idx="4">
                  <c:v>Житомирська область</c:v>
                </c:pt>
                <c:pt idx="5">
                  <c:v>Закарпатська область</c:v>
                </c:pt>
                <c:pt idx="6">
                  <c:v>Запорізька область</c:v>
                </c:pt>
                <c:pt idx="7">
                  <c:v>Івано-Франківська область</c:v>
                </c:pt>
                <c:pt idx="8">
                  <c:v>Київська область</c:v>
                </c:pt>
                <c:pt idx="9">
                  <c:v>Київ </c:v>
                </c:pt>
                <c:pt idx="10">
                  <c:v>Кіровоградська область</c:v>
                </c:pt>
                <c:pt idx="11">
                  <c:v>Луганська область</c:v>
                </c:pt>
                <c:pt idx="12">
                  <c:v>Львівська область</c:v>
                </c:pt>
                <c:pt idx="13">
                  <c:v>Миколаївська область</c:v>
                </c:pt>
                <c:pt idx="14">
                  <c:v>Одеська область</c:v>
                </c:pt>
                <c:pt idx="15">
                  <c:v>Полтавська область</c:v>
                </c:pt>
                <c:pt idx="16">
                  <c:v>Рівненська область</c:v>
                </c:pt>
                <c:pt idx="17">
                  <c:v>Сумська область</c:v>
                </c:pt>
                <c:pt idx="18">
                  <c:v>Тернопільська область</c:v>
                </c:pt>
                <c:pt idx="19">
                  <c:v>Харківська область</c:v>
                </c:pt>
                <c:pt idx="20">
                  <c:v>Херсонська область</c:v>
                </c:pt>
                <c:pt idx="21">
                  <c:v>Хмельницька область</c:v>
                </c:pt>
                <c:pt idx="22">
                  <c:v>Черкаська область</c:v>
                </c:pt>
                <c:pt idx="23">
                  <c:v>Чернівецька область</c:v>
                </c:pt>
                <c:pt idx="24">
                  <c:v>Чернігівська область</c:v>
                </c:pt>
              </c:strCache>
            </c:strRef>
          </c:cat>
          <c:val>
            <c:numRef>
              <c:f>'В розрізі областей'!$C$3:$C$27</c:f>
              <c:numCache>
                <c:formatCode>General</c:formatCode>
                <c:ptCount val="25"/>
                <c:pt idx="0">
                  <c:v>2183784</c:v>
                </c:pt>
                <c:pt idx="1">
                  <c:v>1881445.5</c:v>
                </c:pt>
                <c:pt idx="2">
                  <c:v>1225908</c:v>
                </c:pt>
                <c:pt idx="3">
                  <c:v>3251716</c:v>
                </c:pt>
                <c:pt idx="4">
                  <c:v>2021340</c:v>
                </c:pt>
                <c:pt idx="5">
                  <c:v>1955481</c:v>
                </c:pt>
                <c:pt idx="6">
                  <c:v>2974794</c:v>
                </c:pt>
                <c:pt idx="7">
                  <c:v>3364077.5</c:v>
                </c:pt>
                <c:pt idx="8">
                  <c:v>4272183</c:v>
                </c:pt>
                <c:pt idx="9">
                  <c:v>3213777</c:v>
                </c:pt>
                <c:pt idx="10">
                  <c:v>1274532</c:v>
                </c:pt>
                <c:pt idx="11">
                  <c:v>1053691.25</c:v>
                </c:pt>
                <c:pt idx="12">
                  <c:v>4658534</c:v>
                </c:pt>
                <c:pt idx="13">
                  <c:v>1736279.5</c:v>
                </c:pt>
                <c:pt idx="14">
                  <c:v>3373682</c:v>
                </c:pt>
                <c:pt idx="15">
                  <c:v>2391090</c:v>
                </c:pt>
                <c:pt idx="16">
                  <c:v>1675138</c:v>
                </c:pt>
                <c:pt idx="17">
                  <c:v>1273218</c:v>
                </c:pt>
                <c:pt idx="18">
                  <c:v>1312915</c:v>
                </c:pt>
                <c:pt idx="19">
                  <c:v>2321590</c:v>
                </c:pt>
                <c:pt idx="20">
                  <c:v>884820</c:v>
                </c:pt>
                <c:pt idx="21">
                  <c:v>1933044</c:v>
                </c:pt>
                <c:pt idx="22">
                  <c:v>2065007</c:v>
                </c:pt>
                <c:pt idx="23">
                  <c:v>1610274.5</c:v>
                </c:pt>
                <c:pt idx="24">
                  <c:v>1421214.75</c:v>
                </c:pt>
              </c:numCache>
            </c:numRef>
          </c:val>
          <c:extLst>
            <c:ext xmlns:c16="http://schemas.microsoft.com/office/drawing/2014/chart" uri="{C3380CC4-5D6E-409C-BE32-E72D297353CC}">
              <c16:uniqueId val="{00000000-99CF-4E89-922F-002F18BE63B5}"/>
            </c:ext>
          </c:extLst>
        </c:ser>
        <c:ser>
          <c:idx val="1"/>
          <c:order val="1"/>
          <c:invertIfNegative val="0"/>
          <c:cat>
            <c:strRef>
              <c:f>'В розрізі областей'!$B$3:$B$27</c:f>
              <c:strCache>
                <c:ptCount val="25"/>
                <c:pt idx="0">
                  <c:v>Вінницька область</c:v>
                </c:pt>
                <c:pt idx="1">
                  <c:v>Волинська область</c:v>
                </c:pt>
                <c:pt idx="2">
                  <c:v>Дніпропетровська область</c:v>
                </c:pt>
                <c:pt idx="3">
                  <c:v>Донецька область</c:v>
                </c:pt>
                <c:pt idx="4">
                  <c:v>Житомирська область</c:v>
                </c:pt>
                <c:pt idx="5">
                  <c:v>Закарпатська область</c:v>
                </c:pt>
                <c:pt idx="6">
                  <c:v>Запорізька область</c:v>
                </c:pt>
                <c:pt idx="7">
                  <c:v>Івано-Франківська область</c:v>
                </c:pt>
                <c:pt idx="8">
                  <c:v>Київська область</c:v>
                </c:pt>
                <c:pt idx="9">
                  <c:v>Київ </c:v>
                </c:pt>
                <c:pt idx="10">
                  <c:v>Кіровоградська область</c:v>
                </c:pt>
                <c:pt idx="11">
                  <c:v>Луганська область</c:v>
                </c:pt>
                <c:pt idx="12">
                  <c:v>Львівська область</c:v>
                </c:pt>
                <c:pt idx="13">
                  <c:v>Миколаївська область</c:v>
                </c:pt>
                <c:pt idx="14">
                  <c:v>Одеська область</c:v>
                </c:pt>
                <c:pt idx="15">
                  <c:v>Полтавська область</c:v>
                </c:pt>
                <c:pt idx="16">
                  <c:v>Рівненська область</c:v>
                </c:pt>
                <c:pt idx="17">
                  <c:v>Сумська область</c:v>
                </c:pt>
                <c:pt idx="18">
                  <c:v>Тернопільська область</c:v>
                </c:pt>
                <c:pt idx="19">
                  <c:v>Харківська область</c:v>
                </c:pt>
                <c:pt idx="20">
                  <c:v>Херсонська область</c:v>
                </c:pt>
                <c:pt idx="21">
                  <c:v>Хмельницька область</c:v>
                </c:pt>
                <c:pt idx="22">
                  <c:v>Черкаська область</c:v>
                </c:pt>
                <c:pt idx="23">
                  <c:v>Чернівецька область</c:v>
                </c:pt>
                <c:pt idx="24">
                  <c:v>Чернігівська область</c:v>
                </c:pt>
              </c:strCache>
            </c:strRef>
          </c:cat>
          <c:val>
            <c:numRef>
              <c:f>'В розрізі областей'!$D$3:$D$27</c:f>
              <c:numCache>
                <c:formatCode>General</c:formatCode>
                <c:ptCount val="25"/>
                <c:pt idx="0">
                  <c:v>3494054.4000000004</c:v>
                </c:pt>
                <c:pt idx="1">
                  <c:v>3010312.8000000003</c:v>
                </c:pt>
                <c:pt idx="2">
                  <c:v>1961452.8</c:v>
                </c:pt>
                <c:pt idx="3">
                  <c:v>5202745.6000000006</c:v>
                </c:pt>
                <c:pt idx="4">
                  <c:v>3234144</c:v>
                </c:pt>
                <c:pt idx="5">
                  <c:v>3128769.6</c:v>
                </c:pt>
                <c:pt idx="6">
                  <c:v>4759670.4000000004</c:v>
                </c:pt>
                <c:pt idx="7">
                  <c:v>5382524</c:v>
                </c:pt>
                <c:pt idx="8">
                  <c:v>6835492.8000000007</c:v>
                </c:pt>
                <c:pt idx="9">
                  <c:v>5142043.2</c:v>
                </c:pt>
                <c:pt idx="10">
                  <c:v>2039251.2000000002</c:v>
                </c:pt>
                <c:pt idx="11">
                  <c:v>1685906</c:v>
                </c:pt>
                <c:pt idx="12">
                  <c:v>7453654.4000000004</c:v>
                </c:pt>
                <c:pt idx="13">
                  <c:v>2778047.2</c:v>
                </c:pt>
                <c:pt idx="14">
                  <c:v>5397891.2000000002</c:v>
                </c:pt>
                <c:pt idx="15">
                  <c:v>3825744</c:v>
                </c:pt>
                <c:pt idx="16">
                  <c:v>2680220.8000000003</c:v>
                </c:pt>
                <c:pt idx="17">
                  <c:v>2037148.8</c:v>
                </c:pt>
                <c:pt idx="18">
                  <c:v>2100664</c:v>
                </c:pt>
                <c:pt idx="19">
                  <c:v>3714544</c:v>
                </c:pt>
                <c:pt idx="20">
                  <c:v>1415712</c:v>
                </c:pt>
                <c:pt idx="21">
                  <c:v>3092870.4000000004</c:v>
                </c:pt>
                <c:pt idx="22">
                  <c:v>3304011.2</c:v>
                </c:pt>
                <c:pt idx="23">
                  <c:v>2576439.2000000002</c:v>
                </c:pt>
                <c:pt idx="24">
                  <c:v>2273943.6</c:v>
                </c:pt>
              </c:numCache>
            </c:numRef>
          </c:val>
          <c:extLst>
            <c:ext xmlns:c16="http://schemas.microsoft.com/office/drawing/2014/chart" uri="{C3380CC4-5D6E-409C-BE32-E72D297353CC}">
              <c16:uniqueId val="{00000001-99CF-4E89-922F-002F18BE63B5}"/>
            </c:ext>
          </c:extLst>
        </c:ser>
        <c:dLbls>
          <c:showLegendKey val="0"/>
          <c:showVal val="0"/>
          <c:showCatName val="0"/>
          <c:showSerName val="0"/>
          <c:showPercent val="0"/>
          <c:showBubbleSize val="0"/>
        </c:dLbls>
        <c:gapWidth val="150"/>
        <c:shape val="box"/>
        <c:axId val="86254720"/>
        <c:axId val="86256256"/>
        <c:axId val="0"/>
      </c:bar3DChart>
      <c:catAx>
        <c:axId val="86254720"/>
        <c:scaling>
          <c:orientation val="minMax"/>
        </c:scaling>
        <c:delete val="0"/>
        <c:axPos val="b"/>
        <c:numFmt formatCode="General" sourceLinked="0"/>
        <c:majorTickMark val="out"/>
        <c:minorTickMark val="none"/>
        <c:tickLblPos val="nextTo"/>
        <c:txPr>
          <a:bodyPr/>
          <a:lstStyle/>
          <a:p>
            <a:pPr>
              <a:defRPr sz="1300" b="1">
                <a:latin typeface="Times New Roman" pitchFamily="18" charset="0"/>
                <a:cs typeface="Times New Roman" pitchFamily="18" charset="0"/>
              </a:defRPr>
            </a:pPr>
            <a:endParaRPr lang="ru-RU"/>
          </a:p>
        </c:txPr>
        <c:crossAx val="86256256"/>
        <c:crosses val="autoZero"/>
        <c:auto val="1"/>
        <c:lblAlgn val="ctr"/>
        <c:lblOffset val="100"/>
        <c:noMultiLvlLbl val="0"/>
      </c:catAx>
      <c:valAx>
        <c:axId val="86256256"/>
        <c:scaling>
          <c:orientation val="minMax"/>
        </c:scaling>
        <c:delete val="0"/>
        <c:axPos val="l"/>
        <c:majorGridlines/>
        <c:numFmt formatCode="General" sourceLinked="1"/>
        <c:majorTickMark val="out"/>
        <c:minorTickMark val="none"/>
        <c:tickLblPos val="nextTo"/>
        <c:txPr>
          <a:bodyPr/>
          <a:lstStyle/>
          <a:p>
            <a:pPr>
              <a:defRPr sz="1400">
                <a:latin typeface="Times New Roman" pitchFamily="18" charset="0"/>
                <a:cs typeface="Times New Roman" pitchFamily="18" charset="0"/>
              </a:defRPr>
            </a:pPr>
            <a:endParaRPr lang="ru-RU"/>
          </a:p>
        </c:txPr>
        <c:crossAx val="86254720"/>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1AEB2-E56F-47D9-A30C-2FB128BEB85C}" type="doc">
      <dgm:prSet loTypeId="urn:microsoft.com/office/officeart/2005/8/layout/bProcess4" loCatId="process" qsTypeId="urn:microsoft.com/office/officeart/2005/8/quickstyle/3d1" qsCatId="3D" csTypeId="urn:microsoft.com/office/officeart/2005/8/colors/accent0_2" csCatId="mainScheme" phldr="1"/>
      <dgm:spPr/>
    </dgm:pt>
    <dgm:pt modelId="{91EA56EC-3333-4190-A728-86A151658E7B}">
      <dgm:prSet phldrT="[Текст]" custT="1"/>
      <dgm:spPr/>
      <dgm:t>
        <a:bodyPr/>
        <a:lstStyle/>
        <a:p>
          <a:r>
            <a:rPr lang="uk-UA" sz="1700" b="1" dirty="0" smtClean="0">
              <a:latin typeface="Times New Roman" pitchFamily="18" charset="0"/>
              <a:cs typeface="Times New Roman" pitchFamily="18" charset="0"/>
            </a:rPr>
            <a:t>Регуляторний акт?</a:t>
          </a:r>
          <a:endParaRPr lang="ru-RU" sz="1700" b="1" dirty="0">
            <a:latin typeface="Times New Roman" pitchFamily="18" charset="0"/>
            <a:cs typeface="Times New Roman" pitchFamily="18" charset="0"/>
          </a:endParaRPr>
        </a:p>
      </dgm:t>
    </dgm:pt>
    <dgm:pt modelId="{8FAF7379-5597-42B6-96C3-B8EFBDCB62C5}" type="parTrans" cxnId="{BB5E130C-F2A0-4F5B-98D5-D5D50A9928AC}">
      <dgm:prSet/>
      <dgm:spPr/>
      <dgm:t>
        <a:bodyPr/>
        <a:lstStyle/>
        <a:p>
          <a:endParaRPr lang="ru-RU" sz="1700" b="1">
            <a:latin typeface="Times New Roman" pitchFamily="18" charset="0"/>
            <a:cs typeface="Times New Roman" pitchFamily="18" charset="0"/>
          </a:endParaRPr>
        </a:p>
      </dgm:t>
    </dgm:pt>
    <dgm:pt modelId="{E137B124-BF73-435D-9272-E4518B825D1B}" type="sibTrans" cxnId="{BB5E130C-F2A0-4F5B-98D5-D5D50A9928AC}">
      <dgm:prSet/>
      <dgm:spPr/>
      <dgm:t>
        <a:bodyPr/>
        <a:lstStyle/>
        <a:p>
          <a:endParaRPr lang="ru-RU" sz="1700" b="1">
            <a:latin typeface="Times New Roman" pitchFamily="18" charset="0"/>
            <a:cs typeface="Times New Roman" pitchFamily="18" charset="0"/>
          </a:endParaRPr>
        </a:p>
      </dgm:t>
    </dgm:pt>
    <dgm:pt modelId="{3D42A7D1-ABA3-4DB9-BFC4-03EE2325BDE6}">
      <dgm:prSet phldrT="[Текст]" custT="1"/>
      <dgm:spPr/>
      <dgm:t>
        <a:bodyPr/>
        <a:lstStyle/>
        <a:p>
          <a:r>
            <a:rPr lang="uk-UA" sz="1700" b="1" dirty="0" smtClean="0">
              <a:latin typeface="Times New Roman" pitchFamily="18" charset="0"/>
              <a:cs typeface="Times New Roman" pitchFamily="18" charset="0"/>
            </a:rPr>
            <a:t>План діяльності </a:t>
          </a:r>
          <a:endParaRPr lang="ru-RU" sz="1700" b="1" dirty="0">
            <a:latin typeface="Times New Roman" pitchFamily="18" charset="0"/>
            <a:cs typeface="Times New Roman" pitchFamily="18" charset="0"/>
          </a:endParaRPr>
        </a:p>
      </dgm:t>
    </dgm:pt>
    <dgm:pt modelId="{B392A63E-5ECA-4717-88E0-C58AA609A8B3}" type="parTrans" cxnId="{E87757AB-EDD3-4FDD-927A-7A9C044CB12B}">
      <dgm:prSet/>
      <dgm:spPr/>
      <dgm:t>
        <a:bodyPr/>
        <a:lstStyle/>
        <a:p>
          <a:endParaRPr lang="ru-RU" sz="1700" b="1">
            <a:latin typeface="Times New Roman" pitchFamily="18" charset="0"/>
            <a:cs typeface="Times New Roman" pitchFamily="18" charset="0"/>
          </a:endParaRPr>
        </a:p>
      </dgm:t>
    </dgm:pt>
    <dgm:pt modelId="{514333CB-F033-4645-A7DD-5BB62A05439B}" type="sibTrans" cxnId="{E87757AB-EDD3-4FDD-927A-7A9C044CB12B}">
      <dgm:prSet/>
      <dgm:spPr/>
      <dgm:t>
        <a:bodyPr/>
        <a:lstStyle/>
        <a:p>
          <a:endParaRPr lang="ru-RU" sz="1700" b="1">
            <a:latin typeface="Times New Roman" pitchFamily="18" charset="0"/>
            <a:cs typeface="Times New Roman" pitchFamily="18" charset="0"/>
          </a:endParaRPr>
        </a:p>
      </dgm:t>
    </dgm:pt>
    <dgm:pt modelId="{4E16D82D-9701-450F-965F-E222A5EF78E0}">
      <dgm:prSet phldrT="[Текст]" custT="1"/>
      <dgm:spPr/>
      <dgm:t>
        <a:bodyPr/>
        <a:lstStyle/>
        <a:p>
          <a:r>
            <a:rPr lang="uk-UA" sz="1700" b="1" noProof="0" dirty="0" smtClean="0">
              <a:latin typeface="Times New Roman" pitchFamily="18" charset="0"/>
              <a:cs typeface="Times New Roman" pitchFamily="18" charset="0"/>
            </a:rPr>
            <a:t>Внесення змін до плану </a:t>
          </a:r>
          <a:endParaRPr lang="ru-RU" sz="1700" b="1" dirty="0">
            <a:latin typeface="Times New Roman" pitchFamily="18" charset="0"/>
            <a:cs typeface="Times New Roman" pitchFamily="18" charset="0"/>
          </a:endParaRPr>
        </a:p>
      </dgm:t>
    </dgm:pt>
    <dgm:pt modelId="{973D0580-A245-4BA0-952C-3502E787A04F}" type="parTrans" cxnId="{45E9117A-7DC1-4190-8500-9C3C56317F64}">
      <dgm:prSet/>
      <dgm:spPr/>
      <dgm:t>
        <a:bodyPr/>
        <a:lstStyle/>
        <a:p>
          <a:endParaRPr lang="ru-RU" sz="1700" b="1">
            <a:latin typeface="Times New Roman" pitchFamily="18" charset="0"/>
            <a:cs typeface="Times New Roman" pitchFamily="18" charset="0"/>
          </a:endParaRPr>
        </a:p>
      </dgm:t>
    </dgm:pt>
    <dgm:pt modelId="{4FCAB363-6D5A-4A23-90F2-298E93666884}" type="sibTrans" cxnId="{45E9117A-7DC1-4190-8500-9C3C56317F64}">
      <dgm:prSet/>
      <dgm:spPr/>
      <dgm:t>
        <a:bodyPr/>
        <a:lstStyle/>
        <a:p>
          <a:endParaRPr lang="ru-RU" sz="1700" b="1">
            <a:latin typeface="Times New Roman" pitchFamily="18" charset="0"/>
            <a:cs typeface="Times New Roman" pitchFamily="18" charset="0"/>
          </a:endParaRPr>
        </a:p>
      </dgm:t>
    </dgm:pt>
    <dgm:pt modelId="{DE9B30DC-0C67-498D-927A-688D25B680F7}">
      <dgm:prSet phldrT="[Текст]" custT="1"/>
      <dgm:spPr/>
      <dgm:t>
        <a:bodyPr/>
        <a:lstStyle/>
        <a:p>
          <a:r>
            <a:rPr lang="uk-UA" sz="1700" b="1" noProof="0" dirty="0" smtClean="0">
              <a:latin typeface="Times New Roman" pitchFamily="18" charset="0"/>
              <a:cs typeface="Times New Roman" pitchFamily="18" charset="0"/>
            </a:rPr>
            <a:t>Проект РА та АРВ</a:t>
          </a:r>
          <a:endParaRPr lang="ru-RU" sz="1700" b="1" noProof="0" dirty="0">
            <a:latin typeface="Times New Roman" pitchFamily="18" charset="0"/>
            <a:cs typeface="Times New Roman" pitchFamily="18" charset="0"/>
          </a:endParaRPr>
        </a:p>
      </dgm:t>
    </dgm:pt>
    <dgm:pt modelId="{2A4F7E35-5ED0-4B6E-9BD8-A23DCF53A188}" type="sibTrans" cxnId="{4E05809E-59E7-4387-864A-92F6CD10BB70}">
      <dgm:prSet/>
      <dgm:spPr/>
      <dgm:t>
        <a:bodyPr/>
        <a:lstStyle/>
        <a:p>
          <a:endParaRPr lang="ru-RU" sz="1700" b="1">
            <a:latin typeface="Times New Roman" pitchFamily="18" charset="0"/>
            <a:cs typeface="Times New Roman" pitchFamily="18" charset="0"/>
          </a:endParaRPr>
        </a:p>
      </dgm:t>
    </dgm:pt>
    <dgm:pt modelId="{E55E3615-C8A6-4232-8011-555A527FBD13}" type="parTrans" cxnId="{4E05809E-59E7-4387-864A-92F6CD10BB70}">
      <dgm:prSet/>
      <dgm:spPr/>
      <dgm:t>
        <a:bodyPr/>
        <a:lstStyle/>
        <a:p>
          <a:endParaRPr lang="ru-RU" sz="1700" b="1">
            <a:latin typeface="Times New Roman" pitchFamily="18" charset="0"/>
            <a:cs typeface="Times New Roman" pitchFamily="18" charset="0"/>
          </a:endParaRPr>
        </a:p>
      </dgm:t>
    </dgm:pt>
    <dgm:pt modelId="{D2F66A78-4912-41B5-AE13-20C82C4B363F}">
      <dgm:prSet phldrT="[Текст]" custT="1"/>
      <dgm:spPr/>
      <dgm:t>
        <a:bodyPr/>
        <a:lstStyle/>
        <a:p>
          <a:r>
            <a:rPr lang="uk-UA" sz="1700" b="1" noProof="0" dirty="0" smtClean="0">
              <a:latin typeface="Times New Roman" pitchFamily="18" charset="0"/>
              <a:cs typeface="Times New Roman" pitchFamily="18" charset="0"/>
            </a:rPr>
            <a:t> Повідомлення </a:t>
          </a:r>
          <a:endParaRPr lang="ru-RU" sz="1700" b="1" noProof="0" dirty="0">
            <a:latin typeface="Times New Roman" pitchFamily="18" charset="0"/>
            <a:cs typeface="Times New Roman" pitchFamily="18" charset="0"/>
          </a:endParaRPr>
        </a:p>
      </dgm:t>
    </dgm:pt>
    <dgm:pt modelId="{8202503B-8AD7-4E55-9F6F-48E72E75B2AB}" type="parTrans" cxnId="{2A9E5C6D-5607-4C27-8B0A-93FFAB4EA8B3}">
      <dgm:prSet/>
      <dgm:spPr/>
      <dgm:t>
        <a:bodyPr/>
        <a:lstStyle/>
        <a:p>
          <a:endParaRPr lang="ru-RU" sz="1700" b="1">
            <a:latin typeface="Times New Roman" pitchFamily="18" charset="0"/>
            <a:cs typeface="Times New Roman" pitchFamily="18" charset="0"/>
          </a:endParaRPr>
        </a:p>
      </dgm:t>
    </dgm:pt>
    <dgm:pt modelId="{556AF008-45EA-49FD-804F-A052CD31B6D6}" type="sibTrans" cxnId="{2A9E5C6D-5607-4C27-8B0A-93FFAB4EA8B3}">
      <dgm:prSet/>
      <dgm:spPr/>
      <dgm:t>
        <a:bodyPr/>
        <a:lstStyle/>
        <a:p>
          <a:endParaRPr lang="ru-RU" sz="1700" b="1">
            <a:latin typeface="Times New Roman" pitchFamily="18" charset="0"/>
            <a:cs typeface="Times New Roman" pitchFamily="18" charset="0"/>
          </a:endParaRPr>
        </a:p>
      </dgm:t>
    </dgm:pt>
    <dgm:pt modelId="{B2B158CF-92FF-43B5-A29F-CB6035F01DBB}">
      <dgm:prSet phldrT="[Текст]" custT="1"/>
      <dgm:spPr/>
      <dgm:t>
        <a:bodyPr/>
        <a:lstStyle/>
        <a:p>
          <a:r>
            <a:rPr lang="uk-UA" sz="1700" b="1" dirty="0" smtClean="0">
              <a:latin typeface="Times New Roman" pitchFamily="18" charset="0"/>
              <a:cs typeface="Times New Roman" pitchFamily="18" charset="0"/>
            </a:rPr>
            <a:t>Оприлюднення </a:t>
          </a:r>
          <a:endParaRPr lang="ru-RU" sz="1700" b="1" dirty="0">
            <a:latin typeface="Times New Roman" pitchFamily="18" charset="0"/>
            <a:cs typeface="Times New Roman" pitchFamily="18" charset="0"/>
          </a:endParaRPr>
        </a:p>
      </dgm:t>
    </dgm:pt>
    <dgm:pt modelId="{27DB44D8-B045-4A26-BA21-A0DC07D98FA0}" type="parTrans" cxnId="{C3AF668B-8F69-4B5B-A781-695414130EBF}">
      <dgm:prSet/>
      <dgm:spPr/>
      <dgm:t>
        <a:bodyPr/>
        <a:lstStyle/>
        <a:p>
          <a:endParaRPr lang="ru-RU" sz="1700" b="1">
            <a:latin typeface="Times New Roman" pitchFamily="18" charset="0"/>
            <a:cs typeface="Times New Roman" pitchFamily="18" charset="0"/>
          </a:endParaRPr>
        </a:p>
      </dgm:t>
    </dgm:pt>
    <dgm:pt modelId="{1BBBCDFF-D113-4FF8-A665-21D28B537803}" type="sibTrans" cxnId="{C3AF668B-8F69-4B5B-A781-695414130EBF}">
      <dgm:prSet/>
      <dgm:spPr/>
      <dgm:t>
        <a:bodyPr/>
        <a:lstStyle/>
        <a:p>
          <a:endParaRPr lang="ru-RU" sz="1700" b="1">
            <a:latin typeface="Times New Roman" pitchFamily="18" charset="0"/>
            <a:cs typeface="Times New Roman" pitchFamily="18" charset="0"/>
          </a:endParaRPr>
        </a:p>
      </dgm:t>
    </dgm:pt>
    <dgm:pt modelId="{981F4153-0F5D-4725-AB07-FB62DC26D42A}">
      <dgm:prSet phldrT="[Текст]" custT="1"/>
      <dgm:spPr/>
      <dgm:t>
        <a:bodyPr/>
        <a:lstStyle/>
        <a:p>
          <a:r>
            <a:rPr lang="uk-UA" sz="1700" b="1" dirty="0" smtClean="0">
              <a:latin typeface="Times New Roman" pitchFamily="18" charset="0"/>
              <a:cs typeface="Times New Roman" pitchFamily="18" charset="0"/>
            </a:rPr>
            <a:t>Обговорення</a:t>
          </a:r>
          <a:endParaRPr lang="ru-RU" sz="1700" b="1" dirty="0">
            <a:latin typeface="Times New Roman" pitchFamily="18" charset="0"/>
            <a:cs typeface="Times New Roman" pitchFamily="18" charset="0"/>
          </a:endParaRPr>
        </a:p>
      </dgm:t>
    </dgm:pt>
    <dgm:pt modelId="{936E4933-86E9-4928-8A31-E62568C9308C}" type="parTrans" cxnId="{EDE94616-898E-4D9C-A5D4-CC2B0D11E389}">
      <dgm:prSet/>
      <dgm:spPr/>
      <dgm:t>
        <a:bodyPr/>
        <a:lstStyle/>
        <a:p>
          <a:endParaRPr lang="ru-RU" sz="1700" b="1">
            <a:latin typeface="Times New Roman" pitchFamily="18" charset="0"/>
            <a:cs typeface="Times New Roman" pitchFamily="18" charset="0"/>
          </a:endParaRPr>
        </a:p>
      </dgm:t>
    </dgm:pt>
    <dgm:pt modelId="{D3729D70-C418-4BEC-8A83-06A7D4B9AC56}" type="sibTrans" cxnId="{EDE94616-898E-4D9C-A5D4-CC2B0D11E389}">
      <dgm:prSet/>
      <dgm:spPr/>
      <dgm:t>
        <a:bodyPr/>
        <a:lstStyle/>
        <a:p>
          <a:endParaRPr lang="ru-RU" sz="1700" b="1">
            <a:latin typeface="Times New Roman" pitchFamily="18" charset="0"/>
            <a:cs typeface="Times New Roman" pitchFamily="18" charset="0"/>
          </a:endParaRPr>
        </a:p>
      </dgm:t>
    </dgm:pt>
    <dgm:pt modelId="{10481DD8-9609-4497-ADD6-2623AA8AE497}">
      <dgm:prSet phldrT="[Текст]" custT="1"/>
      <dgm:spPr/>
      <dgm:t>
        <a:bodyPr/>
        <a:lstStyle/>
        <a:p>
          <a:r>
            <a:rPr lang="uk-UA" sz="1700" b="1" dirty="0" smtClean="0">
              <a:latin typeface="Times New Roman" pitchFamily="18" charset="0"/>
              <a:cs typeface="Times New Roman" pitchFamily="18" charset="0"/>
            </a:rPr>
            <a:t>Висновок профільної комісії</a:t>
          </a:r>
          <a:endParaRPr lang="ru-RU" sz="1700" b="1" dirty="0">
            <a:latin typeface="Times New Roman" pitchFamily="18" charset="0"/>
            <a:cs typeface="Times New Roman" pitchFamily="18" charset="0"/>
          </a:endParaRPr>
        </a:p>
      </dgm:t>
    </dgm:pt>
    <dgm:pt modelId="{7315F8C0-45CB-4863-A3B1-AD2660B96C33}" type="parTrans" cxnId="{4CA1E0BD-367D-4232-B207-DB22FC6A0633}">
      <dgm:prSet/>
      <dgm:spPr/>
      <dgm:t>
        <a:bodyPr/>
        <a:lstStyle/>
        <a:p>
          <a:endParaRPr lang="ru-RU" sz="1700" b="1">
            <a:latin typeface="Times New Roman" pitchFamily="18" charset="0"/>
            <a:cs typeface="Times New Roman" pitchFamily="18" charset="0"/>
          </a:endParaRPr>
        </a:p>
      </dgm:t>
    </dgm:pt>
    <dgm:pt modelId="{EE829E07-1956-4E22-9956-841B6FFD80BD}" type="sibTrans" cxnId="{4CA1E0BD-367D-4232-B207-DB22FC6A0633}">
      <dgm:prSet/>
      <dgm:spPr/>
      <dgm:t>
        <a:bodyPr/>
        <a:lstStyle/>
        <a:p>
          <a:endParaRPr lang="ru-RU" sz="1700" b="1">
            <a:latin typeface="Times New Roman" pitchFamily="18" charset="0"/>
            <a:cs typeface="Times New Roman" pitchFamily="18" charset="0"/>
          </a:endParaRPr>
        </a:p>
      </dgm:t>
    </dgm:pt>
    <dgm:pt modelId="{719C9743-B785-4705-A7E2-4A1ACC8B2F94}">
      <dgm:prSet phldrT="[Текст]" custT="1"/>
      <dgm:spPr/>
      <dgm:t>
        <a:bodyPr/>
        <a:lstStyle/>
        <a:p>
          <a:r>
            <a:rPr lang="bg-BG" sz="1700" b="1" dirty="0" smtClean="0">
              <a:latin typeface="Times New Roman" pitchFamily="18" charset="0"/>
              <a:cs typeface="Times New Roman" pitchFamily="18" charset="0"/>
            </a:rPr>
            <a:t>Пропозиції від ДРС</a:t>
          </a:r>
          <a:endParaRPr lang="ru-RU" sz="1700" b="1" dirty="0">
            <a:latin typeface="Times New Roman" pitchFamily="18" charset="0"/>
            <a:cs typeface="Times New Roman" pitchFamily="18" charset="0"/>
          </a:endParaRPr>
        </a:p>
      </dgm:t>
    </dgm:pt>
    <dgm:pt modelId="{B31A2EB4-7305-425B-8932-AD87E39FCE14}" type="parTrans" cxnId="{8CCD961D-F401-436F-B15C-C26E1EE8BF61}">
      <dgm:prSet/>
      <dgm:spPr/>
      <dgm:t>
        <a:bodyPr/>
        <a:lstStyle/>
        <a:p>
          <a:endParaRPr lang="ru-RU" sz="1700" b="1">
            <a:latin typeface="Times New Roman" pitchFamily="18" charset="0"/>
            <a:cs typeface="Times New Roman" pitchFamily="18" charset="0"/>
          </a:endParaRPr>
        </a:p>
      </dgm:t>
    </dgm:pt>
    <dgm:pt modelId="{1363F4E3-D2EA-447E-BE36-1FE181E8AE6F}" type="sibTrans" cxnId="{8CCD961D-F401-436F-B15C-C26E1EE8BF61}">
      <dgm:prSet/>
      <dgm:spPr/>
      <dgm:t>
        <a:bodyPr/>
        <a:lstStyle/>
        <a:p>
          <a:endParaRPr lang="ru-RU" sz="1700" b="1">
            <a:latin typeface="Times New Roman" pitchFamily="18" charset="0"/>
            <a:cs typeface="Times New Roman" pitchFamily="18" charset="0"/>
          </a:endParaRPr>
        </a:p>
      </dgm:t>
    </dgm:pt>
    <dgm:pt modelId="{7E9171A1-260E-4E7A-AA26-3A9B0D040049}">
      <dgm:prSet phldrT="[Текст]" custT="1"/>
      <dgm:spPr/>
      <dgm:t>
        <a:bodyPr/>
        <a:lstStyle/>
        <a:p>
          <a:r>
            <a:rPr lang="uk-UA" sz="1700" b="1" noProof="0" dirty="0" smtClean="0">
              <a:latin typeface="Times New Roman" pitchFamily="18" charset="0"/>
              <a:cs typeface="Times New Roman" pitchFamily="18" charset="0"/>
            </a:rPr>
            <a:t>Врахування або відхилення </a:t>
          </a:r>
          <a:endParaRPr lang="ru-RU" sz="1700" b="1" dirty="0">
            <a:latin typeface="Times New Roman" pitchFamily="18" charset="0"/>
            <a:cs typeface="Times New Roman" pitchFamily="18" charset="0"/>
          </a:endParaRPr>
        </a:p>
      </dgm:t>
    </dgm:pt>
    <dgm:pt modelId="{6464667C-0BBA-40AC-ADF1-164FBFDFFCF8}" type="parTrans" cxnId="{9839B5BC-61F1-44C5-9D7A-FC10D86C0FB2}">
      <dgm:prSet/>
      <dgm:spPr/>
      <dgm:t>
        <a:bodyPr/>
        <a:lstStyle/>
        <a:p>
          <a:endParaRPr lang="ru-RU" sz="1700" b="1">
            <a:latin typeface="Times New Roman" pitchFamily="18" charset="0"/>
            <a:cs typeface="Times New Roman" pitchFamily="18" charset="0"/>
          </a:endParaRPr>
        </a:p>
      </dgm:t>
    </dgm:pt>
    <dgm:pt modelId="{234DA767-13C8-41B8-B560-1881948290D7}" type="sibTrans" cxnId="{9839B5BC-61F1-44C5-9D7A-FC10D86C0FB2}">
      <dgm:prSet/>
      <dgm:spPr/>
      <dgm:t>
        <a:bodyPr/>
        <a:lstStyle/>
        <a:p>
          <a:endParaRPr lang="ru-RU" sz="1700" b="1">
            <a:latin typeface="Times New Roman" pitchFamily="18" charset="0"/>
            <a:cs typeface="Times New Roman" pitchFamily="18" charset="0"/>
          </a:endParaRPr>
        </a:p>
      </dgm:t>
    </dgm:pt>
    <dgm:pt modelId="{65D1DFF0-F57A-4C25-BE74-FB5A2166CEF7}">
      <dgm:prSet phldrT="[Текст]" custT="1"/>
      <dgm:spPr/>
      <dgm:t>
        <a:bodyPr/>
        <a:lstStyle/>
        <a:p>
          <a:r>
            <a:rPr lang="uk-UA" sz="1700" b="1" dirty="0" smtClean="0">
              <a:latin typeface="Times New Roman" pitchFamily="18" charset="0"/>
              <a:cs typeface="Times New Roman" pitchFamily="18" charset="0"/>
            </a:rPr>
            <a:t>Прийняття РА</a:t>
          </a:r>
          <a:endParaRPr lang="ru-RU" sz="1700" b="1" dirty="0">
            <a:latin typeface="Times New Roman" pitchFamily="18" charset="0"/>
            <a:cs typeface="Times New Roman" pitchFamily="18" charset="0"/>
          </a:endParaRPr>
        </a:p>
      </dgm:t>
    </dgm:pt>
    <dgm:pt modelId="{991FCB34-6BDA-4C71-94C3-3325FB26DAF4}" type="parTrans" cxnId="{BE8BFB97-2EAD-4264-AC77-A34746E0A521}">
      <dgm:prSet/>
      <dgm:spPr/>
      <dgm:t>
        <a:bodyPr/>
        <a:lstStyle/>
        <a:p>
          <a:endParaRPr lang="ru-RU" sz="1700" b="1">
            <a:latin typeface="Times New Roman" pitchFamily="18" charset="0"/>
            <a:cs typeface="Times New Roman" pitchFamily="18" charset="0"/>
          </a:endParaRPr>
        </a:p>
      </dgm:t>
    </dgm:pt>
    <dgm:pt modelId="{2850338E-9520-4A81-8C3B-90714A7D991C}" type="sibTrans" cxnId="{BE8BFB97-2EAD-4264-AC77-A34746E0A521}">
      <dgm:prSet/>
      <dgm:spPr/>
      <dgm:t>
        <a:bodyPr/>
        <a:lstStyle/>
        <a:p>
          <a:endParaRPr lang="ru-RU" sz="1700" b="1">
            <a:latin typeface="Times New Roman" pitchFamily="18" charset="0"/>
            <a:cs typeface="Times New Roman" pitchFamily="18" charset="0"/>
          </a:endParaRPr>
        </a:p>
      </dgm:t>
    </dgm:pt>
    <dgm:pt modelId="{FAE3AB3D-F24B-4527-9A19-26FAB7448D1D}">
      <dgm:prSet phldrT="[Текст]" custT="1"/>
      <dgm:spPr/>
      <dgm:t>
        <a:bodyPr/>
        <a:lstStyle/>
        <a:p>
          <a:r>
            <a:rPr lang="uk-UA" sz="1700" b="1" dirty="0" smtClean="0">
              <a:latin typeface="Times New Roman" pitchFamily="18" charset="0"/>
              <a:cs typeface="Times New Roman" pitchFamily="18" charset="0"/>
            </a:rPr>
            <a:t>Оприлюднення </a:t>
          </a:r>
          <a:endParaRPr lang="ru-RU" sz="1700" b="1" dirty="0">
            <a:latin typeface="Times New Roman" pitchFamily="18" charset="0"/>
            <a:cs typeface="Times New Roman" pitchFamily="18" charset="0"/>
          </a:endParaRPr>
        </a:p>
      </dgm:t>
    </dgm:pt>
    <dgm:pt modelId="{2B5439E1-6881-46AF-8DEE-EF172FD90AA7}" type="parTrans" cxnId="{29F48C3C-F204-4065-9400-DD4DAE82D24C}">
      <dgm:prSet/>
      <dgm:spPr/>
      <dgm:t>
        <a:bodyPr/>
        <a:lstStyle/>
        <a:p>
          <a:endParaRPr lang="ru-RU" sz="1700" b="1">
            <a:latin typeface="Times New Roman" pitchFamily="18" charset="0"/>
            <a:cs typeface="Times New Roman" pitchFamily="18" charset="0"/>
          </a:endParaRPr>
        </a:p>
      </dgm:t>
    </dgm:pt>
    <dgm:pt modelId="{C58B82F9-701D-4A64-B4BC-11B3A2F15EEB}" type="sibTrans" cxnId="{29F48C3C-F204-4065-9400-DD4DAE82D24C}">
      <dgm:prSet/>
      <dgm:spPr/>
      <dgm:t>
        <a:bodyPr/>
        <a:lstStyle/>
        <a:p>
          <a:endParaRPr lang="ru-RU" sz="1700" b="1">
            <a:latin typeface="Times New Roman" pitchFamily="18" charset="0"/>
            <a:cs typeface="Times New Roman" pitchFamily="18" charset="0"/>
          </a:endParaRPr>
        </a:p>
      </dgm:t>
    </dgm:pt>
    <dgm:pt modelId="{64AFC633-15D8-466B-A9B9-D76BAF27F1ED}">
      <dgm:prSet phldrT="[Текст]" custT="1"/>
      <dgm:spPr/>
      <dgm:t>
        <a:bodyPr/>
        <a:lstStyle/>
        <a:p>
          <a:r>
            <a:rPr lang="uk-UA" sz="1700" b="1" dirty="0" smtClean="0">
              <a:latin typeface="Times New Roman" pitchFamily="18" charset="0"/>
              <a:cs typeface="Times New Roman" pitchFamily="18" charset="0"/>
            </a:rPr>
            <a:t>Відстеження результативності РА</a:t>
          </a:r>
          <a:endParaRPr lang="ru-RU" sz="1700" b="1" dirty="0">
            <a:latin typeface="Times New Roman" pitchFamily="18" charset="0"/>
            <a:cs typeface="Times New Roman" pitchFamily="18" charset="0"/>
          </a:endParaRPr>
        </a:p>
      </dgm:t>
    </dgm:pt>
    <dgm:pt modelId="{1007DEEE-D0BF-4C1B-9427-9124C4B42EF5}" type="parTrans" cxnId="{BE2D404F-28E8-4056-83E2-5031B6ED0CEE}">
      <dgm:prSet/>
      <dgm:spPr/>
      <dgm:t>
        <a:bodyPr/>
        <a:lstStyle/>
        <a:p>
          <a:endParaRPr lang="ru-RU" sz="1700" b="1">
            <a:latin typeface="Times New Roman" pitchFamily="18" charset="0"/>
            <a:cs typeface="Times New Roman" pitchFamily="18" charset="0"/>
          </a:endParaRPr>
        </a:p>
      </dgm:t>
    </dgm:pt>
    <dgm:pt modelId="{71FA8F11-29AE-416A-BB70-590C7C7609DE}" type="sibTrans" cxnId="{BE2D404F-28E8-4056-83E2-5031B6ED0CEE}">
      <dgm:prSet/>
      <dgm:spPr/>
      <dgm:t>
        <a:bodyPr/>
        <a:lstStyle/>
        <a:p>
          <a:endParaRPr lang="ru-RU" sz="1700" b="1">
            <a:latin typeface="Times New Roman" pitchFamily="18" charset="0"/>
            <a:cs typeface="Times New Roman" pitchFamily="18" charset="0"/>
          </a:endParaRPr>
        </a:p>
      </dgm:t>
    </dgm:pt>
    <dgm:pt modelId="{3CE06F48-E56D-48C1-BFD5-DC0B65D22643}">
      <dgm:prSet phldrT="[Текст]" custT="1"/>
      <dgm:spPr/>
      <dgm:t>
        <a:bodyPr/>
        <a:lstStyle/>
        <a:p>
          <a:r>
            <a:rPr lang="uk-UA" sz="1700" b="1" dirty="0" smtClean="0">
              <a:latin typeface="Times New Roman" pitchFamily="18" charset="0"/>
              <a:cs typeface="Times New Roman" pitchFamily="18" charset="0"/>
            </a:rPr>
            <a:t>Звіт про відстеження результативності РА</a:t>
          </a:r>
          <a:endParaRPr lang="ru-RU" sz="1700" b="1" dirty="0">
            <a:latin typeface="Times New Roman" pitchFamily="18" charset="0"/>
            <a:cs typeface="Times New Roman" pitchFamily="18" charset="0"/>
          </a:endParaRPr>
        </a:p>
      </dgm:t>
    </dgm:pt>
    <dgm:pt modelId="{21BE7EFC-64C9-46B2-8105-3F17FB1C4A0D}" type="parTrans" cxnId="{BA35B353-B46C-49BE-A9C4-F87C993FF3EE}">
      <dgm:prSet/>
      <dgm:spPr/>
      <dgm:t>
        <a:bodyPr/>
        <a:lstStyle/>
        <a:p>
          <a:endParaRPr lang="ru-RU" sz="1700" b="1">
            <a:latin typeface="Times New Roman" pitchFamily="18" charset="0"/>
            <a:cs typeface="Times New Roman" pitchFamily="18" charset="0"/>
          </a:endParaRPr>
        </a:p>
      </dgm:t>
    </dgm:pt>
    <dgm:pt modelId="{95549FB0-1C67-4E44-A322-C441F5AF856B}" type="sibTrans" cxnId="{BA35B353-B46C-49BE-A9C4-F87C993FF3EE}">
      <dgm:prSet/>
      <dgm:spPr/>
      <dgm:t>
        <a:bodyPr/>
        <a:lstStyle/>
        <a:p>
          <a:endParaRPr lang="ru-RU" sz="1700" b="1">
            <a:latin typeface="Times New Roman" pitchFamily="18" charset="0"/>
            <a:cs typeface="Times New Roman" pitchFamily="18" charset="0"/>
          </a:endParaRPr>
        </a:p>
      </dgm:t>
    </dgm:pt>
    <dgm:pt modelId="{DB45C0D0-34EC-4DB8-B79A-E38F0B773560}">
      <dgm:prSet phldrT="[Текст]" custT="1"/>
      <dgm:spPr/>
      <dgm:t>
        <a:bodyPr/>
        <a:lstStyle/>
        <a:p>
          <a:r>
            <a:rPr lang="uk-UA" sz="1700" b="1" dirty="0" smtClean="0">
              <a:latin typeface="Times New Roman" pitchFamily="18" charset="0"/>
              <a:cs typeface="Times New Roman" pitchFamily="18" charset="0"/>
            </a:rPr>
            <a:t>Прийняття рішення</a:t>
          </a:r>
          <a:endParaRPr lang="ru-RU" sz="1700" b="1" dirty="0">
            <a:latin typeface="Times New Roman" pitchFamily="18" charset="0"/>
            <a:cs typeface="Times New Roman" pitchFamily="18" charset="0"/>
          </a:endParaRPr>
        </a:p>
      </dgm:t>
    </dgm:pt>
    <dgm:pt modelId="{483AC575-B7D6-494E-A0B5-7936906180C7}" type="parTrans" cxnId="{83732B91-1A7B-40FE-B3A3-F1B2B186EF0C}">
      <dgm:prSet/>
      <dgm:spPr/>
      <dgm:t>
        <a:bodyPr/>
        <a:lstStyle/>
        <a:p>
          <a:endParaRPr lang="ru-RU" sz="1700" b="1">
            <a:latin typeface="Times New Roman" pitchFamily="18" charset="0"/>
            <a:cs typeface="Times New Roman" pitchFamily="18" charset="0"/>
          </a:endParaRPr>
        </a:p>
      </dgm:t>
    </dgm:pt>
    <dgm:pt modelId="{B89F4E64-A7C9-4A8E-84AB-DAD6434D56B1}" type="sibTrans" cxnId="{83732B91-1A7B-40FE-B3A3-F1B2B186EF0C}">
      <dgm:prSet/>
      <dgm:spPr/>
      <dgm:t>
        <a:bodyPr/>
        <a:lstStyle/>
        <a:p>
          <a:endParaRPr lang="ru-RU" sz="1700" b="1">
            <a:latin typeface="Times New Roman" pitchFamily="18" charset="0"/>
            <a:cs typeface="Times New Roman" pitchFamily="18" charset="0"/>
          </a:endParaRPr>
        </a:p>
      </dgm:t>
    </dgm:pt>
    <dgm:pt modelId="{F87E7C1C-0EA5-47E7-9B41-3C95A818EF0B}" type="pres">
      <dgm:prSet presAssocID="{76E1AEB2-E56F-47D9-A30C-2FB128BEB85C}" presName="Name0" presStyleCnt="0">
        <dgm:presLayoutVars>
          <dgm:dir/>
          <dgm:resizeHandles/>
        </dgm:presLayoutVars>
      </dgm:prSet>
      <dgm:spPr/>
    </dgm:pt>
    <dgm:pt modelId="{5ACA0177-6C74-435B-9C55-40AFA15ADC3B}" type="pres">
      <dgm:prSet presAssocID="{91EA56EC-3333-4190-A728-86A151658E7B}" presName="compNode" presStyleCnt="0"/>
      <dgm:spPr/>
    </dgm:pt>
    <dgm:pt modelId="{A7FD66E8-A0AA-4954-B497-387B64C57D64}" type="pres">
      <dgm:prSet presAssocID="{91EA56EC-3333-4190-A728-86A151658E7B}" presName="dummyConnPt" presStyleCnt="0"/>
      <dgm:spPr/>
    </dgm:pt>
    <dgm:pt modelId="{1A75CE47-A0BE-43EC-AA61-74B2B5ED6059}" type="pres">
      <dgm:prSet presAssocID="{91EA56EC-3333-4190-A728-86A151658E7B}" presName="node" presStyleLbl="node1" presStyleIdx="0" presStyleCnt="15" custLinFactNeighborY="-6954">
        <dgm:presLayoutVars>
          <dgm:bulletEnabled val="1"/>
        </dgm:presLayoutVars>
      </dgm:prSet>
      <dgm:spPr/>
      <dgm:t>
        <a:bodyPr/>
        <a:lstStyle/>
        <a:p>
          <a:endParaRPr lang="ru-RU"/>
        </a:p>
      </dgm:t>
    </dgm:pt>
    <dgm:pt modelId="{5C35A981-E650-4D80-BD77-7B899304B234}" type="pres">
      <dgm:prSet presAssocID="{E137B124-BF73-435D-9272-E4518B825D1B}" presName="sibTrans" presStyleLbl="bgSibTrans2D1" presStyleIdx="0" presStyleCnt="14"/>
      <dgm:spPr/>
      <dgm:t>
        <a:bodyPr/>
        <a:lstStyle/>
        <a:p>
          <a:endParaRPr lang="ru-RU"/>
        </a:p>
      </dgm:t>
    </dgm:pt>
    <dgm:pt modelId="{D8E534D6-5AFB-426B-8208-0385E17992FC}" type="pres">
      <dgm:prSet presAssocID="{3D42A7D1-ABA3-4DB9-BFC4-03EE2325BDE6}" presName="compNode" presStyleCnt="0"/>
      <dgm:spPr/>
    </dgm:pt>
    <dgm:pt modelId="{0703E21E-D913-457F-8C5C-753FD63E928E}" type="pres">
      <dgm:prSet presAssocID="{3D42A7D1-ABA3-4DB9-BFC4-03EE2325BDE6}" presName="dummyConnPt" presStyleCnt="0"/>
      <dgm:spPr/>
    </dgm:pt>
    <dgm:pt modelId="{EE8C4320-C6CE-4E0C-96E2-19D32C921B72}" type="pres">
      <dgm:prSet presAssocID="{3D42A7D1-ABA3-4DB9-BFC4-03EE2325BDE6}" presName="node" presStyleLbl="node1" presStyleIdx="1" presStyleCnt="15">
        <dgm:presLayoutVars>
          <dgm:bulletEnabled val="1"/>
        </dgm:presLayoutVars>
      </dgm:prSet>
      <dgm:spPr/>
      <dgm:t>
        <a:bodyPr/>
        <a:lstStyle/>
        <a:p>
          <a:endParaRPr lang="ru-RU"/>
        </a:p>
      </dgm:t>
    </dgm:pt>
    <dgm:pt modelId="{9D253905-F05D-42A8-9A55-0B3BF0AA3373}" type="pres">
      <dgm:prSet presAssocID="{514333CB-F033-4645-A7DD-5BB62A05439B}" presName="sibTrans" presStyleLbl="bgSibTrans2D1" presStyleIdx="1" presStyleCnt="14"/>
      <dgm:spPr/>
      <dgm:t>
        <a:bodyPr/>
        <a:lstStyle/>
        <a:p>
          <a:endParaRPr lang="ru-RU"/>
        </a:p>
      </dgm:t>
    </dgm:pt>
    <dgm:pt modelId="{4849F59E-20E4-4247-8E8D-7138D9EEBE4E}" type="pres">
      <dgm:prSet presAssocID="{4E16D82D-9701-450F-965F-E222A5EF78E0}" presName="compNode" presStyleCnt="0"/>
      <dgm:spPr/>
    </dgm:pt>
    <dgm:pt modelId="{FFFD1F45-748E-40F0-8D3F-533CE1006C43}" type="pres">
      <dgm:prSet presAssocID="{4E16D82D-9701-450F-965F-E222A5EF78E0}" presName="dummyConnPt" presStyleCnt="0"/>
      <dgm:spPr/>
    </dgm:pt>
    <dgm:pt modelId="{2884F9B7-DADA-430D-BB2B-1ED067D63CC2}" type="pres">
      <dgm:prSet presAssocID="{4E16D82D-9701-450F-965F-E222A5EF78E0}" presName="node" presStyleLbl="node1" presStyleIdx="2" presStyleCnt="15">
        <dgm:presLayoutVars>
          <dgm:bulletEnabled val="1"/>
        </dgm:presLayoutVars>
      </dgm:prSet>
      <dgm:spPr/>
      <dgm:t>
        <a:bodyPr/>
        <a:lstStyle/>
        <a:p>
          <a:endParaRPr lang="ru-RU"/>
        </a:p>
      </dgm:t>
    </dgm:pt>
    <dgm:pt modelId="{34C45630-8514-4033-B84D-5D1E22DE28A6}" type="pres">
      <dgm:prSet presAssocID="{4FCAB363-6D5A-4A23-90F2-298E93666884}" presName="sibTrans" presStyleLbl="bgSibTrans2D1" presStyleIdx="2" presStyleCnt="14"/>
      <dgm:spPr/>
      <dgm:t>
        <a:bodyPr/>
        <a:lstStyle/>
        <a:p>
          <a:endParaRPr lang="ru-RU"/>
        </a:p>
      </dgm:t>
    </dgm:pt>
    <dgm:pt modelId="{40FFCBA6-B61D-49AB-92ED-F4665D062425}" type="pres">
      <dgm:prSet presAssocID="{DE9B30DC-0C67-498D-927A-688D25B680F7}" presName="compNode" presStyleCnt="0"/>
      <dgm:spPr/>
    </dgm:pt>
    <dgm:pt modelId="{9BED86F5-C6C0-49A4-BABA-2F0B6B521299}" type="pres">
      <dgm:prSet presAssocID="{DE9B30DC-0C67-498D-927A-688D25B680F7}" presName="dummyConnPt" presStyleCnt="0"/>
      <dgm:spPr/>
    </dgm:pt>
    <dgm:pt modelId="{E79B13AF-336F-459F-8C81-33ABEFEACA50}" type="pres">
      <dgm:prSet presAssocID="{DE9B30DC-0C67-498D-927A-688D25B680F7}" presName="node" presStyleLbl="node1" presStyleIdx="3" presStyleCnt="15">
        <dgm:presLayoutVars>
          <dgm:bulletEnabled val="1"/>
        </dgm:presLayoutVars>
      </dgm:prSet>
      <dgm:spPr/>
      <dgm:t>
        <a:bodyPr/>
        <a:lstStyle/>
        <a:p>
          <a:endParaRPr lang="ru-RU"/>
        </a:p>
      </dgm:t>
    </dgm:pt>
    <dgm:pt modelId="{6E326CEA-0DA6-4AD7-B406-9E79234EC362}" type="pres">
      <dgm:prSet presAssocID="{2A4F7E35-5ED0-4B6E-9BD8-A23DCF53A188}" presName="sibTrans" presStyleLbl="bgSibTrans2D1" presStyleIdx="3" presStyleCnt="14"/>
      <dgm:spPr/>
      <dgm:t>
        <a:bodyPr/>
        <a:lstStyle/>
        <a:p>
          <a:endParaRPr lang="ru-RU"/>
        </a:p>
      </dgm:t>
    </dgm:pt>
    <dgm:pt modelId="{1C622276-C504-4D4B-837E-2AEF5DD8E3CD}" type="pres">
      <dgm:prSet presAssocID="{D2F66A78-4912-41B5-AE13-20C82C4B363F}" presName="compNode" presStyleCnt="0"/>
      <dgm:spPr/>
    </dgm:pt>
    <dgm:pt modelId="{24E02A6C-B6D2-428D-A61B-D29560777BD1}" type="pres">
      <dgm:prSet presAssocID="{D2F66A78-4912-41B5-AE13-20C82C4B363F}" presName="dummyConnPt" presStyleCnt="0"/>
      <dgm:spPr/>
    </dgm:pt>
    <dgm:pt modelId="{67DEC0F9-D152-440C-B1E5-8597D8903A75}" type="pres">
      <dgm:prSet presAssocID="{D2F66A78-4912-41B5-AE13-20C82C4B363F}" presName="node" presStyleLbl="node1" presStyleIdx="4" presStyleCnt="15" custScaleX="119341">
        <dgm:presLayoutVars>
          <dgm:bulletEnabled val="1"/>
        </dgm:presLayoutVars>
      </dgm:prSet>
      <dgm:spPr/>
      <dgm:t>
        <a:bodyPr/>
        <a:lstStyle/>
        <a:p>
          <a:endParaRPr lang="ru-RU"/>
        </a:p>
      </dgm:t>
    </dgm:pt>
    <dgm:pt modelId="{B05EABA1-1F6B-43CC-B957-E069C6CE9A92}" type="pres">
      <dgm:prSet presAssocID="{556AF008-45EA-49FD-804F-A052CD31B6D6}" presName="sibTrans" presStyleLbl="bgSibTrans2D1" presStyleIdx="4" presStyleCnt="14"/>
      <dgm:spPr/>
      <dgm:t>
        <a:bodyPr/>
        <a:lstStyle/>
        <a:p>
          <a:endParaRPr lang="ru-RU"/>
        </a:p>
      </dgm:t>
    </dgm:pt>
    <dgm:pt modelId="{DF47893D-6597-41B1-90BD-15404C3A4AC9}" type="pres">
      <dgm:prSet presAssocID="{B2B158CF-92FF-43B5-A29F-CB6035F01DBB}" presName="compNode" presStyleCnt="0"/>
      <dgm:spPr/>
    </dgm:pt>
    <dgm:pt modelId="{C0FAC931-05CD-4B97-BBF9-52D2359CED44}" type="pres">
      <dgm:prSet presAssocID="{B2B158CF-92FF-43B5-A29F-CB6035F01DBB}" presName="dummyConnPt" presStyleCnt="0"/>
      <dgm:spPr/>
    </dgm:pt>
    <dgm:pt modelId="{E18F95EF-429E-4F9D-A4D8-F3EACE932D19}" type="pres">
      <dgm:prSet presAssocID="{B2B158CF-92FF-43B5-A29F-CB6035F01DBB}" presName="node" presStyleLbl="node1" presStyleIdx="5" presStyleCnt="15" custScaleX="110943">
        <dgm:presLayoutVars>
          <dgm:bulletEnabled val="1"/>
        </dgm:presLayoutVars>
      </dgm:prSet>
      <dgm:spPr/>
      <dgm:t>
        <a:bodyPr/>
        <a:lstStyle/>
        <a:p>
          <a:endParaRPr lang="ru-RU"/>
        </a:p>
      </dgm:t>
    </dgm:pt>
    <dgm:pt modelId="{49736ECB-AA36-4F20-A53E-23C5EE0105C1}" type="pres">
      <dgm:prSet presAssocID="{1BBBCDFF-D113-4FF8-A665-21D28B537803}" presName="sibTrans" presStyleLbl="bgSibTrans2D1" presStyleIdx="5" presStyleCnt="14"/>
      <dgm:spPr/>
      <dgm:t>
        <a:bodyPr/>
        <a:lstStyle/>
        <a:p>
          <a:endParaRPr lang="ru-RU"/>
        </a:p>
      </dgm:t>
    </dgm:pt>
    <dgm:pt modelId="{4FD8CF63-0A61-4873-8B23-03267082E4DA}" type="pres">
      <dgm:prSet presAssocID="{981F4153-0F5D-4725-AB07-FB62DC26D42A}" presName="compNode" presStyleCnt="0"/>
      <dgm:spPr/>
    </dgm:pt>
    <dgm:pt modelId="{17EE69F5-5525-4EC2-8965-E45397052338}" type="pres">
      <dgm:prSet presAssocID="{981F4153-0F5D-4725-AB07-FB62DC26D42A}" presName="dummyConnPt" presStyleCnt="0"/>
      <dgm:spPr/>
    </dgm:pt>
    <dgm:pt modelId="{850048D5-8F4D-422F-92DB-C269F546F2CF}" type="pres">
      <dgm:prSet presAssocID="{981F4153-0F5D-4725-AB07-FB62DC26D42A}" presName="node" presStyleLbl="node1" presStyleIdx="6" presStyleCnt="15" custScaleX="115161">
        <dgm:presLayoutVars>
          <dgm:bulletEnabled val="1"/>
        </dgm:presLayoutVars>
      </dgm:prSet>
      <dgm:spPr/>
      <dgm:t>
        <a:bodyPr/>
        <a:lstStyle/>
        <a:p>
          <a:endParaRPr lang="ru-RU"/>
        </a:p>
      </dgm:t>
    </dgm:pt>
    <dgm:pt modelId="{8730BA85-3115-4123-8B51-C5097252CD76}" type="pres">
      <dgm:prSet presAssocID="{D3729D70-C418-4BEC-8A83-06A7D4B9AC56}" presName="sibTrans" presStyleLbl="bgSibTrans2D1" presStyleIdx="6" presStyleCnt="14"/>
      <dgm:spPr/>
      <dgm:t>
        <a:bodyPr/>
        <a:lstStyle/>
        <a:p>
          <a:endParaRPr lang="ru-RU"/>
        </a:p>
      </dgm:t>
    </dgm:pt>
    <dgm:pt modelId="{94F5358D-613C-4E9D-9428-B87D4DD6FDB9}" type="pres">
      <dgm:prSet presAssocID="{10481DD8-9609-4497-ADD6-2623AA8AE497}" presName="compNode" presStyleCnt="0"/>
      <dgm:spPr/>
    </dgm:pt>
    <dgm:pt modelId="{D1833214-FCB4-43E3-9B30-B4103E875852}" type="pres">
      <dgm:prSet presAssocID="{10481DD8-9609-4497-ADD6-2623AA8AE497}" presName="dummyConnPt" presStyleCnt="0"/>
      <dgm:spPr/>
    </dgm:pt>
    <dgm:pt modelId="{74EAB613-6AA1-4EF0-ADDE-3EB5F1887470}" type="pres">
      <dgm:prSet presAssocID="{10481DD8-9609-4497-ADD6-2623AA8AE497}" presName="node" presStyleLbl="node1" presStyleIdx="7" presStyleCnt="15" custScaleX="115161">
        <dgm:presLayoutVars>
          <dgm:bulletEnabled val="1"/>
        </dgm:presLayoutVars>
      </dgm:prSet>
      <dgm:spPr/>
      <dgm:t>
        <a:bodyPr/>
        <a:lstStyle/>
        <a:p>
          <a:endParaRPr lang="ru-RU"/>
        </a:p>
      </dgm:t>
    </dgm:pt>
    <dgm:pt modelId="{6AA60D6B-1CF1-493C-AD86-2A49DB09AE24}" type="pres">
      <dgm:prSet presAssocID="{EE829E07-1956-4E22-9956-841B6FFD80BD}" presName="sibTrans" presStyleLbl="bgSibTrans2D1" presStyleIdx="7" presStyleCnt="14"/>
      <dgm:spPr/>
      <dgm:t>
        <a:bodyPr/>
        <a:lstStyle/>
        <a:p>
          <a:endParaRPr lang="ru-RU"/>
        </a:p>
      </dgm:t>
    </dgm:pt>
    <dgm:pt modelId="{7DAC632E-1F58-4496-9587-05684332FB7E}" type="pres">
      <dgm:prSet presAssocID="{719C9743-B785-4705-A7E2-4A1ACC8B2F94}" presName="compNode" presStyleCnt="0"/>
      <dgm:spPr/>
    </dgm:pt>
    <dgm:pt modelId="{815E79D9-8D9C-4AC1-8263-08B6DFAC35D6}" type="pres">
      <dgm:prSet presAssocID="{719C9743-B785-4705-A7E2-4A1ACC8B2F94}" presName="dummyConnPt" presStyleCnt="0"/>
      <dgm:spPr/>
    </dgm:pt>
    <dgm:pt modelId="{2C8C185E-30F6-4195-92B5-FE393D50019E}" type="pres">
      <dgm:prSet presAssocID="{719C9743-B785-4705-A7E2-4A1ACC8B2F94}" presName="node" presStyleLbl="node1" presStyleIdx="8" presStyleCnt="15">
        <dgm:presLayoutVars>
          <dgm:bulletEnabled val="1"/>
        </dgm:presLayoutVars>
      </dgm:prSet>
      <dgm:spPr/>
      <dgm:t>
        <a:bodyPr/>
        <a:lstStyle/>
        <a:p>
          <a:endParaRPr lang="ru-RU"/>
        </a:p>
      </dgm:t>
    </dgm:pt>
    <dgm:pt modelId="{47A03800-1F1E-4A50-A4EB-0C2EF18DFB74}" type="pres">
      <dgm:prSet presAssocID="{1363F4E3-D2EA-447E-BE36-1FE181E8AE6F}" presName="sibTrans" presStyleLbl="bgSibTrans2D1" presStyleIdx="8" presStyleCnt="14"/>
      <dgm:spPr/>
      <dgm:t>
        <a:bodyPr/>
        <a:lstStyle/>
        <a:p>
          <a:endParaRPr lang="ru-RU"/>
        </a:p>
      </dgm:t>
    </dgm:pt>
    <dgm:pt modelId="{36708BE6-FDFD-4D4D-8516-6E42C9AA5216}" type="pres">
      <dgm:prSet presAssocID="{7E9171A1-260E-4E7A-AA26-3A9B0D040049}" presName="compNode" presStyleCnt="0"/>
      <dgm:spPr/>
    </dgm:pt>
    <dgm:pt modelId="{95B9D08A-E111-4BD5-B480-FAFAF0565968}" type="pres">
      <dgm:prSet presAssocID="{7E9171A1-260E-4E7A-AA26-3A9B0D040049}" presName="dummyConnPt" presStyleCnt="0"/>
      <dgm:spPr/>
    </dgm:pt>
    <dgm:pt modelId="{D0596F77-9A20-4937-A24D-64F009F5C323}" type="pres">
      <dgm:prSet presAssocID="{7E9171A1-260E-4E7A-AA26-3A9B0D040049}" presName="node" presStyleLbl="node1" presStyleIdx="9" presStyleCnt="15">
        <dgm:presLayoutVars>
          <dgm:bulletEnabled val="1"/>
        </dgm:presLayoutVars>
      </dgm:prSet>
      <dgm:spPr/>
      <dgm:t>
        <a:bodyPr/>
        <a:lstStyle/>
        <a:p>
          <a:endParaRPr lang="ru-RU"/>
        </a:p>
      </dgm:t>
    </dgm:pt>
    <dgm:pt modelId="{A42E8206-A297-4B83-AEE6-2A19336A81BE}" type="pres">
      <dgm:prSet presAssocID="{234DA767-13C8-41B8-B560-1881948290D7}" presName="sibTrans" presStyleLbl="bgSibTrans2D1" presStyleIdx="9" presStyleCnt="14"/>
      <dgm:spPr/>
      <dgm:t>
        <a:bodyPr/>
        <a:lstStyle/>
        <a:p>
          <a:endParaRPr lang="ru-RU"/>
        </a:p>
      </dgm:t>
    </dgm:pt>
    <dgm:pt modelId="{CDD7DBAF-7EEE-4E9E-8817-D0FF9900A83E}" type="pres">
      <dgm:prSet presAssocID="{65D1DFF0-F57A-4C25-BE74-FB5A2166CEF7}" presName="compNode" presStyleCnt="0"/>
      <dgm:spPr/>
    </dgm:pt>
    <dgm:pt modelId="{407BDCA8-7EDE-4AB9-9BD2-9D799AB094D6}" type="pres">
      <dgm:prSet presAssocID="{65D1DFF0-F57A-4C25-BE74-FB5A2166CEF7}" presName="dummyConnPt" presStyleCnt="0"/>
      <dgm:spPr/>
    </dgm:pt>
    <dgm:pt modelId="{AB1E5FF9-9641-4426-8E16-872439329C35}" type="pres">
      <dgm:prSet presAssocID="{65D1DFF0-F57A-4C25-BE74-FB5A2166CEF7}" presName="node" presStyleLbl="node1" presStyleIdx="10" presStyleCnt="15">
        <dgm:presLayoutVars>
          <dgm:bulletEnabled val="1"/>
        </dgm:presLayoutVars>
      </dgm:prSet>
      <dgm:spPr/>
      <dgm:t>
        <a:bodyPr/>
        <a:lstStyle/>
        <a:p>
          <a:endParaRPr lang="ru-RU"/>
        </a:p>
      </dgm:t>
    </dgm:pt>
    <dgm:pt modelId="{F9E1C9A1-447B-43DB-8527-1D6755CC9F5D}" type="pres">
      <dgm:prSet presAssocID="{2850338E-9520-4A81-8C3B-90714A7D991C}" presName="sibTrans" presStyleLbl="bgSibTrans2D1" presStyleIdx="10" presStyleCnt="14"/>
      <dgm:spPr/>
      <dgm:t>
        <a:bodyPr/>
        <a:lstStyle/>
        <a:p>
          <a:endParaRPr lang="ru-RU"/>
        </a:p>
      </dgm:t>
    </dgm:pt>
    <dgm:pt modelId="{54764C28-5EF7-423D-B677-7F960C001341}" type="pres">
      <dgm:prSet presAssocID="{FAE3AB3D-F24B-4527-9A19-26FAB7448D1D}" presName="compNode" presStyleCnt="0"/>
      <dgm:spPr/>
    </dgm:pt>
    <dgm:pt modelId="{DC55FBA7-2DA2-4B66-BFB1-730D867799F5}" type="pres">
      <dgm:prSet presAssocID="{FAE3AB3D-F24B-4527-9A19-26FAB7448D1D}" presName="dummyConnPt" presStyleCnt="0"/>
      <dgm:spPr/>
    </dgm:pt>
    <dgm:pt modelId="{05A619C2-3FC0-4D2D-858F-FA08C8799CFE}" type="pres">
      <dgm:prSet presAssocID="{FAE3AB3D-F24B-4527-9A19-26FAB7448D1D}" presName="node" presStyleLbl="node1" presStyleIdx="11" presStyleCnt="15" custScaleX="112161">
        <dgm:presLayoutVars>
          <dgm:bulletEnabled val="1"/>
        </dgm:presLayoutVars>
      </dgm:prSet>
      <dgm:spPr/>
      <dgm:t>
        <a:bodyPr/>
        <a:lstStyle/>
        <a:p>
          <a:endParaRPr lang="ru-RU"/>
        </a:p>
      </dgm:t>
    </dgm:pt>
    <dgm:pt modelId="{8CDD8EC2-A96F-4A16-972A-44FF58656DDC}" type="pres">
      <dgm:prSet presAssocID="{C58B82F9-701D-4A64-B4BC-11B3A2F15EEB}" presName="sibTrans" presStyleLbl="bgSibTrans2D1" presStyleIdx="11" presStyleCnt="14"/>
      <dgm:spPr/>
      <dgm:t>
        <a:bodyPr/>
        <a:lstStyle/>
        <a:p>
          <a:endParaRPr lang="ru-RU"/>
        </a:p>
      </dgm:t>
    </dgm:pt>
    <dgm:pt modelId="{7199CABD-B9AB-48C3-BAC1-FD48503F1EA7}" type="pres">
      <dgm:prSet presAssocID="{64AFC633-15D8-466B-A9B9-D76BAF27F1ED}" presName="compNode" presStyleCnt="0"/>
      <dgm:spPr/>
    </dgm:pt>
    <dgm:pt modelId="{CCE141A5-899B-4AE7-B4BC-E5E99AFFE187}" type="pres">
      <dgm:prSet presAssocID="{64AFC633-15D8-466B-A9B9-D76BAF27F1ED}" presName="dummyConnPt" presStyleCnt="0"/>
      <dgm:spPr/>
    </dgm:pt>
    <dgm:pt modelId="{6BE2E17C-9ACB-49F1-9223-61017E0A3CC9}" type="pres">
      <dgm:prSet presAssocID="{64AFC633-15D8-466B-A9B9-D76BAF27F1ED}" presName="node" presStyleLbl="node1" presStyleIdx="12" presStyleCnt="15" custLinFactNeighborX="3142" custLinFactNeighborY="1055">
        <dgm:presLayoutVars>
          <dgm:bulletEnabled val="1"/>
        </dgm:presLayoutVars>
      </dgm:prSet>
      <dgm:spPr/>
      <dgm:t>
        <a:bodyPr/>
        <a:lstStyle/>
        <a:p>
          <a:endParaRPr lang="ru-RU"/>
        </a:p>
      </dgm:t>
    </dgm:pt>
    <dgm:pt modelId="{3C479DD2-DE95-45E4-AA1C-0348068467C8}" type="pres">
      <dgm:prSet presAssocID="{71FA8F11-29AE-416A-BB70-590C7C7609DE}" presName="sibTrans" presStyleLbl="bgSibTrans2D1" presStyleIdx="12" presStyleCnt="14"/>
      <dgm:spPr/>
      <dgm:t>
        <a:bodyPr/>
        <a:lstStyle/>
        <a:p>
          <a:endParaRPr lang="ru-RU"/>
        </a:p>
      </dgm:t>
    </dgm:pt>
    <dgm:pt modelId="{D3FACDB2-9E95-4508-A56C-66BDFA169B57}" type="pres">
      <dgm:prSet presAssocID="{3CE06F48-E56D-48C1-BFD5-DC0B65D22643}" presName="compNode" presStyleCnt="0"/>
      <dgm:spPr/>
    </dgm:pt>
    <dgm:pt modelId="{663B4D52-5BD9-43AF-A51C-CFAE08E36FE4}" type="pres">
      <dgm:prSet presAssocID="{3CE06F48-E56D-48C1-BFD5-DC0B65D22643}" presName="dummyConnPt" presStyleCnt="0"/>
      <dgm:spPr/>
    </dgm:pt>
    <dgm:pt modelId="{3DCF8DEE-BF1C-4FB5-BB1C-19262203C64A}" type="pres">
      <dgm:prSet presAssocID="{3CE06F48-E56D-48C1-BFD5-DC0B65D22643}" presName="node" presStyleLbl="node1" presStyleIdx="13" presStyleCnt="15">
        <dgm:presLayoutVars>
          <dgm:bulletEnabled val="1"/>
        </dgm:presLayoutVars>
      </dgm:prSet>
      <dgm:spPr/>
      <dgm:t>
        <a:bodyPr/>
        <a:lstStyle/>
        <a:p>
          <a:endParaRPr lang="ru-RU"/>
        </a:p>
      </dgm:t>
    </dgm:pt>
    <dgm:pt modelId="{86E6B664-B942-42C3-874E-042F29CEA52F}" type="pres">
      <dgm:prSet presAssocID="{95549FB0-1C67-4E44-A322-C441F5AF856B}" presName="sibTrans" presStyleLbl="bgSibTrans2D1" presStyleIdx="13" presStyleCnt="14"/>
      <dgm:spPr/>
      <dgm:t>
        <a:bodyPr/>
        <a:lstStyle/>
        <a:p>
          <a:endParaRPr lang="ru-RU"/>
        </a:p>
      </dgm:t>
    </dgm:pt>
    <dgm:pt modelId="{2FBAD61B-47EF-42C6-B5A5-3E8FB9173E67}" type="pres">
      <dgm:prSet presAssocID="{DB45C0D0-34EC-4DB8-B79A-E38F0B773560}" presName="compNode" presStyleCnt="0"/>
      <dgm:spPr/>
    </dgm:pt>
    <dgm:pt modelId="{EFFBE8A9-2A7A-44F7-9647-04359CD427ED}" type="pres">
      <dgm:prSet presAssocID="{DB45C0D0-34EC-4DB8-B79A-E38F0B773560}" presName="dummyConnPt" presStyleCnt="0"/>
      <dgm:spPr/>
    </dgm:pt>
    <dgm:pt modelId="{956F65FE-60C0-4661-9362-EB2A25CF378B}" type="pres">
      <dgm:prSet presAssocID="{DB45C0D0-34EC-4DB8-B79A-E38F0B773560}" presName="node" presStyleLbl="node1" presStyleIdx="14" presStyleCnt="15">
        <dgm:presLayoutVars>
          <dgm:bulletEnabled val="1"/>
        </dgm:presLayoutVars>
      </dgm:prSet>
      <dgm:spPr/>
      <dgm:t>
        <a:bodyPr/>
        <a:lstStyle/>
        <a:p>
          <a:endParaRPr lang="ru-RU"/>
        </a:p>
      </dgm:t>
    </dgm:pt>
  </dgm:ptLst>
  <dgm:cxnLst>
    <dgm:cxn modelId="{F1E9EA05-0E62-499F-8B50-42D7F9168AC4}" type="presOf" srcId="{65D1DFF0-F57A-4C25-BE74-FB5A2166CEF7}" destId="{AB1E5FF9-9641-4426-8E16-872439329C35}" srcOrd="0" destOrd="0" presId="urn:microsoft.com/office/officeart/2005/8/layout/bProcess4"/>
    <dgm:cxn modelId="{29F48C3C-F204-4065-9400-DD4DAE82D24C}" srcId="{76E1AEB2-E56F-47D9-A30C-2FB128BEB85C}" destId="{FAE3AB3D-F24B-4527-9A19-26FAB7448D1D}" srcOrd="11" destOrd="0" parTransId="{2B5439E1-6881-46AF-8DEE-EF172FD90AA7}" sibTransId="{C58B82F9-701D-4A64-B4BC-11B3A2F15EEB}"/>
    <dgm:cxn modelId="{0A5AC203-16A8-4A2A-9198-2602689C16E8}" type="presOf" srcId="{64AFC633-15D8-466B-A9B9-D76BAF27F1ED}" destId="{6BE2E17C-9ACB-49F1-9223-61017E0A3CC9}" srcOrd="0" destOrd="0" presId="urn:microsoft.com/office/officeart/2005/8/layout/bProcess4"/>
    <dgm:cxn modelId="{E25419BD-C6EE-47B2-89B5-180C0B65B461}" type="presOf" srcId="{DB45C0D0-34EC-4DB8-B79A-E38F0B773560}" destId="{956F65FE-60C0-4661-9362-EB2A25CF378B}" srcOrd="0" destOrd="0" presId="urn:microsoft.com/office/officeart/2005/8/layout/bProcess4"/>
    <dgm:cxn modelId="{25D5EAA6-5026-4412-8017-D5C5CD7D6ACA}" type="presOf" srcId="{514333CB-F033-4645-A7DD-5BB62A05439B}" destId="{9D253905-F05D-42A8-9A55-0B3BF0AA3373}" srcOrd="0" destOrd="0" presId="urn:microsoft.com/office/officeart/2005/8/layout/bProcess4"/>
    <dgm:cxn modelId="{BB4CD3C4-EAD0-41DD-AFA7-DCE0881D40E2}" type="presOf" srcId="{EE829E07-1956-4E22-9956-841B6FFD80BD}" destId="{6AA60D6B-1CF1-493C-AD86-2A49DB09AE24}" srcOrd="0" destOrd="0" presId="urn:microsoft.com/office/officeart/2005/8/layout/bProcess4"/>
    <dgm:cxn modelId="{82C86C54-147A-42C3-8428-B843BC3892C2}" type="presOf" srcId="{4E16D82D-9701-450F-965F-E222A5EF78E0}" destId="{2884F9B7-DADA-430D-BB2B-1ED067D63CC2}" srcOrd="0" destOrd="0" presId="urn:microsoft.com/office/officeart/2005/8/layout/bProcess4"/>
    <dgm:cxn modelId="{E396928C-6E9B-4318-8E87-9961B5730FF6}" type="presOf" srcId="{D2F66A78-4912-41B5-AE13-20C82C4B363F}" destId="{67DEC0F9-D152-440C-B1E5-8597D8903A75}" srcOrd="0" destOrd="0" presId="urn:microsoft.com/office/officeart/2005/8/layout/bProcess4"/>
    <dgm:cxn modelId="{2A9E5C6D-5607-4C27-8B0A-93FFAB4EA8B3}" srcId="{76E1AEB2-E56F-47D9-A30C-2FB128BEB85C}" destId="{D2F66A78-4912-41B5-AE13-20C82C4B363F}" srcOrd="4" destOrd="0" parTransId="{8202503B-8AD7-4E55-9F6F-48E72E75B2AB}" sibTransId="{556AF008-45EA-49FD-804F-A052CD31B6D6}"/>
    <dgm:cxn modelId="{EEEDD29F-9299-47BF-9779-9188D2A92879}" type="presOf" srcId="{234DA767-13C8-41B8-B560-1881948290D7}" destId="{A42E8206-A297-4B83-AEE6-2A19336A81BE}" srcOrd="0" destOrd="0" presId="urn:microsoft.com/office/officeart/2005/8/layout/bProcess4"/>
    <dgm:cxn modelId="{9839B5BC-61F1-44C5-9D7A-FC10D86C0FB2}" srcId="{76E1AEB2-E56F-47D9-A30C-2FB128BEB85C}" destId="{7E9171A1-260E-4E7A-AA26-3A9B0D040049}" srcOrd="9" destOrd="0" parTransId="{6464667C-0BBA-40AC-ADF1-164FBFDFFCF8}" sibTransId="{234DA767-13C8-41B8-B560-1881948290D7}"/>
    <dgm:cxn modelId="{82A5758A-951C-4AB4-9E1D-AB2BD408DFEE}" type="presOf" srcId="{91EA56EC-3333-4190-A728-86A151658E7B}" destId="{1A75CE47-A0BE-43EC-AA61-74B2B5ED6059}" srcOrd="0" destOrd="0" presId="urn:microsoft.com/office/officeart/2005/8/layout/bProcess4"/>
    <dgm:cxn modelId="{545621DA-F7E1-42FE-A4BA-D20452D9B254}" type="presOf" srcId="{76E1AEB2-E56F-47D9-A30C-2FB128BEB85C}" destId="{F87E7C1C-0EA5-47E7-9B41-3C95A818EF0B}" srcOrd="0" destOrd="0" presId="urn:microsoft.com/office/officeart/2005/8/layout/bProcess4"/>
    <dgm:cxn modelId="{C3AF668B-8F69-4B5B-A781-695414130EBF}" srcId="{76E1AEB2-E56F-47D9-A30C-2FB128BEB85C}" destId="{B2B158CF-92FF-43B5-A29F-CB6035F01DBB}" srcOrd="5" destOrd="0" parTransId="{27DB44D8-B045-4A26-BA21-A0DC07D98FA0}" sibTransId="{1BBBCDFF-D113-4FF8-A665-21D28B537803}"/>
    <dgm:cxn modelId="{86B6FA72-EBC0-4A06-9876-BC5657136D48}" type="presOf" srcId="{95549FB0-1C67-4E44-A322-C441F5AF856B}" destId="{86E6B664-B942-42C3-874E-042F29CEA52F}" srcOrd="0" destOrd="0" presId="urn:microsoft.com/office/officeart/2005/8/layout/bProcess4"/>
    <dgm:cxn modelId="{521F5B64-A2C9-4034-B80F-C816FC3969E4}" type="presOf" srcId="{2850338E-9520-4A81-8C3B-90714A7D991C}" destId="{F9E1C9A1-447B-43DB-8527-1D6755CC9F5D}" srcOrd="0" destOrd="0" presId="urn:microsoft.com/office/officeart/2005/8/layout/bProcess4"/>
    <dgm:cxn modelId="{12E3E3E3-2ADD-4F11-B461-FB859E009C99}" type="presOf" srcId="{B2B158CF-92FF-43B5-A29F-CB6035F01DBB}" destId="{E18F95EF-429E-4F9D-A4D8-F3EACE932D19}" srcOrd="0" destOrd="0" presId="urn:microsoft.com/office/officeart/2005/8/layout/bProcess4"/>
    <dgm:cxn modelId="{BA35B353-B46C-49BE-A9C4-F87C993FF3EE}" srcId="{76E1AEB2-E56F-47D9-A30C-2FB128BEB85C}" destId="{3CE06F48-E56D-48C1-BFD5-DC0B65D22643}" srcOrd="13" destOrd="0" parTransId="{21BE7EFC-64C9-46B2-8105-3F17FB1C4A0D}" sibTransId="{95549FB0-1C67-4E44-A322-C441F5AF856B}"/>
    <dgm:cxn modelId="{E5B65FDE-8D49-45CB-9772-5F2DC34164F5}" type="presOf" srcId="{71FA8F11-29AE-416A-BB70-590C7C7609DE}" destId="{3C479DD2-DE95-45E4-AA1C-0348068467C8}" srcOrd="0" destOrd="0" presId="urn:microsoft.com/office/officeart/2005/8/layout/bProcess4"/>
    <dgm:cxn modelId="{EDE94616-898E-4D9C-A5D4-CC2B0D11E389}" srcId="{76E1AEB2-E56F-47D9-A30C-2FB128BEB85C}" destId="{981F4153-0F5D-4725-AB07-FB62DC26D42A}" srcOrd="6" destOrd="0" parTransId="{936E4933-86E9-4928-8A31-E62568C9308C}" sibTransId="{D3729D70-C418-4BEC-8A83-06A7D4B9AC56}"/>
    <dgm:cxn modelId="{B61EDC9E-A693-43F1-81D3-55A551C2FFD6}" type="presOf" srcId="{719C9743-B785-4705-A7E2-4A1ACC8B2F94}" destId="{2C8C185E-30F6-4195-92B5-FE393D50019E}" srcOrd="0" destOrd="0" presId="urn:microsoft.com/office/officeart/2005/8/layout/bProcess4"/>
    <dgm:cxn modelId="{E3F2D7B0-2AE1-4C1C-B411-1059566CF13C}" type="presOf" srcId="{556AF008-45EA-49FD-804F-A052CD31B6D6}" destId="{B05EABA1-1F6B-43CC-B957-E069C6CE9A92}" srcOrd="0" destOrd="0" presId="urn:microsoft.com/office/officeart/2005/8/layout/bProcess4"/>
    <dgm:cxn modelId="{83732B91-1A7B-40FE-B3A3-F1B2B186EF0C}" srcId="{76E1AEB2-E56F-47D9-A30C-2FB128BEB85C}" destId="{DB45C0D0-34EC-4DB8-B79A-E38F0B773560}" srcOrd="14" destOrd="0" parTransId="{483AC575-B7D6-494E-A0B5-7936906180C7}" sibTransId="{B89F4E64-A7C9-4A8E-84AB-DAD6434D56B1}"/>
    <dgm:cxn modelId="{4E05809E-59E7-4387-864A-92F6CD10BB70}" srcId="{76E1AEB2-E56F-47D9-A30C-2FB128BEB85C}" destId="{DE9B30DC-0C67-498D-927A-688D25B680F7}" srcOrd="3" destOrd="0" parTransId="{E55E3615-C8A6-4232-8011-555A527FBD13}" sibTransId="{2A4F7E35-5ED0-4B6E-9BD8-A23DCF53A188}"/>
    <dgm:cxn modelId="{BB5E130C-F2A0-4F5B-98D5-D5D50A9928AC}" srcId="{76E1AEB2-E56F-47D9-A30C-2FB128BEB85C}" destId="{91EA56EC-3333-4190-A728-86A151658E7B}" srcOrd="0" destOrd="0" parTransId="{8FAF7379-5597-42B6-96C3-B8EFBDCB62C5}" sibTransId="{E137B124-BF73-435D-9272-E4518B825D1B}"/>
    <dgm:cxn modelId="{BE8BFB97-2EAD-4264-AC77-A34746E0A521}" srcId="{76E1AEB2-E56F-47D9-A30C-2FB128BEB85C}" destId="{65D1DFF0-F57A-4C25-BE74-FB5A2166CEF7}" srcOrd="10" destOrd="0" parTransId="{991FCB34-6BDA-4C71-94C3-3325FB26DAF4}" sibTransId="{2850338E-9520-4A81-8C3B-90714A7D991C}"/>
    <dgm:cxn modelId="{98544DEE-4101-488E-8F2A-EB6D3FB31B24}" type="presOf" srcId="{3CE06F48-E56D-48C1-BFD5-DC0B65D22643}" destId="{3DCF8DEE-BF1C-4FB5-BB1C-19262203C64A}" srcOrd="0" destOrd="0" presId="urn:microsoft.com/office/officeart/2005/8/layout/bProcess4"/>
    <dgm:cxn modelId="{55C008C7-EDB8-480B-8FBF-C0F250895A7E}" type="presOf" srcId="{1BBBCDFF-D113-4FF8-A665-21D28B537803}" destId="{49736ECB-AA36-4F20-A53E-23C5EE0105C1}" srcOrd="0" destOrd="0" presId="urn:microsoft.com/office/officeart/2005/8/layout/bProcess4"/>
    <dgm:cxn modelId="{45E9117A-7DC1-4190-8500-9C3C56317F64}" srcId="{76E1AEB2-E56F-47D9-A30C-2FB128BEB85C}" destId="{4E16D82D-9701-450F-965F-E222A5EF78E0}" srcOrd="2" destOrd="0" parTransId="{973D0580-A245-4BA0-952C-3502E787A04F}" sibTransId="{4FCAB363-6D5A-4A23-90F2-298E93666884}"/>
    <dgm:cxn modelId="{236E9590-4D4B-4E02-9B29-394A3CE55D4F}" type="presOf" srcId="{DE9B30DC-0C67-498D-927A-688D25B680F7}" destId="{E79B13AF-336F-459F-8C81-33ABEFEACA50}" srcOrd="0" destOrd="0" presId="urn:microsoft.com/office/officeart/2005/8/layout/bProcess4"/>
    <dgm:cxn modelId="{70EA952C-659E-4DC3-A0F8-55AACE0635EE}" type="presOf" srcId="{2A4F7E35-5ED0-4B6E-9BD8-A23DCF53A188}" destId="{6E326CEA-0DA6-4AD7-B406-9E79234EC362}" srcOrd="0" destOrd="0" presId="urn:microsoft.com/office/officeart/2005/8/layout/bProcess4"/>
    <dgm:cxn modelId="{A857B47B-9C2C-4662-9A13-3E3626F22F1D}" type="presOf" srcId="{1363F4E3-D2EA-447E-BE36-1FE181E8AE6F}" destId="{47A03800-1F1E-4A50-A4EB-0C2EF18DFB74}" srcOrd="0" destOrd="0" presId="urn:microsoft.com/office/officeart/2005/8/layout/bProcess4"/>
    <dgm:cxn modelId="{4A7FE206-08FF-48DA-A602-6D7A150EC758}" type="presOf" srcId="{10481DD8-9609-4497-ADD6-2623AA8AE497}" destId="{74EAB613-6AA1-4EF0-ADDE-3EB5F1887470}" srcOrd="0" destOrd="0" presId="urn:microsoft.com/office/officeart/2005/8/layout/bProcess4"/>
    <dgm:cxn modelId="{D475693F-D379-48D3-A245-E546CBB7785B}" type="presOf" srcId="{D3729D70-C418-4BEC-8A83-06A7D4B9AC56}" destId="{8730BA85-3115-4123-8B51-C5097252CD76}" srcOrd="0" destOrd="0" presId="urn:microsoft.com/office/officeart/2005/8/layout/bProcess4"/>
    <dgm:cxn modelId="{0F5440CB-0BDA-4C0B-ADB8-5B30869C4513}" type="presOf" srcId="{C58B82F9-701D-4A64-B4BC-11B3A2F15EEB}" destId="{8CDD8EC2-A96F-4A16-972A-44FF58656DDC}" srcOrd="0" destOrd="0" presId="urn:microsoft.com/office/officeart/2005/8/layout/bProcess4"/>
    <dgm:cxn modelId="{4CA1E0BD-367D-4232-B207-DB22FC6A0633}" srcId="{76E1AEB2-E56F-47D9-A30C-2FB128BEB85C}" destId="{10481DD8-9609-4497-ADD6-2623AA8AE497}" srcOrd="7" destOrd="0" parTransId="{7315F8C0-45CB-4863-A3B1-AD2660B96C33}" sibTransId="{EE829E07-1956-4E22-9956-841B6FFD80BD}"/>
    <dgm:cxn modelId="{E87757AB-EDD3-4FDD-927A-7A9C044CB12B}" srcId="{76E1AEB2-E56F-47D9-A30C-2FB128BEB85C}" destId="{3D42A7D1-ABA3-4DB9-BFC4-03EE2325BDE6}" srcOrd="1" destOrd="0" parTransId="{B392A63E-5ECA-4717-88E0-C58AA609A8B3}" sibTransId="{514333CB-F033-4645-A7DD-5BB62A05439B}"/>
    <dgm:cxn modelId="{BE2D404F-28E8-4056-83E2-5031B6ED0CEE}" srcId="{76E1AEB2-E56F-47D9-A30C-2FB128BEB85C}" destId="{64AFC633-15D8-466B-A9B9-D76BAF27F1ED}" srcOrd="12" destOrd="0" parTransId="{1007DEEE-D0BF-4C1B-9427-9124C4B42EF5}" sibTransId="{71FA8F11-29AE-416A-BB70-590C7C7609DE}"/>
    <dgm:cxn modelId="{3075DA94-7116-477E-8783-734C453D5B93}" type="presOf" srcId="{981F4153-0F5D-4725-AB07-FB62DC26D42A}" destId="{850048D5-8F4D-422F-92DB-C269F546F2CF}" srcOrd="0" destOrd="0" presId="urn:microsoft.com/office/officeart/2005/8/layout/bProcess4"/>
    <dgm:cxn modelId="{901C8284-B488-472F-B5C8-4257DB1E604E}" type="presOf" srcId="{FAE3AB3D-F24B-4527-9A19-26FAB7448D1D}" destId="{05A619C2-3FC0-4D2D-858F-FA08C8799CFE}" srcOrd="0" destOrd="0" presId="urn:microsoft.com/office/officeart/2005/8/layout/bProcess4"/>
    <dgm:cxn modelId="{21CA1D1A-4935-4394-B0B8-D53C651ED5A6}" type="presOf" srcId="{3D42A7D1-ABA3-4DB9-BFC4-03EE2325BDE6}" destId="{EE8C4320-C6CE-4E0C-96E2-19D32C921B72}" srcOrd="0" destOrd="0" presId="urn:microsoft.com/office/officeart/2005/8/layout/bProcess4"/>
    <dgm:cxn modelId="{8CCD961D-F401-436F-B15C-C26E1EE8BF61}" srcId="{76E1AEB2-E56F-47D9-A30C-2FB128BEB85C}" destId="{719C9743-B785-4705-A7E2-4A1ACC8B2F94}" srcOrd="8" destOrd="0" parTransId="{B31A2EB4-7305-425B-8932-AD87E39FCE14}" sibTransId="{1363F4E3-D2EA-447E-BE36-1FE181E8AE6F}"/>
    <dgm:cxn modelId="{7FC3EFE8-62E5-495D-BF45-FE804209E3CB}" type="presOf" srcId="{4FCAB363-6D5A-4A23-90F2-298E93666884}" destId="{34C45630-8514-4033-B84D-5D1E22DE28A6}" srcOrd="0" destOrd="0" presId="urn:microsoft.com/office/officeart/2005/8/layout/bProcess4"/>
    <dgm:cxn modelId="{355F5912-30A4-4CE6-B98F-8264DC62A07D}" type="presOf" srcId="{E137B124-BF73-435D-9272-E4518B825D1B}" destId="{5C35A981-E650-4D80-BD77-7B899304B234}" srcOrd="0" destOrd="0" presId="urn:microsoft.com/office/officeart/2005/8/layout/bProcess4"/>
    <dgm:cxn modelId="{7D0B0F54-4E86-4EE2-94E6-EC78E95BC99F}" type="presOf" srcId="{7E9171A1-260E-4E7A-AA26-3A9B0D040049}" destId="{D0596F77-9A20-4937-A24D-64F009F5C323}" srcOrd="0" destOrd="0" presId="urn:microsoft.com/office/officeart/2005/8/layout/bProcess4"/>
    <dgm:cxn modelId="{4D40FA6D-9C7F-40DB-A3F6-3AAFC4049C9E}" type="presParOf" srcId="{F87E7C1C-0EA5-47E7-9B41-3C95A818EF0B}" destId="{5ACA0177-6C74-435B-9C55-40AFA15ADC3B}" srcOrd="0" destOrd="0" presId="urn:microsoft.com/office/officeart/2005/8/layout/bProcess4"/>
    <dgm:cxn modelId="{07B43496-0779-4791-AD4C-87CED0DDDF8A}" type="presParOf" srcId="{5ACA0177-6C74-435B-9C55-40AFA15ADC3B}" destId="{A7FD66E8-A0AA-4954-B497-387B64C57D64}" srcOrd="0" destOrd="0" presId="urn:microsoft.com/office/officeart/2005/8/layout/bProcess4"/>
    <dgm:cxn modelId="{E8607448-43E7-42C7-8DF5-4F7BC4FE0363}" type="presParOf" srcId="{5ACA0177-6C74-435B-9C55-40AFA15ADC3B}" destId="{1A75CE47-A0BE-43EC-AA61-74B2B5ED6059}" srcOrd="1" destOrd="0" presId="urn:microsoft.com/office/officeart/2005/8/layout/bProcess4"/>
    <dgm:cxn modelId="{4C98FB98-E809-42FB-817E-0BBE4ACCCAE2}" type="presParOf" srcId="{F87E7C1C-0EA5-47E7-9B41-3C95A818EF0B}" destId="{5C35A981-E650-4D80-BD77-7B899304B234}" srcOrd="1" destOrd="0" presId="urn:microsoft.com/office/officeart/2005/8/layout/bProcess4"/>
    <dgm:cxn modelId="{6F109741-A883-4682-A049-10DB84FE2A1C}" type="presParOf" srcId="{F87E7C1C-0EA5-47E7-9B41-3C95A818EF0B}" destId="{D8E534D6-5AFB-426B-8208-0385E17992FC}" srcOrd="2" destOrd="0" presId="urn:microsoft.com/office/officeart/2005/8/layout/bProcess4"/>
    <dgm:cxn modelId="{3B91B803-D17E-433A-BA3A-EC9F3DEE2B77}" type="presParOf" srcId="{D8E534D6-5AFB-426B-8208-0385E17992FC}" destId="{0703E21E-D913-457F-8C5C-753FD63E928E}" srcOrd="0" destOrd="0" presId="urn:microsoft.com/office/officeart/2005/8/layout/bProcess4"/>
    <dgm:cxn modelId="{A24F2B7A-39BA-4789-9B6E-308E6BCB0A1F}" type="presParOf" srcId="{D8E534D6-5AFB-426B-8208-0385E17992FC}" destId="{EE8C4320-C6CE-4E0C-96E2-19D32C921B72}" srcOrd="1" destOrd="0" presId="urn:microsoft.com/office/officeart/2005/8/layout/bProcess4"/>
    <dgm:cxn modelId="{BAB85202-E263-45FD-B091-95F0F2C67C5A}" type="presParOf" srcId="{F87E7C1C-0EA5-47E7-9B41-3C95A818EF0B}" destId="{9D253905-F05D-42A8-9A55-0B3BF0AA3373}" srcOrd="3" destOrd="0" presId="urn:microsoft.com/office/officeart/2005/8/layout/bProcess4"/>
    <dgm:cxn modelId="{EFD57CB3-ACB0-4F69-9DA2-C698951AA1F1}" type="presParOf" srcId="{F87E7C1C-0EA5-47E7-9B41-3C95A818EF0B}" destId="{4849F59E-20E4-4247-8E8D-7138D9EEBE4E}" srcOrd="4" destOrd="0" presId="urn:microsoft.com/office/officeart/2005/8/layout/bProcess4"/>
    <dgm:cxn modelId="{5A53C467-2BB6-4190-B548-8F1A898868BF}" type="presParOf" srcId="{4849F59E-20E4-4247-8E8D-7138D9EEBE4E}" destId="{FFFD1F45-748E-40F0-8D3F-533CE1006C43}" srcOrd="0" destOrd="0" presId="urn:microsoft.com/office/officeart/2005/8/layout/bProcess4"/>
    <dgm:cxn modelId="{C7BA4446-3424-40FD-AC95-D57958A8305B}" type="presParOf" srcId="{4849F59E-20E4-4247-8E8D-7138D9EEBE4E}" destId="{2884F9B7-DADA-430D-BB2B-1ED067D63CC2}" srcOrd="1" destOrd="0" presId="urn:microsoft.com/office/officeart/2005/8/layout/bProcess4"/>
    <dgm:cxn modelId="{58B9B91A-1FEF-4D0D-9A64-DF1B93C7DAF8}" type="presParOf" srcId="{F87E7C1C-0EA5-47E7-9B41-3C95A818EF0B}" destId="{34C45630-8514-4033-B84D-5D1E22DE28A6}" srcOrd="5" destOrd="0" presId="urn:microsoft.com/office/officeart/2005/8/layout/bProcess4"/>
    <dgm:cxn modelId="{1D551443-C70F-4589-8A50-CFE84517F87C}" type="presParOf" srcId="{F87E7C1C-0EA5-47E7-9B41-3C95A818EF0B}" destId="{40FFCBA6-B61D-49AB-92ED-F4665D062425}" srcOrd="6" destOrd="0" presId="urn:microsoft.com/office/officeart/2005/8/layout/bProcess4"/>
    <dgm:cxn modelId="{373F65CF-221E-4AA1-AA7D-A2631334AAFE}" type="presParOf" srcId="{40FFCBA6-B61D-49AB-92ED-F4665D062425}" destId="{9BED86F5-C6C0-49A4-BABA-2F0B6B521299}" srcOrd="0" destOrd="0" presId="urn:microsoft.com/office/officeart/2005/8/layout/bProcess4"/>
    <dgm:cxn modelId="{1D013CCB-BFA2-4A76-A018-C9A92102710C}" type="presParOf" srcId="{40FFCBA6-B61D-49AB-92ED-F4665D062425}" destId="{E79B13AF-336F-459F-8C81-33ABEFEACA50}" srcOrd="1" destOrd="0" presId="urn:microsoft.com/office/officeart/2005/8/layout/bProcess4"/>
    <dgm:cxn modelId="{63704F45-55A8-4767-8801-91655EFFA533}" type="presParOf" srcId="{F87E7C1C-0EA5-47E7-9B41-3C95A818EF0B}" destId="{6E326CEA-0DA6-4AD7-B406-9E79234EC362}" srcOrd="7" destOrd="0" presId="urn:microsoft.com/office/officeart/2005/8/layout/bProcess4"/>
    <dgm:cxn modelId="{8E7273A2-ED00-433C-B724-4369C36AC72A}" type="presParOf" srcId="{F87E7C1C-0EA5-47E7-9B41-3C95A818EF0B}" destId="{1C622276-C504-4D4B-837E-2AEF5DD8E3CD}" srcOrd="8" destOrd="0" presId="urn:microsoft.com/office/officeart/2005/8/layout/bProcess4"/>
    <dgm:cxn modelId="{B096825E-EF3E-48C1-8CDF-598BC3F71D3E}" type="presParOf" srcId="{1C622276-C504-4D4B-837E-2AEF5DD8E3CD}" destId="{24E02A6C-B6D2-428D-A61B-D29560777BD1}" srcOrd="0" destOrd="0" presId="urn:microsoft.com/office/officeart/2005/8/layout/bProcess4"/>
    <dgm:cxn modelId="{DF96286D-CDB6-496F-A0E5-EC60E30B6F03}" type="presParOf" srcId="{1C622276-C504-4D4B-837E-2AEF5DD8E3CD}" destId="{67DEC0F9-D152-440C-B1E5-8597D8903A75}" srcOrd="1" destOrd="0" presId="urn:microsoft.com/office/officeart/2005/8/layout/bProcess4"/>
    <dgm:cxn modelId="{15FBC2D9-DE9E-46A2-9656-A14CD844C33F}" type="presParOf" srcId="{F87E7C1C-0EA5-47E7-9B41-3C95A818EF0B}" destId="{B05EABA1-1F6B-43CC-B957-E069C6CE9A92}" srcOrd="9" destOrd="0" presId="urn:microsoft.com/office/officeart/2005/8/layout/bProcess4"/>
    <dgm:cxn modelId="{D7346136-56F9-46B0-9E69-3B48015FC32C}" type="presParOf" srcId="{F87E7C1C-0EA5-47E7-9B41-3C95A818EF0B}" destId="{DF47893D-6597-41B1-90BD-15404C3A4AC9}" srcOrd="10" destOrd="0" presId="urn:microsoft.com/office/officeart/2005/8/layout/bProcess4"/>
    <dgm:cxn modelId="{F9A87069-50AB-4191-8DE1-D4001AFF57BD}" type="presParOf" srcId="{DF47893D-6597-41B1-90BD-15404C3A4AC9}" destId="{C0FAC931-05CD-4B97-BBF9-52D2359CED44}" srcOrd="0" destOrd="0" presId="urn:microsoft.com/office/officeart/2005/8/layout/bProcess4"/>
    <dgm:cxn modelId="{CA73E866-2BE1-4E72-800C-23758E14876E}" type="presParOf" srcId="{DF47893D-6597-41B1-90BD-15404C3A4AC9}" destId="{E18F95EF-429E-4F9D-A4D8-F3EACE932D19}" srcOrd="1" destOrd="0" presId="urn:microsoft.com/office/officeart/2005/8/layout/bProcess4"/>
    <dgm:cxn modelId="{5222006D-37A7-4A00-8F06-D5321010CE85}" type="presParOf" srcId="{F87E7C1C-0EA5-47E7-9B41-3C95A818EF0B}" destId="{49736ECB-AA36-4F20-A53E-23C5EE0105C1}" srcOrd="11" destOrd="0" presId="urn:microsoft.com/office/officeart/2005/8/layout/bProcess4"/>
    <dgm:cxn modelId="{BAA35792-C7B8-44B2-BCD2-184125692999}" type="presParOf" srcId="{F87E7C1C-0EA5-47E7-9B41-3C95A818EF0B}" destId="{4FD8CF63-0A61-4873-8B23-03267082E4DA}" srcOrd="12" destOrd="0" presId="urn:microsoft.com/office/officeart/2005/8/layout/bProcess4"/>
    <dgm:cxn modelId="{5DCD3C05-4737-48F4-AA1B-BD505B094AF8}" type="presParOf" srcId="{4FD8CF63-0A61-4873-8B23-03267082E4DA}" destId="{17EE69F5-5525-4EC2-8965-E45397052338}" srcOrd="0" destOrd="0" presId="urn:microsoft.com/office/officeart/2005/8/layout/bProcess4"/>
    <dgm:cxn modelId="{73D60782-BE55-4C65-B2FC-67A2AC314E60}" type="presParOf" srcId="{4FD8CF63-0A61-4873-8B23-03267082E4DA}" destId="{850048D5-8F4D-422F-92DB-C269F546F2CF}" srcOrd="1" destOrd="0" presId="urn:microsoft.com/office/officeart/2005/8/layout/bProcess4"/>
    <dgm:cxn modelId="{F2F7C94D-1FE8-4A4C-90FC-902393A661DA}" type="presParOf" srcId="{F87E7C1C-0EA5-47E7-9B41-3C95A818EF0B}" destId="{8730BA85-3115-4123-8B51-C5097252CD76}" srcOrd="13" destOrd="0" presId="urn:microsoft.com/office/officeart/2005/8/layout/bProcess4"/>
    <dgm:cxn modelId="{E76528E0-057F-470E-BACE-98D500AC71B6}" type="presParOf" srcId="{F87E7C1C-0EA5-47E7-9B41-3C95A818EF0B}" destId="{94F5358D-613C-4E9D-9428-B87D4DD6FDB9}" srcOrd="14" destOrd="0" presId="urn:microsoft.com/office/officeart/2005/8/layout/bProcess4"/>
    <dgm:cxn modelId="{C275BF05-9ACF-457D-B560-202BA2359ED5}" type="presParOf" srcId="{94F5358D-613C-4E9D-9428-B87D4DD6FDB9}" destId="{D1833214-FCB4-43E3-9B30-B4103E875852}" srcOrd="0" destOrd="0" presId="urn:microsoft.com/office/officeart/2005/8/layout/bProcess4"/>
    <dgm:cxn modelId="{2CD099DC-4ADF-4824-9B96-52A27E9D0273}" type="presParOf" srcId="{94F5358D-613C-4E9D-9428-B87D4DD6FDB9}" destId="{74EAB613-6AA1-4EF0-ADDE-3EB5F1887470}" srcOrd="1" destOrd="0" presId="urn:microsoft.com/office/officeart/2005/8/layout/bProcess4"/>
    <dgm:cxn modelId="{EE859EE0-F477-4F28-BF60-DCCE0A8EB7A6}" type="presParOf" srcId="{F87E7C1C-0EA5-47E7-9B41-3C95A818EF0B}" destId="{6AA60D6B-1CF1-493C-AD86-2A49DB09AE24}" srcOrd="15" destOrd="0" presId="urn:microsoft.com/office/officeart/2005/8/layout/bProcess4"/>
    <dgm:cxn modelId="{33FC2297-7003-4511-A9A8-AEB5E68A6F20}" type="presParOf" srcId="{F87E7C1C-0EA5-47E7-9B41-3C95A818EF0B}" destId="{7DAC632E-1F58-4496-9587-05684332FB7E}" srcOrd="16" destOrd="0" presId="urn:microsoft.com/office/officeart/2005/8/layout/bProcess4"/>
    <dgm:cxn modelId="{D8F86D76-7647-4C2A-BAD5-0983C74D21C7}" type="presParOf" srcId="{7DAC632E-1F58-4496-9587-05684332FB7E}" destId="{815E79D9-8D9C-4AC1-8263-08B6DFAC35D6}" srcOrd="0" destOrd="0" presId="urn:microsoft.com/office/officeart/2005/8/layout/bProcess4"/>
    <dgm:cxn modelId="{49629C77-2ED0-4BFD-8A3D-35DA35BD9248}" type="presParOf" srcId="{7DAC632E-1F58-4496-9587-05684332FB7E}" destId="{2C8C185E-30F6-4195-92B5-FE393D50019E}" srcOrd="1" destOrd="0" presId="urn:microsoft.com/office/officeart/2005/8/layout/bProcess4"/>
    <dgm:cxn modelId="{70D298FA-E828-4F0F-95CA-FA7E4C98B455}" type="presParOf" srcId="{F87E7C1C-0EA5-47E7-9B41-3C95A818EF0B}" destId="{47A03800-1F1E-4A50-A4EB-0C2EF18DFB74}" srcOrd="17" destOrd="0" presId="urn:microsoft.com/office/officeart/2005/8/layout/bProcess4"/>
    <dgm:cxn modelId="{4B65FEDB-34BE-4136-B964-EA21A9818102}" type="presParOf" srcId="{F87E7C1C-0EA5-47E7-9B41-3C95A818EF0B}" destId="{36708BE6-FDFD-4D4D-8516-6E42C9AA5216}" srcOrd="18" destOrd="0" presId="urn:microsoft.com/office/officeart/2005/8/layout/bProcess4"/>
    <dgm:cxn modelId="{CA4B76FD-18B3-427F-A1BF-05166D85E232}" type="presParOf" srcId="{36708BE6-FDFD-4D4D-8516-6E42C9AA5216}" destId="{95B9D08A-E111-4BD5-B480-FAFAF0565968}" srcOrd="0" destOrd="0" presId="urn:microsoft.com/office/officeart/2005/8/layout/bProcess4"/>
    <dgm:cxn modelId="{CF5C8202-7E3C-4D34-B9EE-BADAEED16536}" type="presParOf" srcId="{36708BE6-FDFD-4D4D-8516-6E42C9AA5216}" destId="{D0596F77-9A20-4937-A24D-64F009F5C323}" srcOrd="1" destOrd="0" presId="urn:microsoft.com/office/officeart/2005/8/layout/bProcess4"/>
    <dgm:cxn modelId="{E3BD6D3D-635C-4710-8A61-C0D6439A37F3}" type="presParOf" srcId="{F87E7C1C-0EA5-47E7-9B41-3C95A818EF0B}" destId="{A42E8206-A297-4B83-AEE6-2A19336A81BE}" srcOrd="19" destOrd="0" presId="urn:microsoft.com/office/officeart/2005/8/layout/bProcess4"/>
    <dgm:cxn modelId="{AD41B147-B69F-4034-A1F3-CCF07EEEC369}" type="presParOf" srcId="{F87E7C1C-0EA5-47E7-9B41-3C95A818EF0B}" destId="{CDD7DBAF-7EEE-4E9E-8817-D0FF9900A83E}" srcOrd="20" destOrd="0" presId="urn:microsoft.com/office/officeart/2005/8/layout/bProcess4"/>
    <dgm:cxn modelId="{B1CCC6BD-D933-4401-9B51-59473E0A4122}" type="presParOf" srcId="{CDD7DBAF-7EEE-4E9E-8817-D0FF9900A83E}" destId="{407BDCA8-7EDE-4AB9-9BD2-9D799AB094D6}" srcOrd="0" destOrd="0" presId="urn:microsoft.com/office/officeart/2005/8/layout/bProcess4"/>
    <dgm:cxn modelId="{37E3E5D5-FFB3-49B7-B894-38E2E36D6CB1}" type="presParOf" srcId="{CDD7DBAF-7EEE-4E9E-8817-D0FF9900A83E}" destId="{AB1E5FF9-9641-4426-8E16-872439329C35}" srcOrd="1" destOrd="0" presId="urn:microsoft.com/office/officeart/2005/8/layout/bProcess4"/>
    <dgm:cxn modelId="{E3A6C670-B375-478B-BF94-6484B8BBF898}" type="presParOf" srcId="{F87E7C1C-0EA5-47E7-9B41-3C95A818EF0B}" destId="{F9E1C9A1-447B-43DB-8527-1D6755CC9F5D}" srcOrd="21" destOrd="0" presId="urn:microsoft.com/office/officeart/2005/8/layout/bProcess4"/>
    <dgm:cxn modelId="{A8D1DF91-2BBB-4B0F-8B2A-87DAAC6EFB9F}" type="presParOf" srcId="{F87E7C1C-0EA5-47E7-9B41-3C95A818EF0B}" destId="{54764C28-5EF7-423D-B677-7F960C001341}" srcOrd="22" destOrd="0" presId="urn:microsoft.com/office/officeart/2005/8/layout/bProcess4"/>
    <dgm:cxn modelId="{6C61F6D7-B03E-4269-85F6-63FFAE626461}" type="presParOf" srcId="{54764C28-5EF7-423D-B677-7F960C001341}" destId="{DC55FBA7-2DA2-4B66-BFB1-730D867799F5}" srcOrd="0" destOrd="0" presId="urn:microsoft.com/office/officeart/2005/8/layout/bProcess4"/>
    <dgm:cxn modelId="{49C5176B-7B02-4064-A2AE-2F892484C0E0}" type="presParOf" srcId="{54764C28-5EF7-423D-B677-7F960C001341}" destId="{05A619C2-3FC0-4D2D-858F-FA08C8799CFE}" srcOrd="1" destOrd="0" presId="urn:microsoft.com/office/officeart/2005/8/layout/bProcess4"/>
    <dgm:cxn modelId="{FF56D71B-C0F4-476A-9C64-A743EA5CD122}" type="presParOf" srcId="{F87E7C1C-0EA5-47E7-9B41-3C95A818EF0B}" destId="{8CDD8EC2-A96F-4A16-972A-44FF58656DDC}" srcOrd="23" destOrd="0" presId="urn:microsoft.com/office/officeart/2005/8/layout/bProcess4"/>
    <dgm:cxn modelId="{FE28D060-334B-45AA-8145-D07BDC799C28}" type="presParOf" srcId="{F87E7C1C-0EA5-47E7-9B41-3C95A818EF0B}" destId="{7199CABD-B9AB-48C3-BAC1-FD48503F1EA7}" srcOrd="24" destOrd="0" presId="urn:microsoft.com/office/officeart/2005/8/layout/bProcess4"/>
    <dgm:cxn modelId="{0B220F32-41DF-4289-9B81-13515ADE5EE5}" type="presParOf" srcId="{7199CABD-B9AB-48C3-BAC1-FD48503F1EA7}" destId="{CCE141A5-899B-4AE7-B4BC-E5E99AFFE187}" srcOrd="0" destOrd="0" presId="urn:microsoft.com/office/officeart/2005/8/layout/bProcess4"/>
    <dgm:cxn modelId="{EB1437D0-2397-4399-BA19-F6AEC404FB95}" type="presParOf" srcId="{7199CABD-B9AB-48C3-BAC1-FD48503F1EA7}" destId="{6BE2E17C-9ACB-49F1-9223-61017E0A3CC9}" srcOrd="1" destOrd="0" presId="urn:microsoft.com/office/officeart/2005/8/layout/bProcess4"/>
    <dgm:cxn modelId="{9D658991-BBE7-4E40-B987-1B9607C84B87}" type="presParOf" srcId="{F87E7C1C-0EA5-47E7-9B41-3C95A818EF0B}" destId="{3C479DD2-DE95-45E4-AA1C-0348068467C8}" srcOrd="25" destOrd="0" presId="urn:microsoft.com/office/officeart/2005/8/layout/bProcess4"/>
    <dgm:cxn modelId="{22E650A2-0EA4-4048-9CC9-20F6D8A4B43A}" type="presParOf" srcId="{F87E7C1C-0EA5-47E7-9B41-3C95A818EF0B}" destId="{D3FACDB2-9E95-4508-A56C-66BDFA169B57}" srcOrd="26" destOrd="0" presId="urn:microsoft.com/office/officeart/2005/8/layout/bProcess4"/>
    <dgm:cxn modelId="{CEB851D6-66CC-4E24-9EA6-419569D92903}" type="presParOf" srcId="{D3FACDB2-9E95-4508-A56C-66BDFA169B57}" destId="{663B4D52-5BD9-43AF-A51C-CFAE08E36FE4}" srcOrd="0" destOrd="0" presId="urn:microsoft.com/office/officeart/2005/8/layout/bProcess4"/>
    <dgm:cxn modelId="{9EB583A1-F20F-4792-87DE-FFC2870CAB4E}" type="presParOf" srcId="{D3FACDB2-9E95-4508-A56C-66BDFA169B57}" destId="{3DCF8DEE-BF1C-4FB5-BB1C-19262203C64A}" srcOrd="1" destOrd="0" presId="urn:microsoft.com/office/officeart/2005/8/layout/bProcess4"/>
    <dgm:cxn modelId="{D5A6A29F-925D-422E-8AA5-B61D631574CE}" type="presParOf" srcId="{F87E7C1C-0EA5-47E7-9B41-3C95A818EF0B}" destId="{86E6B664-B942-42C3-874E-042F29CEA52F}" srcOrd="27" destOrd="0" presId="urn:microsoft.com/office/officeart/2005/8/layout/bProcess4"/>
    <dgm:cxn modelId="{B5165D9A-47E4-4834-97E0-5C4114245284}" type="presParOf" srcId="{F87E7C1C-0EA5-47E7-9B41-3C95A818EF0B}" destId="{2FBAD61B-47EF-42C6-B5A5-3E8FB9173E67}" srcOrd="28" destOrd="0" presId="urn:microsoft.com/office/officeart/2005/8/layout/bProcess4"/>
    <dgm:cxn modelId="{1632F2F0-948F-4A76-8A9A-25AAA87CB38C}" type="presParOf" srcId="{2FBAD61B-47EF-42C6-B5A5-3E8FB9173E67}" destId="{EFFBE8A9-2A7A-44F7-9647-04359CD427ED}" srcOrd="0" destOrd="0" presId="urn:microsoft.com/office/officeart/2005/8/layout/bProcess4"/>
    <dgm:cxn modelId="{031BBC95-1717-458E-A6FB-3B3C6D2396F7}" type="presParOf" srcId="{2FBAD61B-47EF-42C6-B5A5-3E8FB9173E67}" destId="{956F65FE-60C0-4661-9362-EB2A25CF378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5A981-E650-4D80-BD77-7B899304B234}">
      <dsp:nvSpPr>
        <dsp:cNvPr id="0" name=""/>
        <dsp:cNvSpPr/>
      </dsp:nvSpPr>
      <dsp:spPr>
        <a:xfrm rot="5400000">
          <a:off x="-298595" y="1201677"/>
          <a:ext cx="1229784"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75CE47-A0BE-43EC-AA61-74B2B5ED6059}">
      <dsp:nvSpPr>
        <dsp:cNvPr id="0" name=""/>
        <dsp:cNvSpPr/>
      </dsp:nvSpPr>
      <dsp:spPr>
        <a:xfrm>
          <a:off x="530" y="423813"/>
          <a:ext cx="1561869"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dirty="0" smtClean="0">
              <a:latin typeface="Times New Roman" pitchFamily="18" charset="0"/>
              <a:cs typeface="Times New Roman" pitchFamily="18" charset="0"/>
            </a:rPr>
            <a:t>Регуляторний акт?</a:t>
          </a:r>
          <a:endParaRPr lang="ru-RU" sz="1700" b="1" kern="1200" dirty="0">
            <a:latin typeface="Times New Roman" pitchFamily="18" charset="0"/>
            <a:cs typeface="Times New Roman" pitchFamily="18" charset="0"/>
          </a:endParaRPr>
        </a:p>
      </dsp:txBody>
      <dsp:txXfrm>
        <a:off x="27977" y="451260"/>
        <a:ext cx="1506975" cy="882227"/>
      </dsp:txXfrm>
    </dsp:sp>
    <dsp:sp modelId="{9D253905-F05D-42A8-9A55-0B3BF0AA3373}">
      <dsp:nvSpPr>
        <dsp:cNvPr id="0" name=""/>
        <dsp:cNvSpPr/>
      </dsp:nvSpPr>
      <dsp:spPr>
        <a:xfrm rot="5400000">
          <a:off x="-266011" y="2405662"/>
          <a:ext cx="1164616"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8C4320-C6CE-4E0C-96E2-19D32C921B72}">
      <dsp:nvSpPr>
        <dsp:cNvPr id="0" name=""/>
        <dsp:cNvSpPr/>
      </dsp:nvSpPr>
      <dsp:spPr>
        <a:xfrm>
          <a:off x="530" y="1660382"/>
          <a:ext cx="1561869"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dirty="0" smtClean="0">
              <a:latin typeface="Times New Roman" pitchFamily="18" charset="0"/>
              <a:cs typeface="Times New Roman" pitchFamily="18" charset="0"/>
            </a:rPr>
            <a:t>План діяльності </a:t>
          </a:r>
          <a:endParaRPr lang="ru-RU" sz="1700" b="1" kern="1200" dirty="0">
            <a:latin typeface="Times New Roman" pitchFamily="18" charset="0"/>
            <a:cs typeface="Times New Roman" pitchFamily="18" charset="0"/>
          </a:endParaRPr>
        </a:p>
      </dsp:txBody>
      <dsp:txXfrm>
        <a:off x="27977" y="1687829"/>
        <a:ext cx="1506975" cy="882227"/>
      </dsp:txXfrm>
    </dsp:sp>
    <dsp:sp modelId="{34C45630-8514-4033-B84D-5D1E22DE28A6}">
      <dsp:nvSpPr>
        <dsp:cNvPr id="0" name=""/>
        <dsp:cNvSpPr/>
      </dsp:nvSpPr>
      <dsp:spPr>
        <a:xfrm rot="5400000">
          <a:off x="-266011" y="3577064"/>
          <a:ext cx="1164616"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884F9B7-DADA-430D-BB2B-1ED067D63CC2}">
      <dsp:nvSpPr>
        <dsp:cNvPr id="0" name=""/>
        <dsp:cNvSpPr/>
      </dsp:nvSpPr>
      <dsp:spPr>
        <a:xfrm>
          <a:off x="530" y="2831784"/>
          <a:ext cx="1561869"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noProof="0" dirty="0" smtClean="0">
              <a:latin typeface="Times New Roman" pitchFamily="18" charset="0"/>
              <a:cs typeface="Times New Roman" pitchFamily="18" charset="0"/>
            </a:rPr>
            <a:t>Внесення змін до плану </a:t>
          </a:r>
          <a:endParaRPr lang="ru-RU" sz="1700" b="1" kern="1200" dirty="0">
            <a:latin typeface="Times New Roman" pitchFamily="18" charset="0"/>
            <a:cs typeface="Times New Roman" pitchFamily="18" charset="0"/>
          </a:endParaRPr>
        </a:p>
      </dsp:txBody>
      <dsp:txXfrm>
        <a:off x="27977" y="2859231"/>
        <a:ext cx="1506975" cy="882227"/>
      </dsp:txXfrm>
    </dsp:sp>
    <dsp:sp modelId="{6E326CEA-0DA6-4AD7-B406-9E79234EC362}">
      <dsp:nvSpPr>
        <dsp:cNvPr id="0" name=""/>
        <dsp:cNvSpPr/>
      </dsp:nvSpPr>
      <dsp:spPr>
        <a:xfrm>
          <a:off x="319689" y="4162765"/>
          <a:ext cx="2220885"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79B13AF-336F-459F-8C81-33ABEFEACA50}">
      <dsp:nvSpPr>
        <dsp:cNvPr id="0" name=""/>
        <dsp:cNvSpPr/>
      </dsp:nvSpPr>
      <dsp:spPr>
        <a:xfrm>
          <a:off x="530" y="4003185"/>
          <a:ext cx="1561869"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noProof="0" dirty="0" smtClean="0">
              <a:latin typeface="Times New Roman" pitchFamily="18" charset="0"/>
              <a:cs typeface="Times New Roman" pitchFamily="18" charset="0"/>
            </a:rPr>
            <a:t>Проект РА та АРВ</a:t>
          </a:r>
          <a:endParaRPr lang="ru-RU" sz="1700" b="1" kern="1200" noProof="0" dirty="0">
            <a:latin typeface="Times New Roman" pitchFamily="18" charset="0"/>
            <a:cs typeface="Times New Roman" pitchFamily="18" charset="0"/>
          </a:endParaRPr>
        </a:p>
      </dsp:txBody>
      <dsp:txXfrm>
        <a:off x="27977" y="4030632"/>
        <a:ext cx="1506975" cy="882227"/>
      </dsp:txXfrm>
    </dsp:sp>
    <dsp:sp modelId="{B05EABA1-1F6B-43CC-B957-E069C6CE9A92}">
      <dsp:nvSpPr>
        <dsp:cNvPr id="0" name=""/>
        <dsp:cNvSpPr/>
      </dsp:nvSpPr>
      <dsp:spPr>
        <a:xfrm rot="16200000">
          <a:off x="1962315" y="3577064"/>
          <a:ext cx="1164616"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7DEC0F9-D152-440C-B1E5-8597D8903A75}">
      <dsp:nvSpPr>
        <dsp:cNvPr id="0" name=""/>
        <dsp:cNvSpPr/>
      </dsp:nvSpPr>
      <dsp:spPr>
        <a:xfrm>
          <a:off x="2077816" y="4003185"/>
          <a:ext cx="1863950"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noProof="0" dirty="0" smtClean="0">
              <a:latin typeface="Times New Roman" pitchFamily="18" charset="0"/>
              <a:cs typeface="Times New Roman" pitchFamily="18" charset="0"/>
            </a:rPr>
            <a:t> Повідомлення </a:t>
          </a:r>
          <a:endParaRPr lang="ru-RU" sz="1700" b="1" kern="1200" noProof="0" dirty="0">
            <a:latin typeface="Times New Roman" pitchFamily="18" charset="0"/>
            <a:cs typeface="Times New Roman" pitchFamily="18" charset="0"/>
          </a:endParaRPr>
        </a:p>
      </dsp:txBody>
      <dsp:txXfrm>
        <a:off x="2105263" y="4030632"/>
        <a:ext cx="1809056" cy="882227"/>
      </dsp:txXfrm>
    </dsp:sp>
    <dsp:sp modelId="{49736ECB-AA36-4F20-A53E-23C5EE0105C1}">
      <dsp:nvSpPr>
        <dsp:cNvPr id="0" name=""/>
        <dsp:cNvSpPr/>
      </dsp:nvSpPr>
      <dsp:spPr>
        <a:xfrm rot="16200000">
          <a:off x="1962315" y="2405662"/>
          <a:ext cx="1164616"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18F95EF-429E-4F9D-A4D8-F3EACE932D19}">
      <dsp:nvSpPr>
        <dsp:cNvPr id="0" name=""/>
        <dsp:cNvSpPr/>
      </dsp:nvSpPr>
      <dsp:spPr>
        <a:xfrm>
          <a:off x="2143399" y="2831784"/>
          <a:ext cx="1732784"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dirty="0" smtClean="0">
              <a:latin typeface="Times New Roman" pitchFamily="18" charset="0"/>
              <a:cs typeface="Times New Roman" pitchFamily="18" charset="0"/>
            </a:rPr>
            <a:t>Оприлюднення </a:t>
          </a:r>
          <a:endParaRPr lang="ru-RU" sz="1700" b="1" kern="1200" dirty="0">
            <a:latin typeface="Times New Roman" pitchFamily="18" charset="0"/>
            <a:cs typeface="Times New Roman" pitchFamily="18" charset="0"/>
          </a:endParaRPr>
        </a:p>
      </dsp:txBody>
      <dsp:txXfrm>
        <a:off x="2170846" y="2859231"/>
        <a:ext cx="1677890" cy="882227"/>
      </dsp:txXfrm>
    </dsp:sp>
    <dsp:sp modelId="{8730BA85-3115-4123-8B51-C5097252CD76}">
      <dsp:nvSpPr>
        <dsp:cNvPr id="0" name=""/>
        <dsp:cNvSpPr/>
      </dsp:nvSpPr>
      <dsp:spPr>
        <a:xfrm rot="16200000">
          <a:off x="1962315" y="1234260"/>
          <a:ext cx="1164616"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0048D5-8F4D-422F-92DB-C269F546F2CF}">
      <dsp:nvSpPr>
        <dsp:cNvPr id="0" name=""/>
        <dsp:cNvSpPr/>
      </dsp:nvSpPr>
      <dsp:spPr>
        <a:xfrm>
          <a:off x="2110459" y="1660382"/>
          <a:ext cx="1798664"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dirty="0" smtClean="0">
              <a:latin typeface="Times New Roman" pitchFamily="18" charset="0"/>
              <a:cs typeface="Times New Roman" pitchFamily="18" charset="0"/>
            </a:rPr>
            <a:t>Обговорення</a:t>
          </a:r>
          <a:endParaRPr lang="ru-RU" sz="1700" b="1" kern="1200" dirty="0">
            <a:latin typeface="Times New Roman" pitchFamily="18" charset="0"/>
            <a:cs typeface="Times New Roman" pitchFamily="18" charset="0"/>
          </a:endParaRPr>
        </a:p>
      </dsp:txBody>
      <dsp:txXfrm>
        <a:off x="2137906" y="1687829"/>
        <a:ext cx="1743770" cy="882227"/>
      </dsp:txXfrm>
    </dsp:sp>
    <dsp:sp modelId="{6AA60D6B-1CF1-493C-AD86-2A49DB09AE24}">
      <dsp:nvSpPr>
        <dsp:cNvPr id="0" name=""/>
        <dsp:cNvSpPr/>
      </dsp:nvSpPr>
      <dsp:spPr>
        <a:xfrm>
          <a:off x="2548530" y="648560"/>
          <a:ext cx="2315996"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4EAB613-6AA1-4EF0-ADDE-3EB5F1887470}">
      <dsp:nvSpPr>
        <dsp:cNvPr id="0" name=""/>
        <dsp:cNvSpPr/>
      </dsp:nvSpPr>
      <dsp:spPr>
        <a:xfrm>
          <a:off x="2110459" y="488980"/>
          <a:ext cx="1798664"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dirty="0" smtClean="0">
              <a:latin typeface="Times New Roman" pitchFamily="18" charset="0"/>
              <a:cs typeface="Times New Roman" pitchFamily="18" charset="0"/>
            </a:rPr>
            <a:t>Висновок профільної комісії</a:t>
          </a:r>
          <a:endParaRPr lang="ru-RU" sz="1700" b="1" kern="1200" dirty="0">
            <a:latin typeface="Times New Roman" pitchFamily="18" charset="0"/>
            <a:cs typeface="Times New Roman" pitchFamily="18" charset="0"/>
          </a:endParaRPr>
        </a:p>
      </dsp:txBody>
      <dsp:txXfrm>
        <a:off x="2137906" y="516427"/>
        <a:ext cx="1743770" cy="882227"/>
      </dsp:txXfrm>
    </dsp:sp>
    <dsp:sp modelId="{47A03800-1F1E-4A50-A4EB-0C2EF18DFB74}">
      <dsp:nvSpPr>
        <dsp:cNvPr id="0" name=""/>
        <dsp:cNvSpPr/>
      </dsp:nvSpPr>
      <dsp:spPr>
        <a:xfrm rot="5400000">
          <a:off x="4285611" y="1234260"/>
          <a:ext cx="1164616"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C8C185E-30F6-4195-92B5-FE393D50019E}">
      <dsp:nvSpPr>
        <dsp:cNvPr id="0" name=""/>
        <dsp:cNvSpPr/>
      </dsp:nvSpPr>
      <dsp:spPr>
        <a:xfrm>
          <a:off x="4552152" y="488980"/>
          <a:ext cx="1561869"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bg-BG" sz="1700" b="1" kern="1200" dirty="0" smtClean="0">
              <a:latin typeface="Times New Roman" pitchFamily="18" charset="0"/>
              <a:cs typeface="Times New Roman" pitchFamily="18" charset="0"/>
            </a:rPr>
            <a:t>Пропозиції від ДРС</a:t>
          </a:r>
          <a:endParaRPr lang="ru-RU" sz="1700" b="1" kern="1200" dirty="0">
            <a:latin typeface="Times New Roman" pitchFamily="18" charset="0"/>
            <a:cs typeface="Times New Roman" pitchFamily="18" charset="0"/>
          </a:endParaRPr>
        </a:p>
      </dsp:txBody>
      <dsp:txXfrm>
        <a:off x="4579599" y="516427"/>
        <a:ext cx="1506975" cy="882227"/>
      </dsp:txXfrm>
    </dsp:sp>
    <dsp:sp modelId="{A42E8206-A297-4B83-AEE6-2A19336A81BE}">
      <dsp:nvSpPr>
        <dsp:cNvPr id="0" name=""/>
        <dsp:cNvSpPr/>
      </dsp:nvSpPr>
      <dsp:spPr>
        <a:xfrm rot="5400000">
          <a:off x="4285611" y="2405662"/>
          <a:ext cx="1164616"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596F77-9A20-4937-A24D-64F009F5C323}">
      <dsp:nvSpPr>
        <dsp:cNvPr id="0" name=""/>
        <dsp:cNvSpPr/>
      </dsp:nvSpPr>
      <dsp:spPr>
        <a:xfrm>
          <a:off x="4552152" y="1660382"/>
          <a:ext cx="1561869"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noProof="0" dirty="0" smtClean="0">
              <a:latin typeface="Times New Roman" pitchFamily="18" charset="0"/>
              <a:cs typeface="Times New Roman" pitchFamily="18" charset="0"/>
            </a:rPr>
            <a:t>Врахування або відхилення </a:t>
          </a:r>
          <a:endParaRPr lang="ru-RU" sz="1700" b="1" kern="1200" dirty="0">
            <a:latin typeface="Times New Roman" pitchFamily="18" charset="0"/>
            <a:cs typeface="Times New Roman" pitchFamily="18" charset="0"/>
          </a:endParaRPr>
        </a:p>
      </dsp:txBody>
      <dsp:txXfrm>
        <a:off x="4579599" y="1687829"/>
        <a:ext cx="1506975" cy="882227"/>
      </dsp:txXfrm>
    </dsp:sp>
    <dsp:sp modelId="{F9E1C9A1-447B-43DB-8527-1D6755CC9F5D}">
      <dsp:nvSpPr>
        <dsp:cNvPr id="0" name=""/>
        <dsp:cNvSpPr/>
      </dsp:nvSpPr>
      <dsp:spPr>
        <a:xfrm rot="5400000">
          <a:off x="4285611" y="3577064"/>
          <a:ext cx="1164616"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B1E5FF9-9641-4426-8E16-872439329C35}">
      <dsp:nvSpPr>
        <dsp:cNvPr id="0" name=""/>
        <dsp:cNvSpPr/>
      </dsp:nvSpPr>
      <dsp:spPr>
        <a:xfrm>
          <a:off x="4552152" y="2831784"/>
          <a:ext cx="1561869"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dirty="0" smtClean="0">
              <a:latin typeface="Times New Roman" pitchFamily="18" charset="0"/>
              <a:cs typeface="Times New Roman" pitchFamily="18" charset="0"/>
            </a:rPr>
            <a:t>Прийняття РА</a:t>
          </a:r>
          <a:endParaRPr lang="ru-RU" sz="1700" b="1" kern="1200" dirty="0">
            <a:latin typeface="Times New Roman" pitchFamily="18" charset="0"/>
            <a:cs typeface="Times New Roman" pitchFamily="18" charset="0"/>
          </a:endParaRPr>
        </a:p>
      </dsp:txBody>
      <dsp:txXfrm>
        <a:off x="4579599" y="2859231"/>
        <a:ext cx="1506975" cy="882227"/>
      </dsp:txXfrm>
    </dsp:sp>
    <dsp:sp modelId="{8CDD8EC2-A96F-4A16-972A-44FF58656DDC}">
      <dsp:nvSpPr>
        <dsp:cNvPr id="0" name=""/>
        <dsp:cNvSpPr/>
      </dsp:nvSpPr>
      <dsp:spPr>
        <a:xfrm rot="15694">
          <a:off x="4871713" y="4167708"/>
          <a:ext cx="2165610"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5A619C2-3FC0-4D2D-858F-FA08C8799CFE}">
      <dsp:nvSpPr>
        <dsp:cNvPr id="0" name=""/>
        <dsp:cNvSpPr/>
      </dsp:nvSpPr>
      <dsp:spPr>
        <a:xfrm>
          <a:off x="4457183" y="4003185"/>
          <a:ext cx="1751807"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dirty="0" smtClean="0">
              <a:latin typeface="Times New Roman" pitchFamily="18" charset="0"/>
              <a:cs typeface="Times New Roman" pitchFamily="18" charset="0"/>
            </a:rPr>
            <a:t>Оприлюднення </a:t>
          </a:r>
          <a:endParaRPr lang="ru-RU" sz="1700" b="1" kern="1200" dirty="0">
            <a:latin typeface="Times New Roman" pitchFamily="18" charset="0"/>
            <a:cs typeface="Times New Roman" pitchFamily="18" charset="0"/>
          </a:endParaRPr>
        </a:p>
      </dsp:txBody>
      <dsp:txXfrm>
        <a:off x="4484630" y="4030632"/>
        <a:ext cx="1696913" cy="882227"/>
      </dsp:txXfrm>
    </dsp:sp>
    <dsp:sp modelId="{3C479DD2-DE95-45E4-AA1C-0348068467C8}">
      <dsp:nvSpPr>
        <dsp:cNvPr id="0" name=""/>
        <dsp:cNvSpPr/>
      </dsp:nvSpPr>
      <dsp:spPr>
        <a:xfrm rot="16198447">
          <a:off x="6453188" y="3582007"/>
          <a:ext cx="1174503"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E2E17C-9ACB-49F1-9223-61017E0A3CC9}">
      <dsp:nvSpPr>
        <dsp:cNvPr id="0" name=""/>
        <dsp:cNvSpPr/>
      </dsp:nvSpPr>
      <dsp:spPr>
        <a:xfrm>
          <a:off x="6724938" y="4013072"/>
          <a:ext cx="1561869"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dirty="0" smtClean="0">
              <a:latin typeface="Times New Roman" pitchFamily="18" charset="0"/>
              <a:cs typeface="Times New Roman" pitchFamily="18" charset="0"/>
            </a:rPr>
            <a:t>Відстеження результативності РА</a:t>
          </a:r>
          <a:endParaRPr lang="ru-RU" sz="1700" b="1" kern="1200" dirty="0">
            <a:latin typeface="Times New Roman" pitchFamily="18" charset="0"/>
            <a:cs typeface="Times New Roman" pitchFamily="18" charset="0"/>
          </a:endParaRPr>
        </a:p>
      </dsp:txBody>
      <dsp:txXfrm>
        <a:off x="6752385" y="4040519"/>
        <a:ext cx="1506975" cy="882227"/>
      </dsp:txXfrm>
    </dsp:sp>
    <dsp:sp modelId="{86E6B664-B942-42C3-874E-042F29CEA52F}">
      <dsp:nvSpPr>
        <dsp:cNvPr id="0" name=""/>
        <dsp:cNvSpPr/>
      </dsp:nvSpPr>
      <dsp:spPr>
        <a:xfrm rot="16200000">
          <a:off x="6457866" y="2405662"/>
          <a:ext cx="1164616" cy="140568"/>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DCF8DEE-BF1C-4FB5-BB1C-19262203C64A}">
      <dsp:nvSpPr>
        <dsp:cNvPr id="0" name=""/>
        <dsp:cNvSpPr/>
      </dsp:nvSpPr>
      <dsp:spPr>
        <a:xfrm>
          <a:off x="6724408" y="2831784"/>
          <a:ext cx="1561869"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dirty="0" smtClean="0">
              <a:latin typeface="Times New Roman" pitchFamily="18" charset="0"/>
              <a:cs typeface="Times New Roman" pitchFamily="18" charset="0"/>
            </a:rPr>
            <a:t>Звіт про відстеження результативності РА</a:t>
          </a:r>
          <a:endParaRPr lang="ru-RU" sz="1700" b="1" kern="1200" dirty="0">
            <a:latin typeface="Times New Roman" pitchFamily="18" charset="0"/>
            <a:cs typeface="Times New Roman" pitchFamily="18" charset="0"/>
          </a:endParaRPr>
        </a:p>
      </dsp:txBody>
      <dsp:txXfrm>
        <a:off x="6751855" y="2859231"/>
        <a:ext cx="1506975" cy="882227"/>
      </dsp:txXfrm>
    </dsp:sp>
    <dsp:sp modelId="{956F65FE-60C0-4661-9362-EB2A25CF378B}">
      <dsp:nvSpPr>
        <dsp:cNvPr id="0" name=""/>
        <dsp:cNvSpPr/>
      </dsp:nvSpPr>
      <dsp:spPr>
        <a:xfrm>
          <a:off x="6724408" y="1660382"/>
          <a:ext cx="1561869" cy="9371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uk-UA" sz="1700" b="1" kern="1200" dirty="0" smtClean="0">
              <a:latin typeface="Times New Roman" pitchFamily="18" charset="0"/>
              <a:cs typeface="Times New Roman" pitchFamily="18" charset="0"/>
            </a:rPr>
            <a:t>Прийняття рішення</a:t>
          </a:r>
          <a:endParaRPr lang="ru-RU" sz="1700" b="1" kern="1200" dirty="0">
            <a:latin typeface="Times New Roman" pitchFamily="18" charset="0"/>
            <a:cs typeface="Times New Roman" pitchFamily="18" charset="0"/>
          </a:endParaRPr>
        </a:p>
      </dsp:txBody>
      <dsp:txXfrm>
        <a:off x="6751855" y="1687829"/>
        <a:ext cx="1506975" cy="88222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0.43857</cdr:x>
      <cdr:y>0.24617</cdr:y>
    </cdr:from>
    <cdr:to>
      <cdr:x>0.64611</cdr:x>
      <cdr:y>0.34076</cdr:y>
    </cdr:to>
    <cdr:sp macro="" textlink="">
      <cdr:nvSpPr>
        <cdr:cNvPr id="2" name="TextBox 1"/>
        <cdr:cNvSpPr txBox="1"/>
      </cdr:nvSpPr>
      <cdr:spPr>
        <a:xfrm xmlns:a="http://schemas.openxmlformats.org/drawingml/2006/main" rot="20877973">
          <a:off x="3347507" y="1311731"/>
          <a:ext cx="1584176"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latin typeface="Times New Roman" pitchFamily="18" charset="0"/>
              <a:cs typeface="Times New Roman" pitchFamily="18" charset="0"/>
            </a:rPr>
            <a:t>R = 17 %</a:t>
          </a:r>
          <a:endParaRPr lang="ru-RU" sz="2400" b="1" dirty="0">
            <a:latin typeface="Times New Roman" pitchFamily="18" charset="0"/>
            <a:cs typeface="Times New Roman" pitchFamily="18" charset="0"/>
          </a:endParaRPr>
        </a:p>
      </cdr:txBody>
    </cdr:sp>
  </cdr:relSizeAnchor>
  <cdr:relSizeAnchor xmlns:cdr="http://schemas.openxmlformats.org/drawingml/2006/chartDrawing">
    <cdr:from>
      <cdr:x>0.64899</cdr:x>
      <cdr:y>0.09565</cdr:y>
    </cdr:from>
    <cdr:to>
      <cdr:x>0.85654</cdr:x>
      <cdr:y>0.19024</cdr:y>
    </cdr:to>
    <cdr:sp macro="" textlink="">
      <cdr:nvSpPr>
        <cdr:cNvPr id="3" name="TextBox 2"/>
        <cdr:cNvSpPr txBox="1"/>
      </cdr:nvSpPr>
      <cdr:spPr>
        <a:xfrm xmlns:a="http://schemas.openxmlformats.org/drawingml/2006/main" rot="19294789">
          <a:off x="4953662" y="509660"/>
          <a:ext cx="1584176"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latin typeface="Times New Roman" pitchFamily="18" charset="0"/>
              <a:cs typeface="Times New Roman" pitchFamily="18" charset="0"/>
            </a:rPr>
            <a:t>R = 58 %</a:t>
          </a:r>
          <a:endParaRPr lang="ru-RU" sz="2400" b="1" dirty="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0.45329</cdr:x>
      <cdr:y>0.19762</cdr:y>
    </cdr:from>
    <cdr:to>
      <cdr:x>0.63973</cdr:x>
      <cdr:y>0.28853</cdr:y>
    </cdr:to>
    <cdr:sp macro="" textlink="">
      <cdr:nvSpPr>
        <cdr:cNvPr id="2" name="TextBox 1"/>
        <cdr:cNvSpPr txBox="1"/>
      </cdr:nvSpPr>
      <cdr:spPr>
        <a:xfrm xmlns:a="http://schemas.openxmlformats.org/drawingml/2006/main" rot="21171841">
          <a:off x="3851562" y="1095706"/>
          <a:ext cx="1584176"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smtClean="0">
              <a:latin typeface="Times New Roman" pitchFamily="18" charset="0"/>
              <a:cs typeface="Times New Roman" pitchFamily="18" charset="0"/>
            </a:rPr>
            <a:t>R = </a:t>
          </a:r>
          <a:r>
            <a:rPr lang="uk-UA" sz="2400" b="1" dirty="0" smtClean="0">
              <a:latin typeface="Times New Roman" pitchFamily="18" charset="0"/>
              <a:cs typeface="Times New Roman" pitchFamily="18" charset="0"/>
            </a:rPr>
            <a:t>11</a:t>
          </a:r>
          <a:r>
            <a:rPr lang="en-US"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cdr:txBody>
    </cdr:sp>
  </cdr:relSizeAnchor>
  <cdr:relSizeAnchor xmlns:cdr="http://schemas.openxmlformats.org/drawingml/2006/chartDrawing">
    <cdr:from>
      <cdr:x>0.6551</cdr:x>
      <cdr:y>0.07722</cdr:y>
    </cdr:from>
    <cdr:to>
      <cdr:x>0.84155</cdr:x>
      <cdr:y>0.16813</cdr:y>
    </cdr:to>
    <cdr:sp macro="" textlink="">
      <cdr:nvSpPr>
        <cdr:cNvPr id="3" name="TextBox 2"/>
        <cdr:cNvSpPr txBox="1"/>
      </cdr:nvSpPr>
      <cdr:spPr>
        <a:xfrm xmlns:a="http://schemas.openxmlformats.org/drawingml/2006/main" rot="19837264">
          <a:off x="5566390" y="428180"/>
          <a:ext cx="1584176"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smtClean="0">
              <a:solidFill>
                <a:schemeClr val="tx1"/>
              </a:solidFill>
              <a:latin typeface="Times New Roman" pitchFamily="18" charset="0"/>
              <a:cs typeface="Times New Roman" pitchFamily="18" charset="0"/>
            </a:rPr>
            <a:t>R = </a:t>
          </a:r>
          <a:r>
            <a:rPr lang="uk-UA" sz="2400" b="1" dirty="0" smtClean="0">
              <a:solidFill>
                <a:schemeClr val="tx1"/>
              </a:solidFill>
              <a:latin typeface="Times New Roman" pitchFamily="18" charset="0"/>
              <a:cs typeface="Times New Roman" pitchFamily="18" charset="0"/>
            </a:rPr>
            <a:t>48</a:t>
          </a:r>
          <a:r>
            <a:rPr lang="en-US" sz="2400" b="1" dirty="0" smtClean="0">
              <a:solidFill>
                <a:schemeClr val="tx1"/>
              </a:solidFill>
              <a:latin typeface="Times New Roman" pitchFamily="18" charset="0"/>
              <a:cs typeface="Times New Roman" pitchFamily="18" charset="0"/>
            </a:rPr>
            <a:t> %</a:t>
          </a:r>
          <a:endParaRPr lang="ru-RU" sz="2400" b="1" dirty="0">
            <a:solidFill>
              <a:schemeClr val="tx1"/>
            </a:solidFill>
            <a:latin typeface="Times New Roman" pitchFamily="18" charset="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0.69606</cdr:x>
      <cdr:y>0.07317</cdr:y>
    </cdr:from>
    <cdr:to>
      <cdr:x>0.69606</cdr:x>
      <cdr:y>0.28049</cdr:y>
    </cdr:to>
    <cdr:cxnSp macro="">
      <cdr:nvCxnSpPr>
        <cdr:cNvPr id="3" name="Прямая со стрелкой 2"/>
        <cdr:cNvCxnSpPr/>
      </cdr:nvCxnSpPr>
      <cdr:spPr>
        <a:xfrm xmlns:a="http://schemas.openxmlformats.org/drawingml/2006/main">
          <a:off x="5613684" y="432048"/>
          <a:ext cx="0" cy="1224136"/>
        </a:xfrm>
        <a:prstGeom xmlns:a="http://schemas.openxmlformats.org/drawingml/2006/main" prst="straightConnector1">
          <a:avLst/>
        </a:prstGeom>
        <a:ln xmlns:a="http://schemas.openxmlformats.org/drawingml/2006/main" w="38100">
          <a:solidFill>
            <a:srgbClr val="FF0000"/>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0.72489</cdr:x>
      <cdr:y>0.14634</cdr:y>
    </cdr:from>
    <cdr:to>
      <cdr:x>0.97489</cdr:x>
      <cdr:y>0.23171</cdr:y>
    </cdr:to>
    <cdr:sp macro="" textlink="">
      <cdr:nvSpPr>
        <cdr:cNvPr id="4" name="TextBox 3"/>
        <cdr:cNvSpPr txBox="1"/>
      </cdr:nvSpPr>
      <cdr:spPr>
        <a:xfrm xmlns:a="http://schemas.openxmlformats.org/drawingml/2006/main">
          <a:off x="5846181" y="864096"/>
          <a:ext cx="2016224"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uk-UA" sz="2400" b="1" dirty="0" smtClean="0">
              <a:solidFill>
                <a:schemeClr val="tx1"/>
              </a:solidFill>
              <a:latin typeface="Times New Roman" pitchFamily="18" charset="0"/>
              <a:cs typeface="Times New Roman" pitchFamily="18" charset="0"/>
            </a:rPr>
            <a:t>+ 60% за рік  </a:t>
          </a:r>
          <a:endParaRPr lang="ru-RU" sz="2400" b="1" dirty="0">
            <a:solidFill>
              <a:schemeClr val="tx1"/>
            </a:solidFill>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0A1D34-52DC-42C0-BE66-07502C711AC1}" type="datetimeFigureOut">
              <a:rPr lang="ru-RU" smtClean="0"/>
              <a:pPr/>
              <a:t>08.12.2017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072B59-0B0E-4284-A6BE-B91A12CD4E82}" type="slidenum">
              <a:rPr lang="ru-RU" smtClean="0"/>
              <a:pPr/>
              <a:t>‹#›</a:t>
            </a:fld>
            <a:endParaRPr lang="ru-RU"/>
          </a:p>
        </p:txBody>
      </p:sp>
    </p:spTree>
    <p:extLst>
      <p:ext uri="{BB962C8B-B14F-4D97-AF65-F5344CB8AC3E}">
        <p14:creationId xmlns:p14="http://schemas.microsoft.com/office/powerpoint/2010/main" val="3207136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3BFEEB-F6CC-470E-B708-E767202EAB61}" type="datetimeFigureOut">
              <a:rPr lang="ru-RU" smtClean="0"/>
              <a:t>08.12.2017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052F1-1789-433B-84DC-37E7BEA367CA}" type="slidenum">
              <a:rPr lang="ru-RU" smtClean="0"/>
              <a:t>‹#›</a:t>
            </a:fld>
            <a:endParaRPr lang="ru-RU"/>
          </a:p>
        </p:txBody>
      </p:sp>
    </p:spTree>
    <p:extLst>
      <p:ext uri="{BB962C8B-B14F-4D97-AF65-F5344CB8AC3E}">
        <p14:creationId xmlns:p14="http://schemas.microsoft.com/office/powerpoint/2010/main" val="3343998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93052F1-1789-433B-84DC-37E7BEA367CA}" type="slidenum">
              <a:rPr lang="ru-RU" smtClean="0"/>
              <a:t>10</a:t>
            </a:fld>
            <a:endParaRPr lang="ru-RU"/>
          </a:p>
        </p:txBody>
      </p:sp>
    </p:spTree>
    <p:extLst>
      <p:ext uri="{BB962C8B-B14F-4D97-AF65-F5344CB8AC3E}">
        <p14:creationId xmlns:p14="http://schemas.microsoft.com/office/powerpoint/2010/main" val="125425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93052F1-1789-433B-84DC-37E7BEA367CA}" type="slidenum">
              <a:rPr lang="ru-RU" smtClean="0"/>
              <a:t>13</a:t>
            </a:fld>
            <a:endParaRPr lang="ru-RU"/>
          </a:p>
        </p:txBody>
      </p:sp>
    </p:spTree>
    <p:extLst>
      <p:ext uri="{BB962C8B-B14F-4D97-AF65-F5344CB8AC3E}">
        <p14:creationId xmlns:p14="http://schemas.microsoft.com/office/powerpoint/2010/main" val="314493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200" kern="1200" dirty="0" smtClean="0">
                <a:solidFill>
                  <a:schemeClr val="tx1"/>
                </a:solidFill>
                <a:effectLst/>
                <a:latin typeface="+mn-lt"/>
                <a:ea typeface="+mn-ea"/>
                <a:cs typeface="+mn-cs"/>
              </a:rPr>
              <a:t>вартість реєстрації РРО -368</a:t>
            </a:r>
          </a:p>
          <a:p>
            <a:r>
              <a:rPr lang="uk-UA" sz="1200" kern="1200" dirty="0" smtClean="0">
                <a:solidFill>
                  <a:schemeClr val="tx1"/>
                </a:solidFill>
                <a:effectLst/>
                <a:latin typeface="+mn-lt"/>
                <a:ea typeface="+mn-ea"/>
                <a:cs typeface="+mn-cs"/>
              </a:rPr>
              <a:t>введення РРО та зовнішніх модемів в експлуатацію, їх технічне обслуговування ЦСО, ремонт, опломбування та підключення до </a:t>
            </a:r>
            <a:r>
              <a:rPr lang="uk-UA" sz="1200" kern="1200" dirty="0" err="1" smtClean="0">
                <a:solidFill>
                  <a:schemeClr val="tx1"/>
                </a:solidFill>
                <a:effectLst/>
                <a:latin typeface="+mn-lt"/>
                <a:ea typeface="+mn-ea"/>
                <a:cs typeface="+mn-cs"/>
              </a:rPr>
              <a:t>еквайрінгу</a:t>
            </a:r>
            <a:r>
              <a:rPr lang="ru-RU" sz="1200" kern="1200" baseline="0" dirty="0" smtClean="0">
                <a:solidFill>
                  <a:schemeClr val="tx1"/>
                </a:solidFill>
                <a:effectLst/>
                <a:latin typeface="+mn-lt"/>
                <a:ea typeface="+mn-ea"/>
                <a:cs typeface="+mn-cs"/>
              </a:rPr>
              <a:t> (</a:t>
            </a:r>
            <a:r>
              <a:rPr lang="uk-UA" sz="1200" kern="1200" dirty="0" smtClean="0">
                <a:solidFill>
                  <a:schemeClr val="tx1"/>
                </a:solidFill>
                <a:effectLst/>
                <a:latin typeface="+mn-lt"/>
                <a:ea typeface="+mn-ea"/>
                <a:cs typeface="+mn-cs"/>
              </a:rPr>
              <a:t>1920 грн.</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 (у разі введення РРО з початку року, 160 </a:t>
            </a:r>
            <a:r>
              <a:rPr lang="uk-UA" sz="1200" kern="1200" dirty="0" err="1" smtClean="0">
                <a:solidFill>
                  <a:schemeClr val="tx1"/>
                </a:solidFill>
                <a:effectLst/>
                <a:latin typeface="+mn-lt"/>
                <a:ea typeface="+mn-ea"/>
                <a:cs typeface="+mn-cs"/>
              </a:rPr>
              <a:t>грн</a:t>
            </a:r>
            <a:r>
              <a:rPr lang="uk-UA" sz="1200" kern="1200" dirty="0" smtClean="0">
                <a:solidFill>
                  <a:schemeClr val="tx1"/>
                </a:solidFill>
                <a:effectLst/>
                <a:latin typeface="+mn-lt"/>
                <a:ea typeface="+mn-ea"/>
                <a:cs typeface="+mn-cs"/>
              </a:rPr>
              <a:t>/міс*12 </a:t>
            </a:r>
            <a:r>
              <a:rPr lang="uk-UA" sz="1200" kern="1200" dirty="0" err="1" smtClean="0">
                <a:solidFill>
                  <a:schemeClr val="tx1"/>
                </a:solidFill>
                <a:effectLst/>
                <a:latin typeface="+mn-lt"/>
                <a:ea typeface="+mn-ea"/>
                <a:cs typeface="+mn-cs"/>
              </a:rPr>
              <a:t>міс</a:t>
            </a:r>
            <a:r>
              <a:rPr lang="uk-UA" sz="1200" kern="1200" dirty="0" smtClean="0">
                <a:solidFill>
                  <a:schemeClr val="tx1"/>
                </a:solidFill>
                <a:effectLst/>
                <a:latin typeface="+mn-lt"/>
                <a:ea typeface="+mn-ea"/>
                <a:cs typeface="+mn-cs"/>
              </a:rPr>
              <a:t>.) Вартість послуг ЦСО по регіонах України становить від 120 до 210 грн. на місяць за даними консультацій</a:t>
            </a:r>
            <a:r>
              <a:rPr lang="ru-RU" sz="1200" kern="1200" baseline="0" dirty="0" smtClean="0">
                <a:solidFill>
                  <a:schemeClr val="tx1"/>
                </a:solidFill>
                <a:effectLst/>
                <a:latin typeface="+mn-lt"/>
                <a:ea typeface="+mn-ea"/>
                <a:cs typeface="+mn-cs"/>
              </a:rPr>
              <a:t>) </a:t>
            </a:r>
          </a:p>
          <a:p>
            <a:r>
              <a:rPr lang="uk-UA" sz="1200" kern="1200" dirty="0" smtClean="0">
                <a:solidFill>
                  <a:schemeClr val="tx1"/>
                </a:solidFill>
                <a:effectLst/>
                <a:latin typeface="+mn-lt"/>
                <a:ea typeface="+mn-ea"/>
                <a:cs typeface="+mn-cs"/>
              </a:rPr>
              <a:t>отримання реєстраційного посвідчення РРО/ отримання реєстраційного посвідчення поштою (46 грн./  48,51 </a:t>
            </a:r>
            <a:r>
              <a:rPr lang="uk-UA" sz="1200" kern="1200" dirty="0" err="1" smtClean="0">
                <a:solidFill>
                  <a:schemeClr val="tx1"/>
                </a:solidFill>
                <a:effectLst/>
                <a:latin typeface="+mn-lt"/>
                <a:ea typeface="+mn-ea"/>
                <a:cs typeface="+mn-cs"/>
              </a:rPr>
              <a:t>грн</a:t>
            </a:r>
            <a:r>
              <a:rPr lang="uk-UA"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uk-UA" sz="1200" kern="1200" dirty="0" smtClean="0">
                <a:solidFill>
                  <a:schemeClr val="tx1"/>
                </a:solidFill>
                <a:effectLst/>
                <a:latin typeface="+mn-lt"/>
                <a:ea typeface="+mn-ea"/>
                <a:cs typeface="+mn-cs"/>
              </a:rPr>
              <a:t>1 роб. </a:t>
            </a:r>
            <a:r>
              <a:rPr lang="uk-UA" sz="1200" kern="1200" dirty="0" err="1" smtClean="0">
                <a:solidFill>
                  <a:schemeClr val="tx1"/>
                </a:solidFill>
                <a:effectLst/>
                <a:latin typeface="+mn-lt"/>
                <a:ea typeface="+mn-ea"/>
                <a:cs typeface="+mn-cs"/>
              </a:rPr>
              <a:t>дн</a:t>
            </a:r>
            <a:r>
              <a:rPr lang="uk-UA" sz="1200" kern="1200" dirty="0" smtClean="0">
                <a:solidFill>
                  <a:schemeClr val="tx1"/>
                </a:solidFill>
                <a:effectLst/>
                <a:latin typeface="+mn-lt"/>
                <a:ea typeface="+mn-ea"/>
                <a:cs typeface="+mn-cs"/>
              </a:rPr>
              <a:t>. (46 грн.) Вартість поштових послуг в середньому по Україні ‑ 48,51 </a:t>
            </a:r>
            <a:r>
              <a:rPr lang="uk-UA" sz="1200" kern="1200" dirty="0" err="1" smtClean="0">
                <a:solidFill>
                  <a:schemeClr val="tx1"/>
                </a:solidFill>
                <a:effectLst/>
                <a:latin typeface="+mn-lt"/>
                <a:ea typeface="+mn-ea"/>
                <a:cs typeface="+mn-cs"/>
              </a:rPr>
              <a:t>грн</a:t>
            </a:r>
            <a:r>
              <a:rPr lang="uk-UA" sz="1200" kern="1200" dirty="0" smtClean="0">
                <a:solidFill>
                  <a:schemeClr val="tx1"/>
                </a:solidFill>
                <a:effectLst/>
                <a:latin typeface="+mn-lt"/>
                <a:ea typeface="+mn-ea"/>
                <a:cs typeface="+mn-cs"/>
              </a:rPr>
              <a:t> в т.ч. ПДВ: 6,67 </a:t>
            </a:r>
            <a:r>
              <a:rPr lang="uk-UA" sz="1200" kern="1200" dirty="0" err="1" smtClean="0">
                <a:solidFill>
                  <a:schemeClr val="tx1"/>
                </a:solidFill>
                <a:effectLst/>
                <a:latin typeface="+mn-lt"/>
                <a:ea typeface="+mn-ea"/>
                <a:cs typeface="+mn-cs"/>
              </a:rPr>
              <a:t>грн</a:t>
            </a:r>
            <a:r>
              <a:rPr lang="uk-UA" sz="1200" kern="1200" dirty="0" smtClean="0">
                <a:solidFill>
                  <a:schemeClr val="tx1"/>
                </a:solidFill>
                <a:effectLst/>
                <a:latin typeface="+mn-lt"/>
                <a:ea typeface="+mn-ea"/>
                <a:cs typeface="+mn-cs"/>
              </a:rPr>
              <a:t>)</a:t>
            </a:r>
          </a:p>
          <a:p>
            <a:r>
              <a:rPr lang="uk-UA" sz="1200" kern="1200" dirty="0" smtClean="0">
                <a:solidFill>
                  <a:schemeClr val="tx1"/>
                </a:solidFill>
                <a:effectLst/>
                <a:latin typeface="+mn-lt"/>
                <a:ea typeface="+mn-ea"/>
                <a:cs typeface="+mn-cs"/>
              </a:rPr>
              <a:t>аванс при підключенні до </a:t>
            </a:r>
            <a:r>
              <a:rPr lang="uk-UA" sz="1200" kern="1200" dirty="0" err="1" smtClean="0">
                <a:solidFill>
                  <a:schemeClr val="tx1"/>
                </a:solidFill>
                <a:effectLst/>
                <a:latin typeface="+mn-lt"/>
                <a:ea typeface="+mn-ea"/>
                <a:cs typeface="+mn-cs"/>
              </a:rPr>
              <a:t>Інтернет-пакету</a:t>
            </a:r>
            <a:r>
              <a:rPr lang="uk-UA" sz="1200" kern="1200" dirty="0" smtClean="0">
                <a:solidFill>
                  <a:schemeClr val="tx1"/>
                </a:solidFill>
                <a:effectLst/>
                <a:latin typeface="+mn-lt"/>
                <a:ea typeface="+mn-ea"/>
                <a:cs typeface="+mn-cs"/>
              </a:rPr>
              <a:t> (наприклад GPRS Монітор) </a:t>
            </a:r>
          </a:p>
          <a:p>
            <a:r>
              <a:rPr lang="uk-UA" sz="1200" kern="1200" dirty="0" smtClean="0">
                <a:solidFill>
                  <a:schemeClr val="tx1"/>
                </a:solidFill>
                <a:effectLst/>
                <a:latin typeface="+mn-lt"/>
                <a:ea typeface="+mn-ea"/>
                <a:cs typeface="+mn-cs"/>
              </a:rPr>
              <a:t>вартість пакету GPRS Монітор </a:t>
            </a:r>
          </a:p>
          <a:p>
            <a:r>
              <a:rPr lang="uk-UA" sz="1200" kern="1200" dirty="0" smtClean="0">
                <a:solidFill>
                  <a:schemeClr val="tx1"/>
                </a:solidFill>
                <a:effectLst/>
                <a:latin typeface="+mn-lt"/>
                <a:ea typeface="+mn-ea"/>
                <a:cs typeface="+mn-cs"/>
              </a:rPr>
              <a:t>вартість передачі </a:t>
            </a:r>
            <a:r>
              <a:rPr lang="uk-UA" sz="1200" kern="1200" smtClean="0">
                <a:solidFill>
                  <a:schemeClr val="tx1"/>
                </a:solidFill>
                <a:effectLst/>
                <a:latin typeface="+mn-lt"/>
                <a:ea typeface="+mn-ea"/>
                <a:cs typeface="+mn-cs"/>
              </a:rPr>
              <a:t>інформації по </a:t>
            </a:r>
            <a:r>
              <a:rPr lang="uk-UA" sz="1200" kern="1200" dirty="0" smtClean="0">
                <a:solidFill>
                  <a:schemeClr val="tx1"/>
                </a:solidFill>
                <a:effectLst/>
                <a:latin typeface="+mn-lt"/>
                <a:ea typeface="+mn-ea"/>
                <a:cs typeface="+mn-cs"/>
              </a:rPr>
              <a:t>дротовим каналам зв’язку / по бездротовим каналам зв’язку</a:t>
            </a:r>
            <a:endParaRPr lang="ru-RU" sz="1200" kern="1200" baseline="0" dirty="0" smtClean="0">
              <a:solidFill>
                <a:schemeClr val="tx1"/>
              </a:solidFill>
              <a:effectLst/>
              <a:latin typeface="+mn-lt"/>
              <a:ea typeface="+mn-ea"/>
              <a:cs typeface="+mn-cs"/>
            </a:endParaRPr>
          </a:p>
          <a:p>
            <a:endParaRPr lang="uk-UA"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93052F1-1789-433B-84DC-37E7BEA367CA}" type="slidenum">
              <a:rPr lang="ru-RU" smtClean="0"/>
              <a:t>54</a:t>
            </a:fld>
            <a:endParaRPr lang="ru-RU"/>
          </a:p>
        </p:txBody>
      </p:sp>
    </p:spTree>
    <p:extLst>
      <p:ext uri="{BB962C8B-B14F-4D97-AF65-F5344CB8AC3E}">
        <p14:creationId xmlns:p14="http://schemas.microsoft.com/office/powerpoint/2010/main" val="345822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93052F1-1789-433B-84DC-37E7BEA367CA}" type="slidenum">
              <a:rPr lang="ru-RU" smtClean="0"/>
              <a:t>88</a:t>
            </a:fld>
            <a:endParaRPr lang="ru-RU"/>
          </a:p>
        </p:txBody>
      </p:sp>
    </p:spTree>
    <p:extLst>
      <p:ext uri="{BB962C8B-B14F-4D97-AF65-F5344CB8AC3E}">
        <p14:creationId xmlns:p14="http://schemas.microsoft.com/office/powerpoint/2010/main" val="111330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1EECCC-7F6D-442A-8C9E-509F7E186BAC}" type="datetimeFigureOut">
              <a:rPr lang="ru-RU" smtClean="0"/>
              <a:pPr/>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52AA5-01AA-427C-9B13-49489EBD0FD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1EECCC-7F6D-442A-8C9E-509F7E186BAC}" type="datetimeFigureOut">
              <a:rPr lang="ru-RU" smtClean="0"/>
              <a:pPr/>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52AA5-01AA-427C-9B13-49489EBD0FD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1EECCC-7F6D-442A-8C9E-509F7E186BAC}" type="datetimeFigureOut">
              <a:rPr lang="ru-RU" smtClean="0"/>
              <a:pPr/>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52AA5-01AA-427C-9B13-49489EBD0FD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1EECCC-7F6D-442A-8C9E-509F7E186BAC}" type="datetimeFigureOut">
              <a:rPr lang="ru-RU" smtClean="0"/>
              <a:pPr/>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52AA5-01AA-427C-9B13-49489EBD0FD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91EECCC-7F6D-442A-8C9E-509F7E186BAC}" type="datetimeFigureOut">
              <a:rPr lang="ru-RU" smtClean="0"/>
              <a:pPr/>
              <a:t>08.12.2017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952AA5-01AA-427C-9B13-49489EBD0FD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91EECCC-7F6D-442A-8C9E-509F7E186BAC}" type="datetimeFigureOut">
              <a:rPr lang="ru-RU" smtClean="0"/>
              <a:pPr/>
              <a:t>08.12.2017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952AA5-01AA-427C-9B13-49489EBD0FD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91EECCC-7F6D-442A-8C9E-509F7E186BAC}" type="datetimeFigureOut">
              <a:rPr lang="ru-RU" smtClean="0"/>
              <a:pPr/>
              <a:t>08.12.2017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952AA5-01AA-427C-9B13-49489EBD0FD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91EECCC-7F6D-442A-8C9E-509F7E186BAC}" type="datetimeFigureOut">
              <a:rPr lang="ru-RU" smtClean="0"/>
              <a:pPr/>
              <a:t>08.12.2017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952AA5-01AA-427C-9B13-49489EBD0FD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1EECCC-7F6D-442A-8C9E-509F7E186BAC}" type="datetimeFigureOut">
              <a:rPr lang="ru-RU" smtClean="0"/>
              <a:pPr/>
              <a:t>08.12.2017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952AA5-01AA-427C-9B13-49489EBD0FD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1EECCC-7F6D-442A-8C9E-509F7E186BAC}" type="datetimeFigureOut">
              <a:rPr lang="ru-RU" smtClean="0"/>
              <a:pPr/>
              <a:t>08.12.2017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952AA5-01AA-427C-9B13-49489EBD0FD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1EECCC-7F6D-442A-8C9E-509F7E186BAC}" type="datetimeFigureOut">
              <a:rPr lang="ru-RU" smtClean="0"/>
              <a:pPr/>
              <a:t>08.12.2017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952AA5-01AA-427C-9B13-49489EBD0FD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EECCC-7F6D-442A-8C9E-509F7E186BAC}" type="datetimeFigureOut">
              <a:rPr lang="ru-RU" smtClean="0"/>
              <a:pPr/>
              <a:t>08.12.2017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52AA5-01AA-427C-9B13-49489EBD0FD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mosunov1980@gmail.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rada-poltava.gov.ua/"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571480"/>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2" name="Рисунок 4"/>
          <p:cNvPicPr>
            <a:picLocks noChangeAspect="1"/>
          </p:cNvPicPr>
          <p:nvPr/>
        </p:nvPicPr>
        <p:blipFill>
          <a:blip r:embed="rId2"/>
          <a:srcRect/>
          <a:stretch>
            <a:fillRect/>
          </a:stretch>
        </p:blipFill>
        <p:spPr bwMode="auto">
          <a:xfrm>
            <a:off x="7420772" y="281613"/>
            <a:ext cx="1151831" cy="1059155"/>
          </a:xfrm>
          <a:prstGeom prst="rect">
            <a:avLst/>
          </a:prstGeom>
          <a:noFill/>
          <a:ln w="9525">
            <a:noFill/>
            <a:miter lim="800000"/>
            <a:headEnd/>
            <a:tailEnd/>
          </a:ln>
        </p:spPr>
      </p:pic>
      <p:sp>
        <p:nvSpPr>
          <p:cNvPr id="2" name="Прямоугольник 1"/>
          <p:cNvSpPr/>
          <p:nvPr/>
        </p:nvSpPr>
        <p:spPr>
          <a:xfrm>
            <a:off x="1839610" y="3492629"/>
            <a:ext cx="7200799" cy="1477328"/>
          </a:xfrm>
          <a:prstGeom prst="rect">
            <a:avLst/>
          </a:prstGeom>
          <a:solidFill>
            <a:schemeClr val="accent3">
              <a:lumMod val="60000"/>
              <a:lumOff val="40000"/>
            </a:schemeClr>
          </a:solidFill>
        </p:spPr>
        <p:txBody>
          <a:bodyPr wrap="square">
            <a:spAutoFit/>
          </a:bodyPr>
          <a:lstStyle/>
          <a:p>
            <a:pPr algn="ctr"/>
            <a:r>
              <a:rPr lang="uk-UA" sz="3000" b="1" dirty="0" smtClean="0">
                <a:cs typeface="Times New Roman" pitchFamily="18" charset="0"/>
              </a:rPr>
              <a:t>ТА ГРОМАДСЬКОЇ АНТИКОРУПЦІЙНОЇ ЕКСПЕРТИЗИ РЕГУЛЯТОРНИХ АКТІВ МІСЦЕВОГО РІВНЯ</a:t>
            </a:r>
            <a:endParaRPr lang="uk-UA" sz="3000" b="1" dirty="0">
              <a:cs typeface="Times New Roman" pitchFamily="18" charset="0"/>
            </a:endParaRPr>
          </a:p>
        </p:txBody>
      </p:sp>
      <p:sp>
        <p:nvSpPr>
          <p:cNvPr id="24" name="TextBox 23"/>
          <p:cNvSpPr txBox="1"/>
          <p:nvPr/>
        </p:nvSpPr>
        <p:spPr>
          <a:xfrm>
            <a:off x="5440010" y="6150388"/>
            <a:ext cx="3286148" cy="430887"/>
          </a:xfrm>
          <a:prstGeom prst="rect">
            <a:avLst/>
          </a:prstGeom>
          <a:noFill/>
        </p:spPr>
        <p:txBody>
          <a:bodyPr wrap="square" rtlCol="0">
            <a:spAutoFit/>
          </a:bodyPr>
          <a:lstStyle/>
          <a:p>
            <a:pPr algn="ctr"/>
            <a:r>
              <a:rPr lang="uk-UA" sz="2200" b="1" dirty="0" smtClean="0">
                <a:cs typeface="Times New Roman" pitchFamily="18" charset="0"/>
              </a:rPr>
              <a:t>Полтава 2017 </a:t>
            </a:r>
            <a:endParaRPr lang="uk-UA" sz="2200" b="1" dirty="0">
              <a:cs typeface="Times New Roman" pitchFamily="18" charset="0"/>
            </a:endParaRPr>
          </a:p>
        </p:txBody>
      </p:sp>
      <p:sp>
        <p:nvSpPr>
          <p:cNvPr id="3" name="TextBox 2"/>
          <p:cNvSpPr txBox="1"/>
          <p:nvPr/>
        </p:nvSpPr>
        <p:spPr>
          <a:xfrm>
            <a:off x="899592" y="1981289"/>
            <a:ext cx="5900742" cy="1015663"/>
          </a:xfrm>
          <a:prstGeom prst="rect">
            <a:avLst/>
          </a:prstGeom>
          <a:solidFill>
            <a:schemeClr val="accent1">
              <a:lumMod val="40000"/>
              <a:lumOff val="60000"/>
            </a:schemeClr>
          </a:solidFill>
        </p:spPr>
        <p:txBody>
          <a:bodyPr wrap="square" rtlCol="0">
            <a:spAutoFit/>
          </a:bodyPr>
          <a:lstStyle/>
          <a:p>
            <a:pPr algn="ctr"/>
            <a:r>
              <a:rPr lang="uk-UA" sz="3000" b="1" dirty="0">
                <a:cs typeface="Times New Roman" pitchFamily="18" charset="0"/>
              </a:rPr>
              <a:t>МЕТОДОЛОГІЯ І ПРАКТИКА </a:t>
            </a:r>
          </a:p>
          <a:p>
            <a:pPr algn="ctr"/>
            <a:r>
              <a:rPr lang="uk-UA" sz="3000" b="1" dirty="0">
                <a:cs typeface="Times New Roman" pitchFamily="18" charset="0"/>
              </a:rPr>
              <a:t>ПРОВЕДЕННЯ М-ТЕСТУ</a:t>
            </a:r>
            <a:endParaRPr lang="ru-RU" sz="3000" b="1" dirty="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предприниматели клипар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72716"/>
            <a:ext cx="6809680" cy="510726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7337" y="764704"/>
            <a:ext cx="8777191"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400" b="1" dirty="0" err="1">
                <a:solidFill>
                  <a:srgbClr val="FF0000"/>
                </a:solidFill>
                <a:latin typeface="Times New Roman" pitchFamily="18" charset="0"/>
                <a:cs typeface="Times New Roman" pitchFamily="18" charset="0"/>
              </a:rPr>
              <a:t>Адм</a:t>
            </a:r>
            <a:r>
              <a:rPr lang="uk-UA" sz="4400" b="1" dirty="0" err="1">
                <a:solidFill>
                  <a:srgbClr val="FF0000"/>
                </a:solidFill>
                <a:latin typeface="Times New Roman" pitchFamily="18" charset="0"/>
                <a:cs typeface="Times New Roman" pitchFamily="18" charset="0"/>
              </a:rPr>
              <a:t>іністративне</a:t>
            </a:r>
            <a:r>
              <a:rPr lang="uk-UA" sz="4400" b="1" dirty="0">
                <a:solidFill>
                  <a:srgbClr val="FF0000"/>
                </a:solidFill>
                <a:latin typeface="Times New Roman" pitchFamily="18" charset="0"/>
                <a:cs typeface="Times New Roman" pitchFamily="18" charset="0"/>
              </a:rPr>
              <a:t> навантаження </a:t>
            </a:r>
            <a:endParaRPr lang="ru-RU" sz="4400" b="1" dirty="0">
              <a:solidFill>
                <a:srgbClr val="FF0000"/>
              </a:solidFill>
              <a:latin typeface="Times New Roman" pitchFamily="18" charset="0"/>
              <a:cs typeface="Times New Roman" pitchFamily="18" charset="0"/>
            </a:endParaRPr>
          </a:p>
        </p:txBody>
      </p:sp>
      <p:sp>
        <p:nvSpPr>
          <p:cNvPr id="9" name="TextBox 8"/>
          <p:cNvSpPr txBox="1"/>
          <p:nvPr/>
        </p:nvSpPr>
        <p:spPr>
          <a:xfrm>
            <a:off x="6516216" y="4510772"/>
            <a:ext cx="2808312" cy="923330"/>
          </a:xfrm>
          <a:prstGeom prst="rect">
            <a:avLst/>
          </a:prstGeom>
          <a:noFill/>
        </p:spPr>
        <p:txBody>
          <a:bodyPr wrap="square" rtlCol="0">
            <a:spAutoFit/>
          </a:bodyPr>
          <a:lstStyle/>
          <a:p>
            <a:r>
              <a:rPr lang="uk-UA" sz="5400" b="1" dirty="0" smtClean="0">
                <a:solidFill>
                  <a:srgbClr val="FF0000"/>
                </a:solidFill>
                <a:latin typeface="Times New Roman" pitchFamily="18" charset="0"/>
                <a:cs typeface="Times New Roman" pitchFamily="18" charset="0"/>
              </a:rPr>
              <a:t>20-30 %</a:t>
            </a:r>
            <a:endParaRPr lang="ru-RU" sz="5400" b="1" dirty="0">
              <a:solidFill>
                <a:srgbClr val="FF0000"/>
              </a:solidFill>
              <a:latin typeface="Times New Roman" pitchFamily="18" charset="0"/>
              <a:cs typeface="Times New Roman" pitchFamily="18" charset="0"/>
            </a:endParaRPr>
          </a:p>
        </p:txBody>
      </p:sp>
      <p:sp>
        <p:nvSpPr>
          <p:cNvPr id="10" name="TextBox 9"/>
          <p:cNvSpPr txBox="1"/>
          <p:nvPr/>
        </p:nvSpPr>
        <p:spPr>
          <a:xfrm>
            <a:off x="560235" y="4481120"/>
            <a:ext cx="2808312" cy="923330"/>
          </a:xfrm>
          <a:prstGeom prst="rect">
            <a:avLst/>
          </a:prstGeom>
          <a:noFill/>
        </p:spPr>
        <p:txBody>
          <a:bodyPr wrap="square" rtlCol="0">
            <a:spAutoFit/>
          </a:bodyPr>
          <a:lstStyle/>
          <a:p>
            <a:r>
              <a:rPr lang="uk-UA" sz="5400" b="1" dirty="0" smtClean="0">
                <a:solidFill>
                  <a:srgbClr val="FF0000"/>
                </a:solidFill>
                <a:latin typeface="Times New Roman" pitchFamily="18" charset="0"/>
                <a:cs typeface="Times New Roman" pitchFamily="18" charset="0"/>
              </a:rPr>
              <a:t>20-30 %</a:t>
            </a:r>
            <a:endParaRPr lang="ru-RU"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078223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8004"/>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6" name="TextBox 15"/>
          <p:cNvSpPr txBox="1"/>
          <p:nvPr/>
        </p:nvSpPr>
        <p:spPr>
          <a:xfrm>
            <a:off x="881586" y="1268760"/>
            <a:ext cx="7866877" cy="3477875"/>
          </a:xfrm>
          <a:prstGeom prst="rect">
            <a:avLst/>
          </a:prstGeom>
          <a:noFill/>
        </p:spPr>
        <p:txBody>
          <a:bodyPr wrap="square" rtlCol="0">
            <a:spAutoFit/>
          </a:bodyPr>
          <a:lstStyle/>
          <a:p>
            <a:pPr algn="just"/>
            <a:r>
              <a:rPr lang="uk-UA" sz="4400" b="1" dirty="0" smtClean="0">
                <a:cs typeface="Times New Roman" pitchFamily="18" charset="0"/>
              </a:rPr>
              <a:t>Використання </a:t>
            </a:r>
            <a:r>
              <a:rPr lang="uk-UA" sz="4400" b="1" dirty="0" smtClean="0">
                <a:solidFill>
                  <a:srgbClr val="FF0000"/>
                </a:solidFill>
                <a:cs typeface="Times New Roman" pitchFamily="18" charset="0"/>
              </a:rPr>
              <a:t>калькулятору</a:t>
            </a:r>
            <a:r>
              <a:rPr lang="uk-UA" sz="4400" b="1" dirty="0" smtClean="0">
                <a:cs typeface="Times New Roman" pitchFamily="18" charset="0"/>
              </a:rPr>
              <a:t> для розрахунку вартості адміністративних процедур та </a:t>
            </a:r>
            <a:r>
              <a:rPr lang="uk-UA" sz="4400" b="1" dirty="0" smtClean="0">
                <a:solidFill>
                  <a:srgbClr val="FF0000"/>
                </a:solidFill>
                <a:cs typeface="Times New Roman" pitchFamily="18" charset="0"/>
              </a:rPr>
              <a:t>експрес оцінка на корупційні ризики </a:t>
            </a:r>
            <a:endParaRPr lang="uk-UA" sz="4400" b="1" dirty="0">
              <a:solidFill>
                <a:srgbClr val="FF0000"/>
              </a:solidFill>
              <a:cs typeface="Times New Roman" pitchFamily="18" charset="0"/>
            </a:endParaRPr>
          </a:p>
        </p:txBody>
      </p:sp>
      <p:sp>
        <p:nvSpPr>
          <p:cNvPr id="6" name="Прямоугольник 5"/>
          <p:cNvSpPr/>
          <p:nvPr/>
        </p:nvSpPr>
        <p:spPr>
          <a:xfrm>
            <a:off x="849216" y="4963081"/>
            <a:ext cx="8892480" cy="1323439"/>
          </a:xfrm>
          <a:prstGeom prst="rect">
            <a:avLst/>
          </a:prstGeom>
        </p:spPr>
        <p:txBody>
          <a:bodyPr wrap="square">
            <a:spAutoFit/>
          </a:bodyPr>
          <a:lstStyle/>
          <a:p>
            <a:r>
              <a:rPr lang="pl-PL" sz="7800" b="1" dirty="0">
                <a:solidFill>
                  <a:schemeClr val="tx2">
                    <a:lumMod val="60000"/>
                    <a:lumOff val="40000"/>
                  </a:schemeClr>
                </a:solidFill>
                <a:latin typeface="Times New Roman" pitchFamily="18" charset="0"/>
                <a:cs typeface="Times New Roman" pitchFamily="18" charset="0"/>
              </a:rPr>
              <a:t>http://</a:t>
            </a:r>
            <a:r>
              <a:rPr lang="pl-PL" sz="7800" b="1" dirty="0" smtClean="0">
                <a:solidFill>
                  <a:schemeClr val="tx2">
                    <a:lumMod val="60000"/>
                    <a:lumOff val="40000"/>
                  </a:schemeClr>
                </a:solidFill>
                <a:latin typeface="Times New Roman" pitchFamily="18" charset="0"/>
                <a:cs typeface="Times New Roman" pitchFamily="18" charset="0"/>
              </a:rPr>
              <a:t>mtest.com.ua</a:t>
            </a:r>
            <a:endParaRPr lang="ru-RU" sz="7800" b="1" dirty="0">
              <a:solidFill>
                <a:schemeClr val="tx2">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686758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53243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7932" y="4653136"/>
            <a:ext cx="7963629" cy="1446550"/>
          </a:xfrm>
          <a:prstGeom prst="rect">
            <a:avLst/>
          </a:prstGeom>
          <a:noFill/>
        </p:spPr>
        <p:txBody>
          <a:bodyPr wrap="square" rtlCol="0">
            <a:spAutoFit/>
          </a:bodyPr>
          <a:lstStyle/>
          <a:p>
            <a:r>
              <a:rPr lang="uk-UA" sz="4400" b="1" dirty="0" smtClean="0">
                <a:cs typeface="Times New Roman" pitchFamily="18" charset="0"/>
              </a:rPr>
              <a:t>Шпаргалка для ВЛАДИ при прийнятті рішень</a:t>
            </a:r>
            <a:endParaRPr lang="uk-UA" sz="4400" b="1" dirty="0">
              <a:cs typeface="Times New Roman" pitchFamily="18" charset="0"/>
            </a:endParaRPr>
          </a:p>
        </p:txBody>
      </p:sp>
    </p:spTree>
    <p:extLst>
      <p:ext uri="{BB962C8B-B14F-4D97-AF65-F5344CB8AC3E}">
        <p14:creationId xmlns:p14="http://schemas.microsoft.com/office/powerpoint/2010/main" val="1660593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6359124"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44208" y="188640"/>
            <a:ext cx="2699792" cy="646331"/>
          </a:xfrm>
          <a:prstGeom prst="rect">
            <a:avLst/>
          </a:prstGeom>
          <a:noFill/>
        </p:spPr>
        <p:txBody>
          <a:bodyPr wrap="square" rtlCol="0">
            <a:spAutoFit/>
          </a:bodyPr>
          <a:lstStyle/>
          <a:p>
            <a:r>
              <a:rPr lang="uk-UA" sz="3600" b="1" dirty="0" smtClean="0">
                <a:solidFill>
                  <a:srgbClr val="FF0000"/>
                </a:solidFill>
                <a:latin typeface="Times New Roman" pitchFamily="18" charset="0"/>
                <a:cs typeface="Times New Roman" pitchFamily="18" charset="0"/>
              </a:rPr>
              <a:t>888 </a:t>
            </a:r>
            <a:r>
              <a:rPr lang="uk-UA" sz="3600" b="1" dirty="0" err="1" smtClean="0">
                <a:solidFill>
                  <a:srgbClr val="FF0000"/>
                </a:solidFill>
                <a:latin typeface="Times New Roman" pitchFamily="18" charset="0"/>
                <a:cs typeface="Times New Roman" pitchFamily="18" charset="0"/>
              </a:rPr>
              <a:t>тис.грн</a:t>
            </a:r>
            <a:r>
              <a:rPr lang="uk-UA" sz="3600" b="1" dirty="0" smtClean="0">
                <a:solidFill>
                  <a:srgbClr val="FF0000"/>
                </a:solidFill>
                <a:latin typeface="Times New Roman" pitchFamily="18" charset="0"/>
                <a:cs typeface="Times New Roman" pitchFamily="18" charset="0"/>
              </a:rPr>
              <a:t>. </a:t>
            </a:r>
            <a:endParaRPr lang="ru-RU" sz="3600" b="1" dirty="0">
              <a:solidFill>
                <a:srgbClr val="FF0000"/>
              </a:solidFill>
              <a:latin typeface="Times New Roman" pitchFamily="18" charset="0"/>
              <a:cs typeface="Times New Roman" pitchFamily="18" charset="0"/>
            </a:endParaRPr>
          </a:p>
        </p:txBody>
      </p:sp>
      <p:sp>
        <p:nvSpPr>
          <p:cNvPr id="3" name="Стрелка влево 2"/>
          <p:cNvSpPr/>
          <p:nvPr/>
        </p:nvSpPr>
        <p:spPr>
          <a:xfrm>
            <a:off x="5432733" y="372393"/>
            <a:ext cx="1008112" cy="323166"/>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037127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5427687" cy="628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76235" y="476672"/>
            <a:ext cx="3312368" cy="646331"/>
          </a:xfrm>
          <a:prstGeom prst="rect">
            <a:avLst/>
          </a:prstGeom>
          <a:noFill/>
        </p:spPr>
        <p:txBody>
          <a:bodyPr wrap="square" rtlCol="0">
            <a:spAutoFit/>
          </a:bodyPr>
          <a:lstStyle/>
          <a:p>
            <a:r>
              <a:rPr lang="uk-UA" b="1" dirty="0" smtClean="0">
                <a:solidFill>
                  <a:srgbClr val="FF0000"/>
                </a:solidFill>
                <a:latin typeface="Times New Roman" pitchFamily="18" charset="0"/>
                <a:cs typeface="Times New Roman" pitchFamily="18" charset="0"/>
              </a:rPr>
              <a:t>КРИТИЧНА КОРУПЦІЙНА СКЛАДОВА</a:t>
            </a:r>
            <a:endParaRPr lang="ru-RU" b="1" dirty="0">
              <a:solidFill>
                <a:srgbClr val="FF0000"/>
              </a:solidFill>
              <a:latin typeface="Times New Roman" pitchFamily="18" charset="0"/>
              <a:cs typeface="Times New Roman" pitchFamily="18" charset="0"/>
            </a:endParaRPr>
          </a:p>
        </p:txBody>
      </p:sp>
      <p:sp>
        <p:nvSpPr>
          <p:cNvPr id="3" name="Стрелка влево 2"/>
          <p:cNvSpPr/>
          <p:nvPr/>
        </p:nvSpPr>
        <p:spPr>
          <a:xfrm>
            <a:off x="2843808" y="657563"/>
            <a:ext cx="3132427" cy="179149"/>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6" name="Овал 5"/>
          <p:cNvSpPr/>
          <p:nvPr/>
        </p:nvSpPr>
        <p:spPr>
          <a:xfrm>
            <a:off x="6790382" y="2564904"/>
            <a:ext cx="1670050" cy="15875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7" name="TextBox 39"/>
          <p:cNvSpPr txBox="1">
            <a:spLocks noChangeArrowheads="1"/>
          </p:cNvSpPr>
          <p:nvPr/>
        </p:nvSpPr>
        <p:spPr bwMode="auto">
          <a:xfrm>
            <a:off x="7042794" y="3004641"/>
            <a:ext cx="1138238" cy="646113"/>
          </a:xfrm>
          <a:prstGeom prst="rect">
            <a:avLst/>
          </a:prstGeom>
          <a:noFill/>
          <a:ln w="9525">
            <a:noFill/>
            <a:miter lim="800000"/>
            <a:headEnd/>
            <a:tailEnd/>
          </a:ln>
        </p:spPr>
        <p:txBody>
          <a:bodyPr>
            <a:spAutoFit/>
          </a:bodyPr>
          <a:lstStyle/>
          <a:p>
            <a:pPr algn="ctr"/>
            <a:r>
              <a:rPr lang="uk-UA" altLang="ru-RU" sz="3600" b="1" dirty="0" smtClean="0">
                <a:solidFill>
                  <a:schemeClr val="bg2"/>
                </a:solidFill>
                <a:latin typeface="Tahoma" pitchFamily="34" charset="0"/>
              </a:rPr>
              <a:t>9</a:t>
            </a:r>
            <a:endParaRPr lang="ru-RU" altLang="ru-RU" sz="3600" b="1" dirty="0">
              <a:solidFill>
                <a:schemeClr val="bg2"/>
              </a:solidFill>
              <a:latin typeface="Tahoma" pitchFamily="34" charset="0"/>
            </a:endParaRPr>
          </a:p>
        </p:txBody>
      </p:sp>
      <p:sp>
        <p:nvSpPr>
          <p:cNvPr id="8" name="Прямоугольник 5"/>
          <p:cNvSpPr>
            <a:spLocks noChangeArrowheads="1"/>
          </p:cNvSpPr>
          <p:nvPr/>
        </p:nvSpPr>
        <p:spPr bwMode="auto">
          <a:xfrm>
            <a:off x="5976235" y="4725144"/>
            <a:ext cx="3060261" cy="1107996"/>
          </a:xfrm>
          <a:prstGeom prst="rect">
            <a:avLst/>
          </a:prstGeom>
          <a:noFill/>
          <a:ln w="9525">
            <a:noFill/>
            <a:miter lim="800000"/>
            <a:headEnd/>
            <a:tailEnd/>
          </a:ln>
        </p:spPr>
        <p:txBody>
          <a:bodyPr wrap="square">
            <a:spAutoFit/>
          </a:bodyPr>
          <a:lstStyle/>
          <a:p>
            <a:pPr algn="just"/>
            <a:r>
              <a:rPr lang="uk-UA" altLang="ru-RU" sz="2200" b="1" dirty="0">
                <a:latin typeface="Times New Roman" pitchFamily="18" charset="0"/>
                <a:cs typeface="Times New Roman" pitchFamily="18" charset="0"/>
              </a:rPr>
              <a:t>У рішеннях  містяться КОРУПЦІЙНІ </a:t>
            </a:r>
            <a:r>
              <a:rPr lang="uk-UA" altLang="ru-RU" sz="2200" b="1" dirty="0" smtClean="0">
                <a:latin typeface="Times New Roman" pitchFamily="18" charset="0"/>
                <a:cs typeface="Times New Roman" pitchFamily="18" charset="0"/>
              </a:rPr>
              <a:t>РИЗИКИ</a:t>
            </a:r>
            <a:r>
              <a:rPr lang="uk-UA" altLang="ru-RU" sz="2200" b="1" dirty="0">
                <a:latin typeface="Times New Roman" pitchFamily="18" charset="0"/>
                <a:cs typeface="Times New Roman" pitchFamily="18" charset="0"/>
              </a:rPr>
              <a:t>.</a:t>
            </a:r>
          </a:p>
        </p:txBody>
      </p:sp>
      <p:sp>
        <p:nvSpPr>
          <p:cNvPr id="4" name="Стрелка влево 3"/>
          <p:cNvSpPr/>
          <p:nvPr/>
        </p:nvSpPr>
        <p:spPr>
          <a:xfrm>
            <a:off x="5823223" y="3140968"/>
            <a:ext cx="692993" cy="50978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319661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472608" cy="646331"/>
          </a:xfrm>
          <a:prstGeom prst="rect">
            <a:avLst/>
          </a:prstGeom>
          <a:noFill/>
        </p:spPr>
        <p:txBody>
          <a:bodyPr wrap="square" rtlCol="0">
            <a:spAutoFit/>
          </a:bodyPr>
          <a:lstStyle/>
          <a:p>
            <a:r>
              <a:rPr lang="uk-UA" sz="3600" b="1" dirty="0" smtClean="0">
                <a:latin typeface="Times New Roman" pitchFamily="18" charset="0"/>
                <a:cs typeface="Times New Roman" pitchFamily="18" charset="0"/>
              </a:rPr>
              <a:t>Питання</a:t>
            </a:r>
            <a:endParaRPr lang="uk-UA" sz="3600" b="1" dirty="0">
              <a:latin typeface="Times New Roman" pitchFamily="18" charset="0"/>
              <a:cs typeface="Times New Roman" pitchFamily="18" charset="0"/>
            </a:endParaRPr>
          </a:p>
        </p:txBody>
      </p:sp>
      <p:sp>
        <p:nvSpPr>
          <p:cNvPr id="4" name="Прямоугольник 3"/>
          <p:cNvSpPr/>
          <p:nvPr/>
        </p:nvSpPr>
        <p:spPr>
          <a:xfrm>
            <a:off x="251520" y="647522"/>
            <a:ext cx="8640960" cy="2308324"/>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КОРИГУВАННЯ ІСНУЮЧИХ ДАНИХ/ДОКУМЕНТІВ І ПІДГОТОВКА/ФОРМУВАННЯ НОВИХ ДАНИХ/ВІДОМОСТЕЙ</a:t>
            </a:r>
            <a:endParaRPr lang="ru-RU" dirty="0" smtClean="0">
              <a:solidFill>
                <a:srgbClr val="FF0000"/>
              </a:solidFill>
              <a:latin typeface="Times New Roman" pitchFamily="18" charset="0"/>
              <a:cs typeface="Times New Roman" pitchFamily="18" charset="0"/>
            </a:endParaRPr>
          </a:p>
          <a:p>
            <a:pPr algn="just"/>
            <a:r>
              <a:rPr lang="uk-UA" b="1" dirty="0" smtClean="0">
                <a:latin typeface="Times New Roman" pitchFamily="18" charset="0"/>
                <a:cs typeface="Times New Roman" pitchFamily="18" charset="0"/>
              </a:rPr>
              <a:t>■</a:t>
            </a:r>
            <a:r>
              <a:rPr lang="uk-UA" dirty="0">
                <a:latin typeface="Times New Roman" pitchFamily="18" charset="0"/>
                <a:cs typeface="Times New Roman" pitchFamily="18" charset="0"/>
              </a:rPr>
              <a:t>	Чи зрозуміло які документи необхідно отримати та у якого суб’єкта?</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визначена необхідність звертатися за посередництвом до сторонньої організації/виконавця? </a:t>
            </a:r>
            <a:endParaRPr lang="ru-RU" dirty="0">
              <a:latin typeface="Times New Roman" pitchFamily="18" charset="0"/>
              <a:cs typeface="Times New Roman" pitchFamily="18" charset="0"/>
            </a:endParaRPr>
          </a:p>
          <a:p>
            <a:pPr algn="just"/>
            <a:r>
              <a:rPr lang="uk-UA" i="1" dirty="0">
                <a:latin typeface="Times New Roman" pitchFamily="18" charset="0"/>
                <a:cs typeface="Times New Roman" pitchFamily="18" charset="0"/>
              </a:rPr>
              <a:t>Коментар: наступне питання стає активним/висвічується/з’являється, якщо відповідь на попереднє – «так»</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є вільний вибір таких організацій/виконавців?</a:t>
            </a:r>
            <a:endParaRPr lang="ru-RU" dirty="0">
              <a:latin typeface="Times New Roman" pitchFamily="18" charset="0"/>
              <a:cs typeface="Times New Roman" pitchFamily="18" charset="0"/>
            </a:endParaRPr>
          </a:p>
        </p:txBody>
      </p:sp>
      <p:sp>
        <p:nvSpPr>
          <p:cNvPr id="6" name="Прямоугольник 5"/>
          <p:cNvSpPr/>
          <p:nvPr/>
        </p:nvSpPr>
        <p:spPr>
          <a:xfrm>
            <a:off x="251520" y="3068960"/>
            <a:ext cx="8640960" cy="646331"/>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АДМІНІСТРАТИВНІ ПРОЦЕДУРИ ВІД ОРГАНІВ ВЛАДИ (ОТРИМАННЯ ДОЗВОЛУ, РІШЕННЯ, ПОГОДЖЕННЯ, ТОЩО)</a:t>
            </a:r>
            <a:endParaRPr lang="ru-RU" dirty="0">
              <a:solidFill>
                <a:srgbClr val="FF0000"/>
              </a:solidFill>
              <a:latin typeface="Times New Roman" pitchFamily="18" charset="0"/>
              <a:cs typeface="Times New Roman" pitchFamily="18" charset="0"/>
            </a:endParaRPr>
          </a:p>
        </p:txBody>
      </p:sp>
      <p:sp>
        <p:nvSpPr>
          <p:cNvPr id="7" name="Прямоугольник 6"/>
          <p:cNvSpPr/>
          <p:nvPr/>
        </p:nvSpPr>
        <p:spPr>
          <a:xfrm>
            <a:off x="231304" y="3715291"/>
            <a:ext cx="8640960" cy="2308324"/>
          </a:xfrm>
          <a:prstGeom prst="rect">
            <a:avLst/>
          </a:prstGeom>
        </p:spPr>
        <p:txBody>
          <a:bodyPr wrap="square">
            <a:spAutoFit/>
          </a:bodyPr>
          <a:lstStyle/>
          <a:p>
            <a:pPr algn="just"/>
            <a:r>
              <a:rPr lang="uk-UA" dirty="0"/>
              <a:t>■	</a:t>
            </a:r>
            <a:r>
              <a:rPr lang="uk-UA" dirty="0">
                <a:latin typeface="Times New Roman" pitchFamily="18" charset="0"/>
                <a:cs typeface="Times New Roman" pitchFamily="18" charset="0"/>
              </a:rPr>
              <a:t>Чи визначені строки прийняття рішення органом влади?</a:t>
            </a:r>
            <a:endParaRPr lang="ru-RU" dirty="0">
              <a:latin typeface="Times New Roman" pitchFamily="18" charset="0"/>
              <a:cs typeface="Times New Roman" pitchFamily="18" charset="0"/>
            </a:endParaRPr>
          </a:p>
          <a:p>
            <a:pPr algn="just"/>
            <a:r>
              <a:rPr lang="uk-UA" i="1" dirty="0">
                <a:latin typeface="Times New Roman" pitchFamily="18" charset="0"/>
                <a:cs typeface="Times New Roman" pitchFamily="18" charset="0"/>
              </a:rPr>
              <a:t>(</a:t>
            </a:r>
            <a:r>
              <a:rPr lang="uk-UA" b="1" i="1" dirty="0">
                <a:latin typeface="Times New Roman" pitchFamily="18" charset="0"/>
                <a:cs typeface="Times New Roman" pitchFamily="18" charset="0"/>
              </a:rPr>
              <a:t>НАПРИКЛАД.</a:t>
            </a:r>
            <a:r>
              <a:rPr lang="uk-UA" i="1" dirty="0">
                <a:latin typeface="Times New Roman" pitchFamily="18" charset="0"/>
                <a:cs typeface="Times New Roman" pitchFamily="18" charset="0"/>
              </a:rPr>
              <a:t>  «п. 11. Розроблена та погоджена відповідна документація із землеустрою подається на розгляд постійної комісії з питань архітектури, будівництва, регулювання земельних відносин Сумської міської. </a:t>
            </a:r>
            <a:r>
              <a:rPr lang="uk-UA" b="1" i="1" dirty="0">
                <a:latin typeface="Times New Roman" pitchFamily="18" charset="0"/>
                <a:cs typeface="Times New Roman" pitchFamily="18" charset="0"/>
              </a:rPr>
              <a:t>Постійна комісія розглядає подані матеріали та приймає рішення про погодження (або надає аргументовану відмову в погодженні) документації із землеустрою….».</a:t>
            </a:r>
            <a:r>
              <a:rPr lang="uk-UA" dirty="0">
                <a:latin typeface="Times New Roman" pitchFamily="18" charset="0"/>
                <a:cs typeface="Times New Roman" pitchFamily="18" charset="0"/>
              </a:rPr>
              <a:t> </a:t>
            </a:r>
            <a:r>
              <a:rPr lang="uk-UA" b="1" i="1" dirty="0">
                <a:latin typeface="Times New Roman" pitchFamily="18" charset="0"/>
                <a:cs typeface="Times New Roman" pitchFamily="18" charset="0"/>
              </a:rPr>
              <a:t>Даний пункт не містить вказівки щодо чітко визначених СТРОКІВ розгляду постійною комісією поданих матеріалів та прийняття нею рішення).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7670688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472608" cy="646331"/>
          </a:xfrm>
          <a:prstGeom prst="rect">
            <a:avLst/>
          </a:prstGeom>
          <a:noFill/>
        </p:spPr>
        <p:txBody>
          <a:bodyPr wrap="square" rtlCol="0">
            <a:spAutoFit/>
          </a:bodyPr>
          <a:lstStyle/>
          <a:p>
            <a:r>
              <a:rPr lang="uk-UA" sz="3600" b="1" dirty="0" smtClean="0">
                <a:latin typeface="Times New Roman" pitchFamily="18" charset="0"/>
                <a:cs typeface="Times New Roman" pitchFamily="18" charset="0"/>
              </a:rPr>
              <a:t>Питання</a:t>
            </a:r>
            <a:endParaRPr lang="uk-UA" sz="3600" b="1" dirty="0">
              <a:latin typeface="Times New Roman" pitchFamily="18" charset="0"/>
              <a:cs typeface="Times New Roman" pitchFamily="18" charset="0"/>
            </a:endParaRPr>
          </a:p>
        </p:txBody>
      </p:sp>
      <p:sp>
        <p:nvSpPr>
          <p:cNvPr id="4" name="Прямоугольник 3"/>
          <p:cNvSpPr/>
          <p:nvPr/>
        </p:nvSpPr>
        <p:spPr>
          <a:xfrm>
            <a:off x="179512" y="548680"/>
            <a:ext cx="8683252" cy="6186309"/>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ОЗНАЙОМЛЕННЯ З ІНФОРМАЦІЙНИМИ ВИМОГАМИ</a:t>
            </a:r>
            <a:r>
              <a:rPr lang="uk-UA" b="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доступна інформація про текст регулювання  у вільному доступі (без звернення до службовця)?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доступна і зрозуміла інформація про додатки до регулювання - зокрема, бланки, форми, тощо -  у вільному доступі (без звернення до службовця)?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доступна інформація про регулювання в електронній формі?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містить текст акту усі внесені зміни</a:t>
            </a:r>
            <a:r>
              <a:rPr lang="ru-RU" dirty="0">
                <a:latin typeface="Times New Roman" pitchFamily="18" charset="0"/>
                <a:cs typeface="Times New Roman" pitchFamily="18" charset="0"/>
              </a:rPr>
              <a:t>? </a:t>
            </a:r>
            <a:r>
              <a:rPr lang="uk-UA" dirty="0">
                <a:latin typeface="Times New Roman" pitchFamily="18" charset="0"/>
                <a:cs typeface="Times New Roman" pitchFamily="18" charset="0"/>
              </a:rPr>
              <a:t>(</a:t>
            </a:r>
            <a:r>
              <a:rPr lang="uk-UA" b="1" i="1" dirty="0">
                <a:latin typeface="Times New Roman" pitchFamily="18" charset="0"/>
                <a:cs typeface="Times New Roman" pitchFamily="18" charset="0"/>
              </a:rPr>
              <a:t>НАПРИКЛАД</a:t>
            </a:r>
            <a:r>
              <a:rPr lang="uk-UA" i="1" dirty="0">
                <a:latin typeface="Times New Roman" pitchFamily="18" charset="0"/>
                <a:cs typeface="Times New Roman" pitchFamily="18" charset="0"/>
              </a:rPr>
              <a:t> рішення прийнято в 2010 році, а в 2011, 2012, 2015 були зміни до цього рішення та в першочерговий документ  2010 року не внесені всі зміни </a:t>
            </a:r>
            <a:r>
              <a:rPr lang="uk-UA" i="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існує потреба ознайомлюватися  окремо з усіма актами, якими раніше були внесені зміни?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потрібен Вам контакт з органом влади, щоб отримати  текст акту в актуалізованому стані? </a:t>
            </a:r>
            <a:r>
              <a:rPr lang="uk-UA" i="1" dirty="0">
                <a:latin typeface="Times New Roman" pitchFamily="18" charset="0"/>
                <a:cs typeface="Times New Roman" pitchFamily="18" charset="0"/>
              </a:rPr>
              <a:t>(</a:t>
            </a:r>
            <a:r>
              <a:rPr lang="uk-UA" b="1" i="1" dirty="0">
                <a:latin typeface="Times New Roman" pitchFamily="18" charset="0"/>
                <a:cs typeface="Times New Roman" pitchFamily="18" charset="0"/>
              </a:rPr>
              <a:t>НАПРИКЛАД,</a:t>
            </a:r>
            <a:r>
              <a:rPr lang="uk-UA" i="1" dirty="0">
                <a:latin typeface="Times New Roman" pitchFamily="18" charset="0"/>
                <a:cs typeface="Times New Roman" pitchFamily="18" charset="0"/>
              </a:rPr>
              <a:t> особисті контакти на робочому місці (офіційний прийом тощо), офіційні та неофіційні контакти у позаробочий час, контакти через Вашого представника (адвоката, юриста) тощо)?</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потрібна додаткова консультація для з'ясування/тлумачення вимог акту (звернення до посадовців, особисто у ЦНАП чи в регуляторний орган, до зовнішніх юристів/консультантів тощо)?</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наявні в рішенні </a:t>
            </a:r>
            <a:r>
              <a:rPr lang="uk-UA" dirty="0" err="1">
                <a:latin typeface="Times New Roman" pitchFamily="18" charset="0"/>
                <a:cs typeface="Times New Roman" pitchFamily="18" charset="0"/>
              </a:rPr>
              <a:t>відсилочні</a:t>
            </a:r>
            <a:r>
              <a:rPr lang="uk-UA" dirty="0">
                <a:latin typeface="Times New Roman" pitchFamily="18" charset="0"/>
                <a:cs typeface="Times New Roman" pitchFamily="18" charset="0"/>
              </a:rPr>
              <a:t> норми на положення, яких не існує, які суперечливі, скасовані?  </a:t>
            </a:r>
            <a:r>
              <a:rPr lang="uk-UA" b="1" i="1" dirty="0">
                <a:latin typeface="Times New Roman" pitchFamily="18" charset="0"/>
                <a:cs typeface="Times New Roman" pitchFamily="18" charset="0"/>
              </a:rPr>
              <a:t>(НАПРИКЛАД </a:t>
            </a:r>
            <a:r>
              <a:rPr lang="uk-UA" i="1" dirty="0">
                <a:latin typeface="Times New Roman" pitchFamily="18" charset="0"/>
                <a:cs typeface="Times New Roman" pitchFamily="18" charset="0"/>
              </a:rPr>
              <a:t>Відповідно до преамбули Рішення, НПА прийнято керуючись ч. 7 ст. 27 Закону України «Про місцеве самоврядування в Україні». ОДНАК, в статті 27 Закону відсутня частина 7</a:t>
            </a:r>
            <a:r>
              <a:rPr lang="uk-UA" i="1"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212098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472608" cy="646331"/>
          </a:xfrm>
          <a:prstGeom prst="rect">
            <a:avLst/>
          </a:prstGeom>
          <a:noFill/>
        </p:spPr>
        <p:txBody>
          <a:bodyPr wrap="square" rtlCol="0">
            <a:spAutoFit/>
          </a:bodyPr>
          <a:lstStyle/>
          <a:p>
            <a:r>
              <a:rPr lang="uk-UA" sz="3600" b="1" dirty="0" smtClean="0">
                <a:latin typeface="Times New Roman" pitchFamily="18" charset="0"/>
                <a:cs typeface="Times New Roman" pitchFamily="18" charset="0"/>
              </a:rPr>
              <a:t>Питання</a:t>
            </a:r>
            <a:endParaRPr lang="uk-UA" sz="3600" b="1" dirty="0">
              <a:latin typeface="Times New Roman" pitchFamily="18" charset="0"/>
              <a:cs typeface="Times New Roman" pitchFamily="18" charset="0"/>
            </a:endParaRPr>
          </a:p>
        </p:txBody>
      </p:sp>
      <p:sp>
        <p:nvSpPr>
          <p:cNvPr id="2" name="Прямоугольник 1"/>
          <p:cNvSpPr/>
          <p:nvPr/>
        </p:nvSpPr>
        <p:spPr>
          <a:xfrm>
            <a:off x="323528" y="646331"/>
            <a:ext cx="8568952" cy="2031325"/>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НАВЧАННЯ/ІНСТРУКТАЖ І ПІДГОТОВКА КЕРІВНИКІВ/ПРАЦІВНИКІВ ЩОДО ІНФОРМАЦІЙНИХ ВИМОГ, ПІДГОТОВКА ВНУТРІШНІХ ПРОЦЕДУР</a:t>
            </a:r>
            <a:r>
              <a:rPr lang="uk-UA" dirty="0" smtClean="0">
                <a:solidFill>
                  <a:srgbClr val="FF0000"/>
                </a:solidFill>
                <a:latin typeface="Times New Roman" pitchFamily="18" charset="0"/>
                <a:cs typeface="Times New Roman" pitchFamily="18" charset="0"/>
              </a:rPr>
              <a:t> 	</a:t>
            </a:r>
            <a:endParaRPr lang="ru-RU" dirty="0" smtClean="0">
              <a:solidFill>
                <a:srgbClr val="FF0000"/>
              </a:solidFill>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є вимога щодо навчання сторонньою організацією/виконавцем?</a:t>
            </a:r>
            <a:endParaRPr lang="ru-RU" dirty="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є вільний вибір таких організацій/виконавців?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наявні в рішенні </a:t>
            </a:r>
            <a:r>
              <a:rPr lang="uk-UA" dirty="0" err="1">
                <a:latin typeface="Times New Roman" pitchFamily="18" charset="0"/>
                <a:cs typeface="Times New Roman" pitchFamily="18" charset="0"/>
              </a:rPr>
              <a:t>відсилочні</a:t>
            </a:r>
            <a:r>
              <a:rPr lang="uk-UA" dirty="0">
                <a:latin typeface="Times New Roman" pitchFamily="18" charset="0"/>
                <a:cs typeface="Times New Roman" pitchFamily="18" charset="0"/>
              </a:rPr>
              <a:t> норми на положення, яких не існує, які суперечливі, скасовані? </a:t>
            </a:r>
            <a:endParaRPr lang="ru-RU" dirty="0">
              <a:latin typeface="Times New Roman" pitchFamily="18" charset="0"/>
              <a:cs typeface="Times New Roman" pitchFamily="18" charset="0"/>
            </a:endParaRPr>
          </a:p>
        </p:txBody>
      </p:sp>
      <p:sp>
        <p:nvSpPr>
          <p:cNvPr id="5" name="Прямоугольник 4"/>
          <p:cNvSpPr/>
          <p:nvPr/>
        </p:nvSpPr>
        <p:spPr>
          <a:xfrm>
            <a:off x="313606" y="2953975"/>
            <a:ext cx="8568952" cy="3139321"/>
          </a:xfrm>
          <a:prstGeom prst="rect">
            <a:avLst/>
          </a:prstGeom>
        </p:spPr>
        <p:txBody>
          <a:bodyPr wrap="square">
            <a:spAutoFit/>
          </a:bodyPr>
          <a:lstStyle/>
          <a:p>
            <a:r>
              <a:rPr lang="uk-UA" b="1" dirty="0" smtClean="0">
                <a:solidFill>
                  <a:srgbClr val="FF0000"/>
                </a:solidFill>
                <a:latin typeface="Times New Roman" pitchFamily="18" charset="0"/>
                <a:cs typeface="Times New Roman" pitchFamily="18" charset="0"/>
              </a:rPr>
              <a:t>ОТРИМАННЯ (ПОШУК) ПОТРІБНОЇ ІНФОРМАЦІЇ З ІСНУЮЧИХ (РАНІШЕ ПІДГОТОВЛЕНИХ ДОКУМЕНТІВ)</a:t>
            </a:r>
            <a:r>
              <a:rPr lang="uk-UA" dirty="0" smtClean="0">
                <a:solidFill>
                  <a:srgbClr val="FF0000"/>
                </a:solidFill>
                <a:latin typeface="Times New Roman" pitchFamily="18" charset="0"/>
                <a:cs typeface="Times New Roman" pitchFamily="18" charset="0"/>
              </a:rPr>
              <a:t>	</a:t>
            </a:r>
            <a:endParaRPr lang="ru-RU" dirty="0" smtClean="0">
              <a:solidFill>
                <a:srgbClr val="FF0000"/>
              </a:solidFill>
              <a:latin typeface="Times New Roman" pitchFamily="18" charset="0"/>
              <a:cs typeface="Times New Roman" pitchFamily="18" charset="0"/>
            </a:endParaRPr>
          </a:p>
          <a:p>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потрібно  посвідчувати (нотаріально, в інший спосіб) документ(и)?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Чи вимагається інформація, яка вже є в органах влади (надана органам влади раніше, надана іншому органу, міститься в реєстрах, перебуває у володінні органів влади або створена ними тощо)? </a:t>
            </a:r>
            <a:endParaRPr lang="ru-RU" dirty="0">
              <a:latin typeface="Times New Roman" pitchFamily="18" charset="0"/>
              <a:cs typeface="Times New Roman" pitchFamily="18" charset="0"/>
            </a:endParaRPr>
          </a:p>
          <a:p>
            <a:r>
              <a:rPr lang="uk-UA" b="1" i="1" dirty="0">
                <a:latin typeface="Times New Roman" pitchFamily="18" charset="0"/>
                <a:cs typeface="Times New Roman" pitchFamily="18" charset="0"/>
              </a:rPr>
              <a:t>(НАПРИКЛАД… </a:t>
            </a:r>
            <a:r>
              <a:rPr lang="uk-UA" i="1" dirty="0">
                <a:latin typeface="Times New Roman" pitchFamily="18" charset="0"/>
                <a:cs typeface="Times New Roman" pitchFamily="18" charset="0"/>
              </a:rPr>
              <a:t>До заяви додаються в тому</a:t>
            </a:r>
            <a:r>
              <a:rPr lang="uk-UA" b="1" i="1" dirty="0">
                <a:latin typeface="Times New Roman" pitchFamily="18" charset="0"/>
                <a:cs typeface="Times New Roman" pitchFamily="18" charset="0"/>
              </a:rPr>
              <a:t> </a:t>
            </a:r>
            <a:r>
              <a:rPr lang="uk-UA" i="1" dirty="0">
                <a:latin typeface="Times New Roman" pitchFamily="18" charset="0"/>
                <a:cs typeface="Times New Roman" pitchFamily="18" charset="0"/>
              </a:rPr>
              <a:t>числі:</a:t>
            </a:r>
            <a:r>
              <a:rPr lang="uk-UA" b="1" i="1" dirty="0">
                <a:latin typeface="Times New Roman" pitchFamily="18" charset="0"/>
                <a:cs typeface="Times New Roman" pitchFamily="18" charset="0"/>
              </a:rPr>
              <a:t> виписка з Єдиного державного  реєстру  юридичних осіб та  фізичних осіб – підприємців». Ця інформація вже є в органах влади).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Чи наявні в рішенні </a:t>
            </a:r>
            <a:r>
              <a:rPr lang="uk-UA" dirty="0" err="1">
                <a:latin typeface="Times New Roman" pitchFamily="18" charset="0"/>
                <a:cs typeface="Times New Roman" pitchFamily="18" charset="0"/>
              </a:rPr>
              <a:t>відсилочні</a:t>
            </a:r>
            <a:r>
              <a:rPr lang="uk-UA" dirty="0">
                <a:latin typeface="Times New Roman" pitchFamily="18" charset="0"/>
                <a:cs typeface="Times New Roman" pitchFamily="18" charset="0"/>
              </a:rPr>
              <a:t> норми на положення, яких не існує, які суперечливі, скасовані?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147159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472608" cy="646331"/>
          </a:xfrm>
          <a:prstGeom prst="rect">
            <a:avLst/>
          </a:prstGeom>
          <a:noFill/>
        </p:spPr>
        <p:txBody>
          <a:bodyPr wrap="square" rtlCol="0">
            <a:spAutoFit/>
          </a:bodyPr>
          <a:lstStyle/>
          <a:p>
            <a:r>
              <a:rPr lang="uk-UA" sz="3600" b="1" dirty="0" smtClean="0">
                <a:latin typeface="Times New Roman" pitchFamily="18" charset="0"/>
                <a:cs typeface="Times New Roman" pitchFamily="18" charset="0"/>
              </a:rPr>
              <a:t>Питання</a:t>
            </a:r>
            <a:endParaRPr lang="uk-UA" sz="3600" b="1" dirty="0">
              <a:latin typeface="Times New Roman" pitchFamily="18" charset="0"/>
              <a:cs typeface="Times New Roman" pitchFamily="18" charset="0"/>
            </a:endParaRPr>
          </a:p>
        </p:txBody>
      </p:sp>
      <p:sp>
        <p:nvSpPr>
          <p:cNvPr id="4" name="Прямоугольник 3"/>
          <p:cNvSpPr/>
          <p:nvPr/>
        </p:nvSpPr>
        <p:spPr>
          <a:xfrm>
            <a:off x="251520" y="647522"/>
            <a:ext cx="8640960" cy="2308324"/>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КОРИГУВАННЯ ІСНУЮЧИХ ДАНИХ/ДОКУМЕНТІВ І ПІДГОТОВКА/ФОРМУВАННЯ НОВИХ ДАНИХ/ВІДОМОСТЕЙ</a:t>
            </a:r>
            <a:endParaRPr lang="ru-RU" dirty="0" smtClean="0">
              <a:solidFill>
                <a:srgbClr val="FF0000"/>
              </a:solidFill>
              <a:latin typeface="Times New Roman" pitchFamily="18" charset="0"/>
              <a:cs typeface="Times New Roman" pitchFamily="18" charset="0"/>
            </a:endParaRPr>
          </a:p>
          <a:p>
            <a:pPr algn="just"/>
            <a:r>
              <a:rPr lang="uk-UA" b="1" dirty="0" smtClean="0">
                <a:latin typeface="Times New Roman" pitchFamily="18" charset="0"/>
                <a:cs typeface="Times New Roman" pitchFamily="18" charset="0"/>
              </a:rPr>
              <a:t>■</a:t>
            </a:r>
            <a:r>
              <a:rPr lang="uk-UA" dirty="0">
                <a:latin typeface="Times New Roman" pitchFamily="18" charset="0"/>
                <a:cs typeface="Times New Roman" pitchFamily="18" charset="0"/>
              </a:rPr>
              <a:t>	Чи зрозуміло які документи необхідно отримати та у якого суб’єкта?</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визначена необхідність звертатися за посередництвом до сторонньої організації/виконавця? </a:t>
            </a:r>
            <a:endParaRPr lang="ru-RU" dirty="0">
              <a:latin typeface="Times New Roman" pitchFamily="18" charset="0"/>
              <a:cs typeface="Times New Roman" pitchFamily="18" charset="0"/>
            </a:endParaRPr>
          </a:p>
          <a:p>
            <a:pPr algn="just"/>
            <a:r>
              <a:rPr lang="uk-UA" i="1" dirty="0">
                <a:latin typeface="Times New Roman" pitchFamily="18" charset="0"/>
                <a:cs typeface="Times New Roman" pitchFamily="18" charset="0"/>
              </a:rPr>
              <a:t>Коментар: наступне питання стає активним/висвічується/з’являється, якщо відповідь на попереднє – «так»</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є вільний вибір таких організацій/виконавців?</a:t>
            </a:r>
            <a:endParaRPr lang="ru-RU" dirty="0">
              <a:latin typeface="Times New Roman" pitchFamily="18" charset="0"/>
              <a:cs typeface="Times New Roman" pitchFamily="18" charset="0"/>
            </a:endParaRPr>
          </a:p>
        </p:txBody>
      </p:sp>
      <p:sp>
        <p:nvSpPr>
          <p:cNvPr id="6" name="Прямоугольник 5"/>
          <p:cNvSpPr/>
          <p:nvPr/>
        </p:nvSpPr>
        <p:spPr>
          <a:xfrm>
            <a:off x="251520" y="3068960"/>
            <a:ext cx="8640960" cy="646331"/>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АДМІНІСТРАТИВНІ ПРОЦЕДУРИ ВІД ОРГАНІВ ВЛАДИ (ОТРИМАННЯ ДОЗВОЛУ, РІШЕННЯ, ПОГОДЖЕННЯ, ТОЩО)</a:t>
            </a:r>
            <a:endParaRPr lang="ru-RU" dirty="0">
              <a:solidFill>
                <a:srgbClr val="FF0000"/>
              </a:solidFill>
              <a:latin typeface="Times New Roman" pitchFamily="18" charset="0"/>
              <a:cs typeface="Times New Roman" pitchFamily="18" charset="0"/>
            </a:endParaRPr>
          </a:p>
        </p:txBody>
      </p:sp>
      <p:sp>
        <p:nvSpPr>
          <p:cNvPr id="7" name="Прямоугольник 6"/>
          <p:cNvSpPr/>
          <p:nvPr/>
        </p:nvSpPr>
        <p:spPr>
          <a:xfrm>
            <a:off x="231304" y="3715291"/>
            <a:ext cx="8640960" cy="2308324"/>
          </a:xfrm>
          <a:prstGeom prst="rect">
            <a:avLst/>
          </a:prstGeom>
        </p:spPr>
        <p:txBody>
          <a:bodyPr wrap="square">
            <a:spAutoFit/>
          </a:bodyPr>
          <a:lstStyle/>
          <a:p>
            <a:pPr algn="just"/>
            <a:r>
              <a:rPr lang="uk-UA" dirty="0"/>
              <a:t>■	</a:t>
            </a:r>
            <a:r>
              <a:rPr lang="uk-UA" dirty="0">
                <a:latin typeface="Times New Roman" pitchFamily="18" charset="0"/>
                <a:cs typeface="Times New Roman" pitchFamily="18" charset="0"/>
              </a:rPr>
              <a:t>Чи визначені строки прийняття рішення органом влади?</a:t>
            </a:r>
            <a:endParaRPr lang="ru-RU" dirty="0">
              <a:latin typeface="Times New Roman" pitchFamily="18" charset="0"/>
              <a:cs typeface="Times New Roman" pitchFamily="18" charset="0"/>
            </a:endParaRPr>
          </a:p>
          <a:p>
            <a:pPr algn="just"/>
            <a:r>
              <a:rPr lang="uk-UA" i="1" dirty="0">
                <a:latin typeface="Times New Roman" pitchFamily="18" charset="0"/>
                <a:cs typeface="Times New Roman" pitchFamily="18" charset="0"/>
              </a:rPr>
              <a:t>(</a:t>
            </a:r>
            <a:r>
              <a:rPr lang="uk-UA" b="1" i="1" dirty="0">
                <a:latin typeface="Times New Roman" pitchFamily="18" charset="0"/>
                <a:cs typeface="Times New Roman" pitchFamily="18" charset="0"/>
              </a:rPr>
              <a:t>НАПРИКЛАД.</a:t>
            </a:r>
            <a:r>
              <a:rPr lang="uk-UA" i="1" dirty="0">
                <a:latin typeface="Times New Roman" pitchFamily="18" charset="0"/>
                <a:cs typeface="Times New Roman" pitchFamily="18" charset="0"/>
              </a:rPr>
              <a:t>  «п. 11. Розроблена та погоджена відповідна документація із землеустрою подається на розгляд постійної комісії з питань архітектури, будівництва, регулювання земельних відносин Сумської міської. </a:t>
            </a:r>
            <a:r>
              <a:rPr lang="uk-UA" b="1" i="1" dirty="0">
                <a:latin typeface="Times New Roman" pitchFamily="18" charset="0"/>
                <a:cs typeface="Times New Roman" pitchFamily="18" charset="0"/>
              </a:rPr>
              <a:t>Постійна комісія розглядає подані матеріали та приймає рішення про погодження (або надає аргументовану відмову в погодженні) документації із землеустрою….».</a:t>
            </a:r>
            <a:r>
              <a:rPr lang="uk-UA" dirty="0">
                <a:latin typeface="Times New Roman" pitchFamily="18" charset="0"/>
                <a:cs typeface="Times New Roman" pitchFamily="18" charset="0"/>
              </a:rPr>
              <a:t> </a:t>
            </a:r>
            <a:r>
              <a:rPr lang="uk-UA" b="1" i="1" dirty="0">
                <a:latin typeface="Times New Roman" pitchFamily="18" charset="0"/>
                <a:cs typeface="Times New Roman" pitchFamily="18" charset="0"/>
              </a:rPr>
              <a:t>Даний пункт не містить вказівки щодо чітко визначених СТРОКІВ розгляду постійною комісією поданих матеріалів та прийняття нею рішення).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58768190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928992" cy="6463308"/>
          </a:xfrm>
          <a:prstGeom prst="rect">
            <a:avLst/>
          </a:prstGeom>
        </p:spPr>
        <p:txBody>
          <a:bodyPr wrap="square">
            <a:spAutoFit/>
          </a:bodyPr>
          <a:lstStyle/>
          <a:p>
            <a:r>
              <a:rPr lang="uk-UA" dirty="0">
                <a:latin typeface="Times New Roman" pitchFamily="18" charset="0"/>
                <a:cs typeface="Times New Roman" pitchFamily="18" charset="0"/>
              </a:rPr>
              <a:t>■	Чи є “розумним” з точки зору бізнесу строк впродовж якого орган влади має надати результат (вчинити дію)?</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Чи визначені вичерпні підстави для прийняття рішень/вчинення дій суб'єктами владних повноважень?</a:t>
            </a:r>
            <a:endParaRPr lang="ru-RU" dirty="0">
              <a:latin typeface="Times New Roman" pitchFamily="18" charset="0"/>
              <a:cs typeface="Times New Roman" pitchFamily="18" charset="0"/>
            </a:endParaRPr>
          </a:p>
          <a:p>
            <a:r>
              <a:rPr lang="uk-UA" i="1" dirty="0">
                <a:latin typeface="Times New Roman" pitchFamily="18" charset="0"/>
                <a:cs typeface="Times New Roman" pitchFamily="18" charset="0"/>
              </a:rPr>
              <a:t>(</a:t>
            </a:r>
            <a:r>
              <a:rPr lang="uk-UA" b="1" i="1" dirty="0">
                <a:latin typeface="Times New Roman" pitchFamily="18" charset="0"/>
                <a:cs typeface="Times New Roman" pitchFamily="18" charset="0"/>
              </a:rPr>
              <a:t>НАПРИКЛАД.</a:t>
            </a:r>
            <a:r>
              <a:rPr lang="uk-UA" i="1" dirty="0">
                <a:latin typeface="Times New Roman" pitchFamily="18" charset="0"/>
                <a:cs typeface="Times New Roman" pitchFamily="18" charset="0"/>
              </a:rPr>
              <a:t>  «Пунктом 4.2. Положення передбачено, що  Величина пайової участі у розвитку інфраструктури міста в кожному випадку визначається Комісією протягом семи робочих днів з дня реєстрації Чернігівською міською радою клопотання замовника (інвестора) про укладання Договору про пайову участь та доданих до нього документів, що підтверджують вартість будівництва об’єкта, з техніко-економічними показниками». ОДНАК, зазначений пункт </a:t>
            </a:r>
            <a:r>
              <a:rPr lang="uk-UA" b="1" i="1" dirty="0">
                <a:latin typeface="Times New Roman" pitchFamily="18" charset="0"/>
                <a:cs typeface="Times New Roman" pitchFamily="18" charset="0"/>
              </a:rPr>
              <a:t>НЕ ПЕРЕДБАЧАЄ ВИЧЕРПНОГО ПЕРЕЛІКУ ДОКУМЕНТІВ</a:t>
            </a:r>
            <a:r>
              <a:rPr lang="uk-UA" i="1" dirty="0">
                <a:latin typeface="Times New Roman" pitchFamily="18" charset="0"/>
                <a:cs typeface="Times New Roman" pitchFamily="18" charset="0"/>
              </a:rPr>
              <a:t>, що додаються до Договору про пайову участь, що дозволяє уповноваженому органу на власний розсуд визначати належність таких додатків).</a:t>
            </a:r>
            <a:endParaRPr lang="ru-RU" dirty="0">
              <a:latin typeface="Times New Roman" pitchFamily="18" charset="0"/>
              <a:cs typeface="Times New Roman" pitchFamily="18" charset="0"/>
            </a:endParaRPr>
          </a:p>
          <a:p>
            <a:r>
              <a:rPr lang="uk-UA" i="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fontAlgn="base"/>
            <a:r>
              <a:rPr lang="uk-UA" dirty="0">
                <a:latin typeface="Times New Roman" pitchFamily="18" charset="0"/>
                <a:cs typeface="Times New Roman" pitchFamily="18" charset="0"/>
              </a:rPr>
              <a:t>■	Чи визначений вичерпний перелік підстав для відмови щодо надання адміністративної послуги/дозволу, участі в конкурсі, тендері тощо?  </a:t>
            </a:r>
            <a:r>
              <a:rPr lang="uk-UA" i="1" dirty="0">
                <a:latin typeface="Times New Roman" pitchFamily="18" charset="0"/>
                <a:cs typeface="Times New Roman" pitchFamily="18" charset="0"/>
              </a:rPr>
              <a:t>(</a:t>
            </a:r>
            <a:r>
              <a:rPr lang="uk-UA" b="1" i="1" dirty="0">
                <a:latin typeface="Times New Roman" pitchFamily="18" charset="0"/>
                <a:cs typeface="Times New Roman" pitchFamily="18" charset="0"/>
              </a:rPr>
              <a:t>НАПРИКЛАД.</a:t>
            </a:r>
            <a:r>
              <a:rPr lang="uk-UA" i="1" dirty="0">
                <a:latin typeface="Times New Roman" pitchFamily="18" charset="0"/>
                <a:cs typeface="Times New Roman" pitchFamily="18" charset="0"/>
              </a:rPr>
              <a:t> «У п. 4.1.4. Правил розміщення зовнішньої реклами на території міста Суми визначено, що робочий </a:t>
            </a:r>
            <a:r>
              <a:rPr lang="uk-UA" b="1" i="1" u="sng" dirty="0">
                <a:latin typeface="Times New Roman" pitchFamily="18" charset="0"/>
                <a:cs typeface="Times New Roman" pitchFamily="18" charset="0"/>
              </a:rPr>
              <a:t>орган протягом п’яти днів</a:t>
            </a:r>
            <a:r>
              <a:rPr lang="uk-UA" i="1" dirty="0">
                <a:latin typeface="Times New Roman" pitchFamily="18" charset="0"/>
                <a:cs typeface="Times New Roman" pitchFamily="18" charset="0"/>
              </a:rPr>
              <a:t> з дати реєстрації заяви перевіряє місце розташування рекламного засобу, зазначене у заяві, на предмет наявності на це місце пріоритету іншого заявника або надання на заявлене місце зареєстрованого в установленому порядку дозволу. Після перевірки місця керівник робочого органу приймає рішення про встановлення за заявником пріоритету на заявлене місце або </a:t>
            </a:r>
            <a:r>
              <a:rPr lang="uk-UA" b="1" i="1" u="sng" dirty="0">
                <a:latin typeface="Times New Roman" pitchFamily="18" charset="0"/>
                <a:cs typeface="Times New Roman" pitchFamily="18" charset="0"/>
              </a:rPr>
              <a:t>про відмову у встановленні пріоритету.»  -  </a:t>
            </a:r>
            <a:r>
              <a:rPr lang="uk-UA" b="1" i="1" dirty="0">
                <a:latin typeface="Times New Roman" pitchFamily="18" charset="0"/>
                <a:cs typeface="Times New Roman" pitchFamily="18" charset="0"/>
              </a:rPr>
              <a:t>Вказаний пункт містить вказівку про можливість відмови, однак НЕ ЗАЗНАЧЕНО ПІДСТАВ для такої відмови</a:t>
            </a:r>
            <a:r>
              <a:rPr lang="uk-UA" i="1"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94957450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2216" y="44624"/>
            <a:ext cx="8640960" cy="6186309"/>
          </a:xfrm>
          <a:prstGeom prst="rect">
            <a:avLst/>
          </a:prstGeom>
        </p:spPr>
        <p:txBody>
          <a:bodyPr wrap="square">
            <a:spAutoFit/>
          </a:bodyPr>
          <a:lstStyle/>
          <a:p>
            <a:pPr algn="just"/>
            <a:r>
              <a:rPr lang="uk-UA" dirty="0"/>
              <a:t>■	Чи може орган влади змінювати хід та перебіг строків надання послуги на власний розсуд?  </a:t>
            </a:r>
            <a:r>
              <a:rPr lang="uk-UA" i="1" dirty="0"/>
              <a:t>(</a:t>
            </a:r>
            <a:r>
              <a:rPr lang="uk-UA" b="1" i="1" dirty="0"/>
              <a:t>НАПРИКЛАД. </a:t>
            </a:r>
            <a:r>
              <a:rPr lang="uk-UA" i="1" dirty="0"/>
              <a:t>П. 4.9. </a:t>
            </a:r>
            <a:r>
              <a:rPr lang="uk-UA" b="1" i="1" dirty="0"/>
              <a:t>СТРОК</a:t>
            </a:r>
            <a:r>
              <a:rPr lang="uk-UA" i="1" dirty="0"/>
              <a:t> дії паспорта прив’язки </a:t>
            </a:r>
            <a:r>
              <a:rPr lang="uk-UA" b="1" i="1" dirty="0"/>
              <a:t>ВИЗНАЧАЄТЬСЯ УПРАВЛІННЯМ</a:t>
            </a:r>
            <a:r>
              <a:rPr lang="uk-UA" i="1" dirty="0"/>
              <a:t> архітектури та містобудування Сумської міської ради». Можливість уповноваженого органу / особи </a:t>
            </a:r>
            <a:r>
              <a:rPr lang="uk-UA" b="1" i="1" dirty="0"/>
              <a:t>НЕОБҐРУНТОВАНО ЗМІНЮВАТИ ХІД І СТРОКИ </a:t>
            </a:r>
            <a:r>
              <a:rPr lang="uk-UA" i="1" dirty="0"/>
              <a:t>адміністративної процедури).</a:t>
            </a:r>
            <a:endParaRPr lang="ru-RU" dirty="0"/>
          </a:p>
          <a:p>
            <a:pPr algn="just"/>
            <a:r>
              <a:rPr lang="uk-UA" dirty="0"/>
              <a:t>■	Чи присутні нечіткі або неоднозначні формулювання, оціночні судження щодо здійснення певних дій (зокрема: «як правило», «за необхідності», «за вимогою», «інші», «за наявності поважних причин», «у виключних/виняткових випадках», «рішення може бути прийнято, якщо це не суперечить суспільним інтересам» тощо)? </a:t>
            </a:r>
          </a:p>
          <a:p>
            <a:pPr algn="just"/>
            <a:r>
              <a:rPr lang="uk-UA" dirty="0" smtClean="0"/>
              <a:t>■</a:t>
            </a:r>
            <a:r>
              <a:rPr lang="uk-UA" dirty="0"/>
              <a:t>	Чи наявні в рішенні </a:t>
            </a:r>
            <a:r>
              <a:rPr lang="uk-UA" dirty="0" err="1"/>
              <a:t>відсилочні</a:t>
            </a:r>
            <a:r>
              <a:rPr lang="uk-UA" dirty="0"/>
              <a:t> норми на положення, яких не існує, які суперечливі, скасовані? </a:t>
            </a:r>
            <a:r>
              <a:rPr lang="uk-UA" i="1" dirty="0"/>
              <a:t>(</a:t>
            </a:r>
            <a:r>
              <a:rPr lang="uk-UA" b="1" i="1" dirty="0"/>
              <a:t>НАПРИКЛАД:</a:t>
            </a:r>
            <a:r>
              <a:rPr lang="uk-UA" i="1" dirty="0"/>
              <a:t> Паспорт прив'язки ТС не надається за умов: - подання неповного пакета документів, визначених пунктом </a:t>
            </a:r>
            <a:r>
              <a:rPr lang="uk-UA" b="1" i="1" dirty="0"/>
              <a:t>2.13</a:t>
            </a:r>
            <a:r>
              <a:rPr lang="uk-UA" i="1" dirty="0"/>
              <a:t> цього Порядку; - подання недостовірних відомостей, зазначених у пункті </a:t>
            </a:r>
            <a:r>
              <a:rPr lang="uk-UA" b="1" i="1" dirty="0"/>
              <a:t>2.13</a:t>
            </a:r>
            <a:r>
              <a:rPr lang="uk-UA" i="1" dirty="0"/>
              <a:t> цього Порядку. </a:t>
            </a:r>
            <a:r>
              <a:rPr lang="uk-UA" b="1" i="1" dirty="0"/>
              <a:t>Посилання на п 2.13, який відсутній в даному рішенні.</a:t>
            </a:r>
            <a:r>
              <a:rPr lang="uk-UA" b="1" dirty="0"/>
              <a:t>)</a:t>
            </a:r>
            <a:endParaRPr lang="ru-RU" dirty="0"/>
          </a:p>
          <a:p>
            <a:pPr algn="just"/>
            <a:r>
              <a:rPr lang="uk-UA" dirty="0"/>
              <a:t>■	Чи є обов’язок особисто звертатись до різних структурних підрозділів органів влади та /або до комунальних підприємств? (</a:t>
            </a:r>
            <a:r>
              <a:rPr lang="uk-UA" b="1" i="1" dirty="0"/>
              <a:t>НАПРИКЛАД</a:t>
            </a:r>
            <a:r>
              <a:rPr lang="uk-UA" i="1" dirty="0"/>
              <a:t>,  «</a:t>
            </a:r>
            <a:r>
              <a:rPr lang="uk-UA" b="1" i="1" dirty="0"/>
              <a:t>НА ВИМОГУ</a:t>
            </a:r>
            <a:r>
              <a:rPr lang="uk-UA" i="1" dirty="0"/>
              <a:t> робочого органу дозвіл погоджується з: Державною автомобільною інспекцією в Сумській області... відповідним центральним або місцевим органом виконавчої влади, що реалізує державну політику у сфері охорони культурної спадщини… утримувачами інженерних комунікацій… Тобто </a:t>
            </a:r>
            <a:r>
              <a:rPr lang="uk-UA" b="1" i="1" dirty="0"/>
              <a:t>ЗАЯВНИК САМ ПОГОДЖУЄ</a:t>
            </a:r>
            <a:r>
              <a:rPr lang="uk-UA" i="1" dirty="0"/>
              <a:t> дозвіл із зазначеними установами).</a:t>
            </a:r>
            <a:endParaRPr lang="ru-RU" dirty="0"/>
          </a:p>
        </p:txBody>
      </p:sp>
    </p:spTree>
    <p:extLst>
      <p:ext uri="{BB962C8B-B14F-4D97-AF65-F5344CB8AC3E}">
        <p14:creationId xmlns:p14="http://schemas.microsoft.com/office/powerpoint/2010/main" val="281580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6"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7"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8"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graphicFrame>
        <p:nvGraphicFramePr>
          <p:cNvPr id="23" name="Group 65"/>
          <p:cNvGraphicFramePr>
            <a:graphicFrameLocks/>
          </p:cNvGraphicFramePr>
          <p:nvPr>
            <p:extLst>
              <p:ext uri="{D42A27DB-BD31-4B8C-83A1-F6EECF244321}">
                <p14:modId xmlns:p14="http://schemas.microsoft.com/office/powerpoint/2010/main" val="3115540741"/>
              </p:ext>
            </p:extLst>
          </p:nvPr>
        </p:nvGraphicFramePr>
        <p:xfrm>
          <a:off x="467544" y="1214422"/>
          <a:ext cx="8524876" cy="2439988"/>
        </p:xfrm>
        <a:graphic>
          <a:graphicData uri="http://schemas.openxmlformats.org/drawingml/2006/table">
            <a:tbl>
              <a:tblPr/>
              <a:tblGrid>
                <a:gridCol w="3960440">
                  <a:extLst>
                    <a:ext uri="{9D8B030D-6E8A-4147-A177-3AD203B41FA5}">
                      <a16:colId xmlns:a16="http://schemas.microsoft.com/office/drawing/2014/main" val="20000"/>
                    </a:ext>
                  </a:extLst>
                </a:gridCol>
                <a:gridCol w="4564436">
                  <a:extLst>
                    <a:ext uri="{9D8B030D-6E8A-4147-A177-3AD203B41FA5}">
                      <a16:colId xmlns:a16="http://schemas.microsoft.com/office/drawing/2014/main" val="20001"/>
                    </a:ext>
                  </a:extLst>
                </a:gridCol>
              </a:tblGrid>
              <a:tr h="992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200" b="1" i="0" u="none" strike="noStrike" cap="none" normalizeH="0" baseline="0" dirty="0" smtClean="0">
                          <a:ln>
                            <a:noFill/>
                          </a:ln>
                          <a:solidFill>
                            <a:schemeClr val="tx1"/>
                          </a:solidFill>
                          <a:effectLst/>
                          <a:latin typeface="+mn-lt"/>
                        </a:rPr>
                        <a:t>нормативно-правовий акт</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200" b="1" i="0" u="none" strike="noStrike" cap="none" normalizeH="0" baseline="0" dirty="0" smtClean="0">
                          <a:ln>
                            <a:noFill/>
                          </a:ln>
                          <a:solidFill>
                            <a:schemeClr val="tx1"/>
                          </a:solidFill>
                          <a:effectLst/>
                          <a:latin typeface="+mn-lt"/>
                        </a:rPr>
                        <a:t>інший офіційний письмовий документ</a:t>
                      </a:r>
                      <a:endParaRPr kumimoji="0" lang="uk-UA" sz="2200" b="0" i="0" u="none" strike="noStrike" cap="none" normalizeH="0" baseline="0" dirty="0" smtClean="0">
                        <a:ln>
                          <a:noFill/>
                        </a:ln>
                        <a:solidFill>
                          <a:schemeClr val="tx1"/>
                        </a:solidFill>
                        <a:effectLst/>
                        <a:latin typeface="+mn-lt"/>
                      </a:endParaRPr>
                    </a:p>
                  </a:txBody>
                  <a:tcPr horzOverflow="overflow">
                    <a:lnL>
                      <a:noFill/>
                    </a:lnL>
                    <a:lnR cap="flat">
                      <a:noFill/>
                    </a:lnR>
                    <a:lnT cap="flat">
                      <a:noFill/>
                    </a:lnT>
                    <a:lnB w="28575" cap="flat" cmpd="sng" algn="ctr">
                      <a:solidFill>
                        <a:schemeClr val="tx1"/>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4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sz="1600" b="0" i="0" u="none" strike="noStrike" cap="none" normalizeH="0" baseline="0" dirty="0" smtClean="0">
                        <a:ln>
                          <a:noFill/>
                        </a:ln>
                        <a:solidFill>
                          <a:schemeClr val="tx1"/>
                        </a:solidFill>
                        <a:effectLst/>
                        <a:latin typeface="Arial" charset="0"/>
                      </a:endParaRPr>
                    </a:p>
                  </a:txBody>
                  <a:tcPr horzOverflow="overflow">
                    <a:lnL cap="flat">
                      <a:noFill/>
                    </a:lnL>
                    <a:lnR w="28575" cap="flat" cmpd="sng" algn="ctr">
                      <a:solidFill>
                        <a:schemeClr val="tx1"/>
                      </a:solidFill>
                      <a:prstDash val="sysDash"/>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uk-UA" sz="1600" b="1" i="0" u="none" strike="noStrike" cap="none" normalizeH="0" baseline="0" dirty="0" smtClean="0">
                          <a:ln>
                            <a:noFill/>
                          </a:ln>
                          <a:solidFill>
                            <a:srgbClr val="003366"/>
                          </a:solidFill>
                          <a:effectLst/>
                          <a:latin typeface="+mn-lt"/>
                        </a:rPr>
                        <a:t> встановлює, змінює чи скасовує норми права</a:t>
                      </a:r>
                    </a:p>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uk-UA" sz="1600" b="1" i="0" u="none" strike="noStrike" cap="none" normalizeH="0" baseline="0" dirty="0" smtClean="0">
                          <a:ln>
                            <a:noFill/>
                          </a:ln>
                          <a:solidFill>
                            <a:srgbClr val="003366"/>
                          </a:solidFill>
                          <a:effectLst/>
                          <a:latin typeface="+mn-lt"/>
                        </a:rPr>
                        <a:t> застосовується неодноразово </a:t>
                      </a:r>
                    </a:p>
                    <a:p>
                      <a:pPr marL="0" marR="0" lvl="0" indent="0" algn="l" defTabSz="914400" rtl="0" eaLnBrk="1" fontAlgn="base" latinLnBrk="0" hangingPunct="1">
                        <a:lnSpc>
                          <a:spcPct val="100000"/>
                        </a:lnSpc>
                        <a:spcBef>
                          <a:spcPct val="20000"/>
                        </a:spcBef>
                        <a:spcAft>
                          <a:spcPct val="0"/>
                        </a:spcAft>
                        <a:buClrTx/>
                        <a:buSzTx/>
                        <a:buFont typeface="Times" charset="0"/>
                        <a:buChar char="-"/>
                        <a:tabLst/>
                      </a:pPr>
                      <a:r>
                        <a:rPr kumimoji="0" lang="uk-UA" sz="1600" b="1" i="0" u="none" strike="noStrike" cap="none" normalizeH="0" baseline="0" dirty="0" smtClean="0">
                          <a:ln>
                            <a:noFill/>
                          </a:ln>
                          <a:solidFill>
                            <a:srgbClr val="003366"/>
                          </a:solidFill>
                          <a:effectLst/>
                          <a:latin typeface="+mn-lt"/>
                        </a:rPr>
                        <a:t> стосується невизначеного кола осіб</a:t>
                      </a:r>
                    </a:p>
                  </a:txBody>
                  <a:tcPr anchor="ctr" horzOverflow="overflow">
                    <a:lnL w="28575" cap="flat" cmpd="sng" algn="ctr">
                      <a:solidFill>
                        <a:schemeClr val="tx1"/>
                      </a:solidFill>
                      <a:prstDash val="sysDash"/>
                      <a:round/>
                      <a:headEnd type="none" w="med" len="med"/>
                      <a:tailEnd type="none" w="med" len="med"/>
                    </a:lnL>
                    <a:lnR w="28575" cap="flat" cmpd="sng" algn="ctr">
                      <a:solidFill>
                        <a:schemeClr val="tx1"/>
                      </a:solidFill>
                      <a:prstDash val="sysDash"/>
                      <a:round/>
                      <a:headEnd type="none" w="med" len="med"/>
                      <a:tailEnd type="none" w="med" len="med"/>
                    </a:lnR>
                    <a:lnT w="28575" cap="flat" cmpd="sng" algn="ctr">
                      <a:solidFill>
                        <a:schemeClr val="tx1"/>
                      </a:solidFill>
                      <a:prstDash val="sysDash"/>
                      <a:round/>
                      <a:headEnd type="none" w="med" len="med"/>
                      <a:tailEnd type="none" w="med" len="med"/>
                    </a:lnT>
                    <a:lnB w="28575" cap="flat" cmpd="sng" algn="ctr">
                      <a:solidFill>
                        <a:schemeClr val="tx1"/>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25" name="Group 94"/>
          <p:cNvGraphicFramePr>
            <a:graphicFrameLocks/>
          </p:cNvGraphicFramePr>
          <p:nvPr>
            <p:extLst>
              <p:ext uri="{D42A27DB-BD31-4B8C-83A1-F6EECF244321}">
                <p14:modId xmlns:p14="http://schemas.microsoft.com/office/powerpoint/2010/main" val="2179892972"/>
              </p:ext>
            </p:extLst>
          </p:nvPr>
        </p:nvGraphicFramePr>
        <p:xfrm>
          <a:off x="890742" y="4538997"/>
          <a:ext cx="8062730" cy="1481773"/>
        </p:xfrm>
        <a:graphic>
          <a:graphicData uri="http://schemas.openxmlformats.org/drawingml/2006/table">
            <a:tbl>
              <a:tblPr/>
              <a:tblGrid>
                <a:gridCol w="2858604">
                  <a:extLst>
                    <a:ext uri="{9D8B030D-6E8A-4147-A177-3AD203B41FA5}">
                      <a16:colId xmlns:a16="http://schemas.microsoft.com/office/drawing/2014/main" val="20000"/>
                    </a:ext>
                  </a:extLst>
                </a:gridCol>
                <a:gridCol w="2406830">
                  <a:extLst>
                    <a:ext uri="{9D8B030D-6E8A-4147-A177-3AD203B41FA5}">
                      <a16:colId xmlns:a16="http://schemas.microsoft.com/office/drawing/2014/main" val="20001"/>
                    </a:ext>
                  </a:extLst>
                </a:gridCol>
                <a:gridCol w="2797296">
                  <a:extLst>
                    <a:ext uri="{9D8B030D-6E8A-4147-A177-3AD203B41FA5}">
                      <a16:colId xmlns:a16="http://schemas.microsoft.com/office/drawing/2014/main" val="20002"/>
                    </a:ext>
                  </a:extLst>
                </a:gridCol>
              </a:tblGrid>
              <a:tr h="6588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000" b="1" i="1" u="none" strike="noStrike" cap="none" normalizeH="0" baseline="0" dirty="0" smtClean="0">
                          <a:ln>
                            <a:noFill/>
                          </a:ln>
                          <a:solidFill>
                            <a:schemeClr val="tx1"/>
                          </a:solidFill>
                          <a:effectLst/>
                          <a:latin typeface="+mn-lt"/>
                        </a:rPr>
                        <a:t>Господарські відносини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2000" b="1" i="1" u="none" strike="noStrike" cap="none" normalizeH="0" baseline="0" dirty="0" smtClean="0">
                          <a:ln>
                            <a:noFill/>
                          </a:ln>
                          <a:solidFill>
                            <a:schemeClr val="tx1"/>
                          </a:solidFill>
                          <a:effectLst/>
                          <a:latin typeface="+mn-lt"/>
                        </a:rPr>
                        <a:t>Адміністративні відносини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0"/>
                  </a:ext>
                </a:extLst>
              </a:tr>
              <a:tr h="712788">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600" b="0" i="0" u="none" strike="noStrike" cap="none" normalizeH="0" baseline="0" dirty="0" smtClean="0">
                          <a:ln>
                            <a:noFill/>
                          </a:ln>
                          <a:solidFill>
                            <a:schemeClr val="tx1"/>
                          </a:solidFill>
                          <a:effectLst/>
                          <a:latin typeface="+mn-lt"/>
                        </a:rPr>
                        <a:t>між регуляторним органом та суб’єктами господарювання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600" b="0" i="0" u="none" strike="noStrike" cap="none" normalizeH="0" baseline="0" dirty="0" smtClean="0">
                          <a:ln>
                            <a:noFill/>
                          </a:ln>
                          <a:solidFill>
                            <a:schemeClr val="tx1"/>
                          </a:solidFill>
                          <a:effectLst/>
                          <a:latin typeface="+mn-lt"/>
                        </a:rPr>
                        <a:t>між іншим органом державної влади та суб’єктами господарювання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6" name="Прямоугольник 25"/>
          <p:cNvSpPr/>
          <p:nvPr/>
        </p:nvSpPr>
        <p:spPr>
          <a:xfrm>
            <a:off x="742464" y="135087"/>
            <a:ext cx="3587137" cy="553998"/>
          </a:xfrm>
          <a:prstGeom prst="rect">
            <a:avLst/>
          </a:prstGeom>
        </p:spPr>
        <p:txBody>
          <a:bodyPr wrap="none">
            <a:spAutoFit/>
          </a:bodyPr>
          <a:lstStyle/>
          <a:p>
            <a:pPr algn="ctr"/>
            <a:r>
              <a:rPr lang="uk-UA" sz="3000" b="1" dirty="0" smtClean="0">
                <a:solidFill>
                  <a:srgbClr val="FF0000"/>
                </a:solidFill>
                <a:ea typeface="+mj-ea"/>
                <a:cs typeface="Times New Roman" pitchFamily="18" charset="0"/>
              </a:rPr>
              <a:t>РЕГУЛЯТОРНИЙ АКТ </a:t>
            </a:r>
            <a:endParaRPr lang="ru-RU" sz="3000" b="1" dirty="0" smtClean="0">
              <a:solidFill>
                <a:srgbClr val="FF0000"/>
              </a:solidFill>
              <a:ea typeface="+mj-ea"/>
              <a:cs typeface="Times New Roman" pitchFamily="18" charset="0"/>
            </a:endParaRPr>
          </a:p>
        </p:txBody>
      </p:sp>
    </p:spTree>
    <p:extLst>
      <p:ext uri="{BB962C8B-B14F-4D97-AF65-F5344CB8AC3E}">
        <p14:creationId xmlns:p14="http://schemas.microsoft.com/office/powerpoint/2010/main" val="26832229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7524" y="548680"/>
            <a:ext cx="8712968" cy="5355312"/>
          </a:xfrm>
          <a:prstGeom prst="rect">
            <a:avLst/>
          </a:prstGeom>
        </p:spPr>
        <p:txBody>
          <a:bodyPr wrap="square">
            <a:spAutoFit/>
          </a:bodyPr>
          <a:lstStyle/>
          <a:p>
            <a:r>
              <a:rPr lang="uk-UA" dirty="0"/>
              <a:t>Чи створюються регулюванням надмірні обтяження для суб’єкта підприємницької діяльності  (з точки зору бізнесу це - велика кількість документів, які слід подати, додаткові вимоги охорони, відеоспостереження, прибирання території тощо)? </a:t>
            </a:r>
            <a:r>
              <a:rPr lang="uk-UA" i="1" dirty="0"/>
              <a:t>(</a:t>
            </a:r>
            <a:r>
              <a:rPr lang="ru-RU" b="1" i="1" dirty="0"/>
              <a:t>НАПРИКЛАД.</a:t>
            </a:r>
            <a:r>
              <a:rPr lang="ru-RU" i="1" dirty="0"/>
              <a:t> </a:t>
            </a:r>
            <a:r>
              <a:rPr lang="uk-UA" i="1" dirty="0"/>
              <a:t>«Пунктом 6.2.5. передбачено перелік документів (в копіях), що подається суб’єктом господарювання до виконавчого комітету Сумської міської ради для встановлення  режиму роботи у нічний час, де серед інших зазначено необхідність надання «договору на охорону приміщення  об’єкта торгівлі, ресторанного господарства та надання послуг населенню». - </a:t>
            </a:r>
            <a:r>
              <a:rPr lang="uk-UA" b="1" i="1" dirty="0"/>
              <a:t>Надмірний перелік документів, які слід надати особі для реалізації свого права або виконання зобов'язань. ЗАВИЩЕНІ ВИМОГИ).</a:t>
            </a:r>
            <a:endParaRPr lang="ru-RU" dirty="0"/>
          </a:p>
          <a:p>
            <a:r>
              <a:rPr lang="uk-UA" dirty="0" smtClean="0"/>
              <a:t>■</a:t>
            </a:r>
            <a:r>
              <a:rPr lang="uk-UA" dirty="0"/>
              <a:t>	 Чи визначений орган (структурний підрозділ, особа), відповідальний за виконання адміністративної процедури? </a:t>
            </a:r>
            <a:r>
              <a:rPr lang="ru-RU" dirty="0"/>
              <a:t>(</a:t>
            </a:r>
            <a:r>
              <a:rPr lang="uk-UA" b="1" dirty="0"/>
              <a:t>Н</a:t>
            </a:r>
            <a:r>
              <a:rPr lang="ru-RU" b="1" dirty="0"/>
              <a:t>АПРИКЛАД,</a:t>
            </a:r>
            <a:r>
              <a:rPr lang="ru-RU" dirty="0"/>
              <a:t> «Для </a:t>
            </a:r>
            <a:r>
              <a:rPr lang="ru-RU" dirty="0" err="1"/>
              <a:t>отримання</a:t>
            </a:r>
            <a:r>
              <a:rPr lang="ru-RU" dirty="0"/>
              <a:t> </a:t>
            </a:r>
            <a:r>
              <a:rPr lang="ru-RU" dirty="0" err="1"/>
              <a:t>пільг</a:t>
            </a:r>
            <a:r>
              <a:rPr lang="ru-RU" dirty="0"/>
              <a:t> </a:t>
            </a:r>
            <a:r>
              <a:rPr lang="ru-RU" dirty="0" err="1"/>
              <a:t>фізичні</a:t>
            </a:r>
            <a:r>
              <a:rPr lang="ru-RU" dirty="0"/>
              <a:t> особи </a:t>
            </a:r>
            <a:r>
              <a:rPr lang="ru-RU" dirty="0" err="1"/>
              <a:t>міста</a:t>
            </a:r>
            <a:r>
              <a:rPr lang="ru-RU" dirty="0"/>
              <a:t> Сум /…/ </a:t>
            </a:r>
            <a:r>
              <a:rPr lang="ru-RU" dirty="0" err="1"/>
              <a:t>подають</a:t>
            </a:r>
            <a:r>
              <a:rPr lang="ru-RU" dirty="0"/>
              <a:t> </a:t>
            </a:r>
            <a:r>
              <a:rPr lang="ru-RU" dirty="0" err="1"/>
              <a:t>наступний</a:t>
            </a:r>
            <a:r>
              <a:rPr lang="ru-RU" dirty="0"/>
              <a:t> </a:t>
            </a:r>
            <a:r>
              <a:rPr lang="ru-RU" dirty="0" err="1"/>
              <a:t>перелік</a:t>
            </a:r>
            <a:r>
              <a:rPr lang="ru-RU" dirty="0"/>
              <a:t> </a:t>
            </a:r>
            <a:r>
              <a:rPr lang="ru-RU" dirty="0" err="1"/>
              <a:t>документів</a:t>
            </a:r>
            <a:r>
              <a:rPr lang="ru-RU" dirty="0"/>
              <a:t>:   1) </a:t>
            </a:r>
            <a:r>
              <a:rPr lang="ru-RU" dirty="0" err="1"/>
              <a:t>заява</a:t>
            </a:r>
            <a:r>
              <a:rPr lang="ru-RU" dirty="0"/>
              <a:t>; 2) </a:t>
            </a:r>
            <a:r>
              <a:rPr lang="ru-RU" dirty="0" err="1"/>
              <a:t>документи</a:t>
            </a:r>
            <a:r>
              <a:rPr lang="ru-RU" dirty="0"/>
              <a:t>, </a:t>
            </a:r>
            <a:r>
              <a:rPr lang="ru-RU" dirty="0" err="1"/>
              <a:t>які</a:t>
            </a:r>
            <a:r>
              <a:rPr lang="ru-RU" dirty="0"/>
              <a:t> </a:t>
            </a:r>
            <a:r>
              <a:rPr lang="ru-RU" dirty="0" err="1"/>
              <a:t>підтверджують</a:t>
            </a:r>
            <a:r>
              <a:rPr lang="ru-RU" dirty="0"/>
              <a:t> право на </a:t>
            </a:r>
            <a:r>
              <a:rPr lang="ru-RU" dirty="0" err="1"/>
              <a:t>пільги</a:t>
            </a:r>
            <a:r>
              <a:rPr lang="ru-RU" dirty="0"/>
              <a:t>» (п. 1.2 </a:t>
            </a:r>
            <a:r>
              <a:rPr lang="ru-RU" dirty="0" err="1"/>
              <a:t>Розділу</a:t>
            </a:r>
            <a:r>
              <a:rPr lang="ru-RU" dirty="0"/>
              <a:t> ІІ)</a:t>
            </a:r>
            <a:r>
              <a:rPr lang="uk-UA" dirty="0"/>
              <a:t>»</a:t>
            </a:r>
            <a:r>
              <a:rPr lang="ru-RU" dirty="0"/>
              <a:t>. </a:t>
            </a:r>
            <a:r>
              <a:rPr lang="ru-RU" dirty="0" err="1"/>
              <a:t>Однак</a:t>
            </a:r>
            <a:r>
              <a:rPr lang="ru-RU" dirty="0"/>
              <a:t> в </a:t>
            </a:r>
            <a:r>
              <a:rPr lang="ru-RU" dirty="0" err="1"/>
              <a:t>рішенні</a:t>
            </a:r>
            <a:r>
              <a:rPr lang="ru-RU" dirty="0"/>
              <a:t> не </a:t>
            </a:r>
            <a:r>
              <a:rPr lang="ru-RU" dirty="0" err="1"/>
              <a:t>уточнюється</a:t>
            </a:r>
            <a:r>
              <a:rPr lang="ru-RU" dirty="0"/>
              <a:t> орган до </a:t>
            </a:r>
            <a:r>
              <a:rPr lang="ru-RU" dirty="0" err="1"/>
              <a:t>якого</a:t>
            </a:r>
            <a:r>
              <a:rPr lang="ru-RU" dirty="0"/>
              <a:t> </a:t>
            </a:r>
            <a:r>
              <a:rPr lang="ru-RU" dirty="0" err="1"/>
              <a:t>подаються</a:t>
            </a:r>
            <a:r>
              <a:rPr lang="ru-RU" dirty="0"/>
              <a:t> </a:t>
            </a:r>
            <a:r>
              <a:rPr lang="ru-RU" dirty="0" err="1"/>
              <a:t>документи</a:t>
            </a:r>
            <a:r>
              <a:rPr lang="ru-RU" dirty="0"/>
              <a:t>)</a:t>
            </a:r>
            <a:r>
              <a:rPr lang="uk-UA" dirty="0"/>
              <a:t>.</a:t>
            </a:r>
            <a:endParaRPr lang="ru-RU" dirty="0"/>
          </a:p>
          <a:p>
            <a:r>
              <a:rPr lang="uk-UA" dirty="0"/>
              <a:t> ■	Чи визначена відповідальність структурного підрозділу, посадової особи за порушення адміністративної процедури?</a:t>
            </a:r>
            <a:endParaRPr lang="ru-RU" dirty="0"/>
          </a:p>
          <a:p>
            <a:r>
              <a:rPr lang="uk-UA" dirty="0"/>
              <a:t> ■	Чи передбачений обов’язок/примус  додаткового контакту посадовців із суб'єктами господарювання, який може призвести до корупційних дій</a:t>
            </a:r>
            <a:r>
              <a:rPr lang="uk-UA" dirty="0" smtClean="0"/>
              <a:t>?</a:t>
            </a:r>
            <a:endParaRPr lang="ru-RU" dirty="0"/>
          </a:p>
        </p:txBody>
      </p:sp>
    </p:spTree>
    <p:extLst>
      <p:ext uri="{BB962C8B-B14F-4D97-AF65-F5344CB8AC3E}">
        <p14:creationId xmlns:p14="http://schemas.microsoft.com/office/powerpoint/2010/main" val="28656047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086605"/>
            <a:ext cx="8712968" cy="4247317"/>
          </a:xfrm>
          <a:prstGeom prst="rect">
            <a:avLst/>
          </a:prstGeom>
        </p:spPr>
        <p:txBody>
          <a:bodyPr wrap="square">
            <a:spAutoFit/>
          </a:bodyPr>
          <a:lstStyle/>
          <a:p>
            <a:pPr algn="just"/>
            <a:r>
              <a:rPr lang="uk-UA" dirty="0"/>
              <a:t>■	Чи  призводить регулювання до необґрунтованих переваг окремим суб'єктам/групам суб'єктів господарювання ?</a:t>
            </a:r>
            <a:endParaRPr lang="ru-RU" dirty="0"/>
          </a:p>
          <a:p>
            <a:pPr algn="just"/>
            <a:r>
              <a:rPr lang="uk-UA" i="1" dirty="0"/>
              <a:t>(</a:t>
            </a:r>
            <a:r>
              <a:rPr lang="uk-UA" b="1" i="1" dirty="0"/>
              <a:t>НАПРИКЛАД</a:t>
            </a:r>
            <a:r>
              <a:rPr lang="uk-UA" i="1" dirty="0"/>
              <a:t> «</a:t>
            </a:r>
            <a:r>
              <a:rPr lang="uk-UA" dirty="0"/>
              <a:t>Підставами для відмови в погодженні нічного режиму роботи об’єкта торгівлі,  ресторанного господарства та сфери послуг в тому числі є: </a:t>
            </a:r>
            <a:r>
              <a:rPr lang="uk-UA" b="1" dirty="0"/>
              <a:t>обґрунтовані зауваження та рекомендації членів комісії щодо недоцільності погодження нічного режиму роботи об’єкта торгівлі, ресторанного господарства та сфери послуг</a:t>
            </a:r>
            <a:r>
              <a:rPr lang="uk-UA" dirty="0"/>
              <a:t>».</a:t>
            </a:r>
            <a:r>
              <a:rPr lang="uk-UA" i="1" dirty="0"/>
              <a:t> Зазначений пункт </a:t>
            </a:r>
            <a:r>
              <a:rPr lang="uk-UA" b="1" i="1" dirty="0"/>
              <a:t>ПРЯМО ПЕРЕДБАЧАЄ КОРУПЦІЮ</a:t>
            </a:r>
            <a:r>
              <a:rPr lang="uk-UA" i="1" dirty="0"/>
              <a:t>, а саме – здатність уповноваженого органу (комісії) </a:t>
            </a:r>
            <a:r>
              <a:rPr lang="uk-UA" b="1" i="1" dirty="0"/>
              <a:t>повністю на власний розсуд визначати «гідних»</a:t>
            </a:r>
            <a:r>
              <a:rPr lang="uk-UA" i="1" dirty="0"/>
              <a:t> отримання права на роботу в нічний час (щодо надання «обґрунтованих» зауважень та рекомендацій щодо недоцільності погодження нічного режиму роботи), що є прямим порушенням антикорупційного законодавства. За таких умов БУДЬ-КОМУ можна відмовити в задоволенні заяви з формальних причин, що взагалі не стосуються встановлення режиму роботи).</a:t>
            </a:r>
            <a:endParaRPr lang="ru-RU" dirty="0"/>
          </a:p>
          <a:p>
            <a:pPr algn="just"/>
            <a:r>
              <a:rPr lang="uk-UA" dirty="0"/>
              <a:t>■            Чи є проміжні етапи або органи влади, по яких  відсутня чітко визначена процедура (порядок дій, порядок проходження тощо)?</a:t>
            </a:r>
            <a:endParaRPr lang="ru-RU" dirty="0"/>
          </a:p>
        </p:txBody>
      </p:sp>
    </p:spTree>
    <p:extLst>
      <p:ext uri="{BB962C8B-B14F-4D97-AF65-F5344CB8AC3E}">
        <p14:creationId xmlns:p14="http://schemas.microsoft.com/office/powerpoint/2010/main" val="403489601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472608" cy="646331"/>
          </a:xfrm>
          <a:prstGeom prst="rect">
            <a:avLst/>
          </a:prstGeom>
          <a:noFill/>
        </p:spPr>
        <p:txBody>
          <a:bodyPr wrap="square" rtlCol="0">
            <a:spAutoFit/>
          </a:bodyPr>
          <a:lstStyle/>
          <a:p>
            <a:r>
              <a:rPr lang="uk-UA" sz="3600" b="1" dirty="0" smtClean="0">
                <a:latin typeface="Times New Roman" pitchFamily="18" charset="0"/>
                <a:cs typeface="Times New Roman" pitchFamily="18" charset="0"/>
              </a:rPr>
              <a:t>Питання</a:t>
            </a:r>
            <a:endParaRPr lang="uk-UA" sz="3600" b="1" dirty="0">
              <a:latin typeface="Times New Roman" pitchFamily="18" charset="0"/>
              <a:cs typeface="Times New Roman" pitchFamily="18" charset="0"/>
            </a:endParaRPr>
          </a:p>
        </p:txBody>
      </p:sp>
      <p:sp>
        <p:nvSpPr>
          <p:cNvPr id="2" name="Прямоугольник 1"/>
          <p:cNvSpPr/>
          <p:nvPr/>
        </p:nvSpPr>
        <p:spPr>
          <a:xfrm>
            <a:off x="179512" y="620688"/>
            <a:ext cx="8784976" cy="2585323"/>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РОЗРОБКА ІНФОРМАЦІЙНИХ МАТЕРІАЛІВ	</a:t>
            </a:r>
            <a:endParaRPr lang="ru-RU" dirty="0" smtClean="0">
              <a:solidFill>
                <a:srgbClr val="FF0000"/>
              </a:solidFill>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є вимога щодо навчання або залучення до виконання сторонньої організації/виконавця?</a:t>
            </a:r>
            <a:endParaRPr lang="ru-RU" dirty="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є вільний вибір таких організацій/виконавців?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	Чи міститься у тексті акту вимога щодо особливостей розміщення інформаційних матеріалів, наприклад, за допомогою сторонньої організації/виконавця, або додаткового погодження змісту, технології тощо?</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наявні в рішенні </a:t>
            </a:r>
            <a:r>
              <a:rPr lang="uk-UA" dirty="0" err="1">
                <a:latin typeface="Times New Roman" pitchFamily="18" charset="0"/>
                <a:cs typeface="Times New Roman" pitchFamily="18" charset="0"/>
              </a:rPr>
              <a:t>відсилочні</a:t>
            </a:r>
            <a:r>
              <a:rPr lang="uk-UA" dirty="0">
                <a:latin typeface="Times New Roman" pitchFamily="18" charset="0"/>
                <a:cs typeface="Times New Roman" pitchFamily="18" charset="0"/>
              </a:rPr>
              <a:t> норми на положення, яких не існує, які суперечливі, скасовані? </a:t>
            </a:r>
            <a:endParaRPr lang="ru-RU" dirty="0">
              <a:latin typeface="Times New Roman" pitchFamily="18" charset="0"/>
              <a:cs typeface="Times New Roman" pitchFamily="18" charset="0"/>
            </a:endParaRPr>
          </a:p>
        </p:txBody>
      </p:sp>
      <p:sp>
        <p:nvSpPr>
          <p:cNvPr id="5" name="Прямоугольник 4"/>
          <p:cNvSpPr/>
          <p:nvPr/>
        </p:nvSpPr>
        <p:spPr>
          <a:xfrm>
            <a:off x="217612" y="3322082"/>
            <a:ext cx="8784976" cy="2031325"/>
          </a:xfrm>
          <a:prstGeom prst="rect">
            <a:avLst/>
          </a:prstGeom>
        </p:spPr>
        <p:txBody>
          <a:bodyPr wrap="square">
            <a:spAutoFit/>
          </a:bodyPr>
          <a:lstStyle/>
          <a:p>
            <a:r>
              <a:rPr lang="uk-UA" b="1" dirty="0" smtClean="0">
                <a:solidFill>
                  <a:srgbClr val="FF0000"/>
                </a:solidFill>
                <a:latin typeface="Times New Roman" pitchFamily="18" charset="0"/>
                <a:cs typeface="Times New Roman" pitchFamily="18" charset="0"/>
              </a:rPr>
              <a:t>ПРОВЕДЕННЯ ВНУТРІШНІХ НАРАД (ВНУТРІШНІХ/ЗОВНІШНІХ З АУДИТОРОМ, ЮРИСТОМ ТОЩО)</a:t>
            </a:r>
            <a:endParaRPr lang="ru-RU" b="1" dirty="0" smtClean="0">
              <a:solidFill>
                <a:srgbClr val="FF0000"/>
              </a:solidFill>
              <a:latin typeface="Times New Roman" pitchFamily="18" charset="0"/>
              <a:cs typeface="Times New Roman" pitchFamily="18" charset="0"/>
            </a:endParaRPr>
          </a:p>
          <a:p>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є вимога щодо залучення сторонньої організації/виконавця (у разі проведення внутрішніх нарад із залученням зовнішніх консультантів)?</a:t>
            </a:r>
            <a:endParaRPr lang="ru-RU" dirty="0">
              <a:latin typeface="Times New Roman" pitchFamily="18" charset="0"/>
              <a:cs typeface="Times New Roman" pitchFamily="18" charset="0"/>
            </a:endParaRPr>
          </a:p>
          <a:p>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є можливість вільного вибору таких організацій/виконавців?</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Чи наявні в рішенні </a:t>
            </a:r>
            <a:r>
              <a:rPr lang="uk-UA" dirty="0" err="1">
                <a:latin typeface="Times New Roman" pitchFamily="18" charset="0"/>
                <a:cs typeface="Times New Roman" pitchFamily="18" charset="0"/>
              </a:rPr>
              <a:t>відсилочні</a:t>
            </a:r>
            <a:r>
              <a:rPr lang="uk-UA" dirty="0">
                <a:latin typeface="Times New Roman" pitchFamily="18" charset="0"/>
                <a:cs typeface="Times New Roman" pitchFamily="18" charset="0"/>
              </a:rPr>
              <a:t> норми на положення, яких не існує, які суперечливі, скасовані?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0994679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472608" cy="646331"/>
          </a:xfrm>
          <a:prstGeom prst="rect">
            <a:avLst/>
          </a:prstGeom>
          <a:noFill/>
        </p:spPr>
        <p:txBody>
          <a:bodyPr wrap="square" rtlCol="0">
            <a:spAutoFit/>
          </a:bodyPr>
          <a:lstStyle/>
          <a:p>
            <a:r>
              <a:rPr lang="uk-UA" sz="3600" b="1" dirty="0" smtClean="0">
                <a:latin typeface="Times New Roman" pitchFamily="18" charset="0"/>
                <a:cs typeface="Times New Roman" pitchFamily="18" charset="0"/>
              </a:rPr>
              <a:t>Питання</a:t>
            </a:r>
            <a:endParaRPr lang="uk-UA" sz="3600" b="1" dirty="0">
              <a:latin typeface="Times New Roman" pitchFamily="18" charset="0"/>
              <a:cs typeface="Times New Roman" pitchFamily="18" charset="0"/>
            </a:endParaRPr>
          </a:p>
        </p:txBody>
      </p:sp>
      <p:sp>
        <p:nvSpPr>
          <p:cNvPr id="4" name="Прямоугольник 3"/>
          <p:cNvSpPr/>
          <p:nvPr/>
        </p:nvSpPr>
        <p:spPr>
          <a:xfrm>
            <a:off x="28650" y="520510"/>
            <a:ext cx="8905800" cy="6186309"/>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ВНУТРІШНІ ТА ЗОВНІШНІ ПЕРЕВІРКИ (У Т.Ч. ДОПОМОГА У ПЕРЕВІРКАХ З БОКУ ДЕРЖАВНИХ ОРГАНІВ), КОНТРОЛЬНІ ЗАХОДИ</a:t>
            </a:r>
            <a:endParaRPr lang="ru-RU" dirty="0" smtClean="0">
              <a:solidFill>
                <a:srgbClr val="FF0000"/>
              </a:solidFill>
              <a:latin typeface="Times New Roman" pitchFamily="18" charset="0"/>
              <a:cs typeface="Times New Roman" pitchFamily="18" charset="0"/>
            </a:endParaRPr>
          </a:p>
          <a:p>
            <a:pPr algn="just"/>
            <a:r>
              <a:rPr lang="uk-UA" b="1" dirty="0" smtClean="0">
                <a:latin typeface="Times New Roman" pitchFamily="18" charset="0"/>
                <a:cs typeface="Times New Roman" pitchFamily="18" charset="0"/>
              </a:rPr>
              <a:t>■</a:t>
            </a:r>
            <a:r>
              <a:rPr lang="uk-UA" b="1" dirty="0">
                <a:latin typeface="Times New Roman" pitchFamily="18" charset="0"/>
                <a:cs typeface="Times New Roman" pitchFamily="18" charset="0"/>
              </a:rPr>
              <a:t>	</a:t>
            </a:r>
            <a:r>
              <a:rPr lang="uk-UA" dirty="0">
                <a:latin typeface="Times New Roman" pitchFamily="18" charset="0"/>
                <a:cs typeface="Times New Roman" pitchFamily="18" charset="0"/>
              </a:rPr>
              <a:t>Чи визначені чітко функції, права, обов’язки і відповідальність органів влади, осіб уповноважених на виконання функцій держави або місцевого самоврядування?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	</a:t>
            </a:r>
            <a:r>
              <a:rPr lang="ru-RU" dirty="0" err="1">
                <a:latin typeface="Times New Roman" pitchFamily="18" charset="0"/>
                <a:cs typeface="Times New Roman" pitchFamily="18" charset="0"/>
              </a:rPr>
              <a:t>Чи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виписаний</a:t>
            </a:r>
            <a:r>
              <a:rPr lang="ru-RU" dirty="0">
                <a:latin typeface="Times New Roman" pitchFamily="18" charset="0"/>
                <a:cs typeface="Times New Roman" pitchFamily="18" charset="0"/>
              </a:rPr>
              <a:t> регламент (процедура) </a:t>
            </a:r>
            <a:r>
              <a:rPr lang="ru-RU" dirty="0" err="1">
                <a:latin typeface="Times New Roman" pitchFamily="18" charset="0"/>
                <a:cs typeface="Times New Roman" pitchFamily="18" charset="0"/>
              </a:rPr>
              <a:t>перевірки</a:t>
            </a:r>
            <a:r>
              <a:rPr lang="ru-RU" dirty="0">
                <a:latin typeface="Times New Roman" pitchFamily="18" charset="0"/>
                <a:cs typeface="Times New Roman" pitchFamily="18" charset="0"/>
              </a:rPr>
              <a:t>? </a:t>
            </a:r>
          </a:p>
          <a:p>
            <a:pPr algn="just"/>
            <a:r>
              <a:rPr lang="uk-UA" i="1" dirty="0">
                <a:latin typeface="Times New Roman" pitchFamily="18" charset="0"/>
                <a:cs typeface="Times New Roman" pitchFamily="18" charset="0"/>
              </a:rPr>
              <a:t>(</a:t>
            </a:r>
            <a:r>
              <a:rPr lang="uk-UA" b="1" i="1" dirty="0">
                <a:latin typeface="Times New Roman" pitchFamily="18" charset="0"/>
                <a:cs typeface="Times New Roman" pitchFamily="18" charset="0"/>
              </a:rPr>
              <a:t>НАПРИКЛАД</a:t>
            </a:r>
            <a:r>
              <a:rPr lang="uk-UA" i="1" dirty="0">
                <a:latin typeface="Times New Roman" pitchFamily="18" charset="0"/>
                <a:cs typeface="Times New Roman" pitchFamily="18" charset="0"/>
              </a:rPr>
              <a:t> </a:t>
            </a:r>
            <a:r>
              <a:rPr lang="uk-UA" dirty="0">
                <a:latin typeface="Times New Roman" pitchFamily="18" charset="0"/>
                <a:cs typeface="Times New Roman" pitchFamily="18" charset="0"/>
              </a:rPr>
              <a:t>Відповідно до п  2 Рішення №274, виконавчий комітет міської ради доручив «Міському відділу поліції ГУНП у Чернігівській області (</a:t>
            </a:r>
            <a:r>
              <a:rPr lang="uk-UA" dirty="0" err="1">
                <a:latin typeface="Times New Roman" pitchFamily="18" charset="0"/>
                <a:cs typeface="Times New Roman" pitchFamily="18" charset="0"/>
              </a:rPr>
              <a:t>Кагітін</a:t>
            </a:r>
            <a:r>
              <a:rPr lang="uk-UA" dirty="0">
                <a:latin typeface="Times New Roman" pitchFamily="18" charset="0"/>
                <a:cs typeface="Times New Roman" pitchFamily="18" charset="0"/>
              </a:rPr>
              <a:t> С. Ф.) здійснювати постійний контроль за дотриманням суб'єктами господарської діяльності встановлених режимів роботи об'єктів торгівлі, закладів ресторанного господарства та сфери послуг.»  </a:t>
            </a:r>
            <a:r>
              <a:rPr lang="uk-UA" b="1" i="1" dirty="0">
                <a:latin typeface="Times New Roman" pitchFamily="18" charset="0"/>
                <a:cs typeface="Times New Roman" pitchFamily="18" charset="0"/>
              </a:rPr>
              <a:t>Але не прописані процедури, функції, критерії для проведення перевірки, відповідальність тощо</a:t>
            </a:r>
            <a:r>
              <a:rPr lang="uk-UA" i="1"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визначено обсяг перевірки, часовий проміжок перевірки, процедуру оскарження дій перевіряючих та результатів перевірки, хто має перевіряти та його компетенцію і повноваження, що саме мають перевіряти, яка відповідальність за порушення?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	Чи є встановлені чіткі та однозначні критерії для проведення перевірки (тобто результати перевірки не базуються на оціночних судження перевіряючих)?</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	Чи є встановлені чіткі процедури та вимоги до оформлення результатів перевірки (акти, висновки, протоколи, постанови тощо)?</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	Чи прописано яким чином здійснюється контроль?</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	Чи наявні в рішенні </a:t>
            </a:r>
            <a:r>
              <a:rPr lang="uk-UA" dirty="0" err="1">
                <a:latin typeface="Times New Roman" pitchFamily="18" charset="0"/>
                <a:cs typeface="Times New Roman" pitchFamily="18" charset="0"/>
              </a:rPr>
              <a:t>відсилочні</a:t>
            </a:r>
            <a:r>
              <a:rPr lang="uk-UA" dirty="0">
                <a:latin typeface="Times New Roman" pitchFamily="18" charset="0"/>
                <a:cs typeface="Times New Roman" pitchFamily="18" charset="0"/>
              </a:rPr>
              <a:t> норми на положення, яких не існує, які суперечливі, скасовані?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43516214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472608" cy="646331"/>
          </a:xfrm>
          <a:prstGeom prst="rect">
            <a:avLst/>
          </a:prstGeom>
          <a:noFill/>
        </p:spPr>
        <p:txBody>
          <a:bodyPr wrap="square" rtlCol="0">
            <a:spAutoFit/>
          </a:bodyPr>
          <a:lstStyle/>
          <a:p>
            <a:r>
              <a:rPr lang="uk-UA" sz="3600" b="1" dirty="0" smtClean="0">
                <a:latin typeface="Times New Roman" pitchFamily="18" charset="0"/>
                <a:cs typeface="Times New Roman" pitchFamily="18" charset="0"/>
              </a:rPr>
              <a:t>Питання</a:t>
            </a:r>
            <a:endParaRPr lang="uk-UA" sz="3600" b="1" dirty="0">
              <a:latin typeface="Times New Roman" pitchFamily="18" charset="0"/>
              <a:cs typeface="Times New Roman" pitchFamily="18" charset="0"/>
            </a:endParaRPr>
          </a:p>
        </p:txBody>
      </p:sp>
      <p:sp>
        <p:nvSpPr>
          <p:cNvPr id="2" name="Прямоугольник 1"/>
          <p:cNvSpPr/>
          <p:nvPr/>
        </p:nvSpPr>
        <p:spPr>
          <a:xfrm>
            <a:off x="251520" y="646331"/>
            <a:ext cx="8640960" cy="646331"/>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КОПІЮВАННЯ (</a:t>
            </a:r>
            <a:r>
              <a:rPr lang="uk-UA" b="1" dirty="0" err="1" smtClean="0">
                <a:solidFill>
                  <a:srgbClr val="FF0000"/>
                </a:solidFill>
                <a:latin typeface="Times New Roman" pitchFamily="18" charset="0"/>
                <a:cs typeface="Times New Roman" pitchFamily="18" charset="0"/>
              </a:rPr>
              <a:t>КОПІЮВАННЯ</a:t>
            </a:r>
            <a:r>
              <a:rPr lang="uk-UA" b="1" dirty="0" smtClean="0">
                <a:solidFill>
                  <a:srgbClr val="FF0000"/>
                </a:solidFill>
                <a:latin typeface="Times New Roman" pitchFamily="18" charset="0"/>
                <a:cs typeface="Times New Roman" pitchFamily="18" charset="0"/>
              </a:rPr>
              <a:t> ЗВІТІВ, ВИРОБЛЕННЯ МАРКУВАНЬ АБО ІНФОРМАЦІЙНИХ ЛИСТКІВ)</a:t>
            </a:r>
            <a:endParaRPr lang="ru-RU" dirty="0">
              <a:solidFill>
                <a:srgbClr val="FF0000"/>
              </a:solidFill>
              <a:latin typeface="Times New Roman" pitchFamily="18" charset="0"/>
              <a:cs typeface="Times New Roman" pitchFamily="18" charset="0"/>
            </a:endParaRPr>
          </a:p>
        </p:txBody>
      </p:sp>
      <p:sp>
        <p:nvSpPr>
          <p:cNvPr id="5" name="Прямоугольник 4"/>
          <p:cNvSpPr/>
          <p:nvPr/>
        </p:nvSpPr>
        <p:spPr>
          <a:xfrm>
            <a:off x="251520" y="1412776"/>
            <a:ext cx="8640960" cy="3416320"/>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ПОДАННЯ ІНФОРМАЦІЇ ДО ВІДПОВІДНИХ ОРГАНІВ (НАПРИКЛАД, НАДСИЛАННЯ ВІДОМОСТЕЙ ДО ВІДПОВІДНИХ ОРГАНІВ)</a:t>
            </a:r>
            <a:r>
              <a:rPr lang="uk-UA" b="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визначений в законодавстві обов’язок подання інформації?</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     Чи потрібно особисто звертатися до посадовця для подання інформації?</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потрібно попереднє погодження документу, що буде подаватися, наприклад, у інспектора або іншого фахівця?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потрібно отримати підтвердження про подання інформації?</a:t>
            </a:r>
            <a:endParaRPr lang="ru-RU" dirty="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визначений відповідний порядок?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	Чи існує потреба особисто звертатися до посадової особи для такого підтвердження?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наявні в рішенні </a:t>
            </a:r>
            <a:r>
              <a:rPr lang="uk-UA" dirty="0" err="1">
                <a:latin typeface="Times New Roman" pitchFamily="18" charset="0"/>
                <a:cs typeface="Times New Roman" pitchFamily="18" charset="0"/>
              </a:rPr>
              <a:t>відсилочні</a:t>
            </a:r>
            <a:r>
              <a:rPr lang="uk-UA" dirty="0">
                <a:latin typeface="Times New Roman" pitchFamily="18" charset="0"/>
                <a:cs typeface="Times New Roman" pitchFamily="18" charset="0"/>
              </a:rPr>
              <a:t> норми на положення, яких не існує, які суперечливі, скасовані?</a:t>
            </a:r>
            <a:endParaRPr lang="ru-RU" dirty="0">
              <a:latin typeface="Times New Roman" pitchFamily="18" charset="0"/>
              <a:cs typeface="Times New Roman" pitchFamily="18" charset="0"/>
            </a:endParaRPr>
          </a:p>
        </p:txBody>
      </p:sp>
      <p:sp>
        <p:nvSpPr>
          <p:cNvPr id="6" name="Прямоугольник 5"/>
          <p:cNvSpPr/>
          <p:nvPr/>
        </p:nvSpPr>
        <p:spPr>
          <a:xfrm>
            <a:off x="251520" y="5085184"/>
            <a:ext cx="8640960" cy="923330"/>
          </a:xfrm>
          <a:prstGeom prst="rect">
            <a:avLst/>
          </a:prstGeom>
        </p:spPr>
        <p:txBody>
          <a:bodyPr wrap="square">
            <a:spAutoFit/>
          </a:bodyPr>
          <a:lstStyle/>
          <a:p>
            <a:r>
              <a:rPr lang="uk-UA" b="1" dirty="0" smtClean="0">
                <a:solidFill>
                  <a:srgbClr val="FF0000"/>
                </a:solidFill>
                <a:latin typeface="Times New Roman" pitchFamily="18" charset="0"/>
                <a:cs typeface="Times New Roman" pitchFamily="18" charset="0"/>
              </a:rPr>
              <a:t>ЗБЕРІГАННЯ ІНФОРМАЦІЇ (АРХІВУВАННЯ ТОЩО)</a:t>
            </a:r>
            <a:r>
              <a:rPr lang="uk-UA" dirty="0" smtClean="0">
                <a:solidFill>
                  <a:srgbClr val="FF0000"/>
                </a:solidFill>
                <a:latin typeface="Times New Roman" pitchFamily="18" charset="0"/>
                <a:cs typeface="Times New Roman" pitchFamily="18" charset="0"/>
              </a:rPr>
              <a:t>	</a:t>
            </a:r>
            <a:endParaRPr lang="ru-RU" dirty="0" smtClean="0">
              <a:solidFill>
                <a:srgbClr val="FF0000"/>
              </a:solidFill>
              <a:latin typeface="Times New Roman" pitchFamily="18" charset="0"/>
              <a:cs typeface="Times New Roman" pitchFamily="18" charset="0"/>
            </a:endParaRPr>
          </a:p>
          <a:p>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	Чи чітко прописані вимоги та  процедури </a:t>
            </a:r>
            <a:r>
              <a:rPr lang="uk-UA" dirty="0" smtClean="0">
                <a:latin typeface="Times New Roman" pitchFamily="18" charset="0"/>
                <a:cs typeface="Times New Roman" pitchFamily="18" charset="0"/>
              </a:rPr>
              <a:t>архівування/ формування /зберігання</a:t>
            </a:r>
            <a:r>
              <a:rPr lang="uk-UA" dirty="0">
                <a:latin typeface="Times New Roman" pitchFamily="18" charset="0"/>
                <a:cs typeface="Times New Roman" pitchFamily="18" charset="0"/>
              </a:rPr>
              <a:t>/ процесу передачі на тимчасове або постійне зберігання тощо?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70549345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5472608" cy="646331"/>
          </a:xfrm>
          <a:prstGeom prst="rect">
            <a:avLst/>
          </a:prstGeom>
          <a:noFill/>
        </p:spPr>
        <p:txBody>
          <a:bodyPr wrap="square" rtlCol="0">
            <a:spAutoFit/>
          </a:bodyPr>
          <a:lstStyle/>
          <a:p>
            <a:r>
              <a:rPr lang="uk-UA" sz="3600" b="1" dirty="0" smtClean="0">
                <a:latin typeface="Times New Roman" pitchFamily="18" charset="0"/>
                <a:cs typeface="Times New Roman" pitchFamily="18" charset="0"/>
              </a:rPr>
              <a:t>Питання</a:t>
            </a:r>
            <a:endParaRPr lang="uk-UA" sz="3600" b="1" dirty="0">
              <a:latin typeface="Times New Roman" pitchFamily="18" charset="0"/>
              <a:cs typeface="Times New Roman" pitchFamily="18" charset="0"/>
            </a:endParaRPr>
          </a:p>
        </p:txBody>
      </p:sp>
      <p:sp>
        <p:nvSpPr>
          <p:cNvPr id="4" name="Прямоугольник 3"/>
          <p:cNvSpPr/>
          <p:nvPr/>
        </p:nvSpPr>
        <p:spPr>
          <a:xfrm>
            <a:off x="220638" y="548680"/>
            <a:ext cx="8712968" cy="2308324"/>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ПРИДБАННЯ (ІТ) ОБЛАДНАННЯ ТА ВИТРАТНИХ МАТЕРІАЛІВ, ЩО ВИКОРИСТОВУЮТЬСЯ САМЕ ДЛЯ ВИКОНАННЯ ІНФОРМАЦІЙНИХ ВИМОГ</a:t>
            </a:r>
            <a:r>
              <a:rPr lang="uk-UA" dirty="0" smtClean="0">
                <a:solidFill>
                  <a:srgbClr val="FF0000"/>
                </a:solidFill>
                <a:latin typeface="Times New Roman" pitchFamily="18" charset="0"/>
                <a:cs typeface="Times New Roman" pitchFamily="18" charset="0"/>
              </a:rPr>
              <a:t> 	</a:t>
            </a:r>
            <a:endParaRPr lang="ru-RU" dirty="0" smtClean="0">
              <a:solidFill>
                <a:srgbClr val="FF0000"/>
              </a:solidFill>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є вимога придбання певного обладнання або витратних матеріалів (визначена марка, виробник, технічні вимоги яким відповідає лише один виробник тощо)?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є вимога придбання обладнання у конкретних контрагентів?</a:t>
            </a:r>
            <a:endParaRPr lang="ru-RU" dirty="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є можливість вільного вибору таких контрагентів?</a:t>
            </a:r>
            <a:endParaRPr lang="ru-RU" dirty="0">
              <a:latin typeface="Times New Roman" pitchFamily="18" charset="0"/>
              <a:cs typeface="Times New Roman" pitchFamily="18" charset="0"/>
            </a:endParaRPr>
          </a:p>
        </p:txBody>
      </p:sp>
      <p:sp>
        <p:nvSpPr>
          <p:cNvPr id="7" name="Прямоугольник 6"/>
          <p:cNvSpPr/>
          <p:nvPr/>
        </p:nvSpPr>
        <p:spPr>
          <a:xfrm>
            <a:off x="220638" y="2780928"/>
            <a:ext cx="8712968" cy="3970318"/>
          </a:xfrm>
          <a:prstGeom prst="rect">
            <a:avLst/>
          </a:prstGeom>
        </p:spPr>
        <p:txBody>
          <a:bodyPr wrap="square">
            <a:spAutoFit/>
          </a:bodyPr>
          <a:lstStyle/>
          <a:p>
            <a:r>
              <a:rPr lang="uk-UA" b="1" dirty="0" smtClean="0">
                <a:solidFill>
                  <a:srgbClr val="FF0000"/>
                </a:solidFill>
                <a:latin typeface="Times New Roman" pitchFamily="18" charset="0"/>
                <a:cs typeface="Times New Roman" pitchFamily="18" charset="0"/>
              </a:rPr>
              <a:t>ІНШІ</a:t>
            </a:r>
            <a:r>
              <a:rPr lang="uk-UA" dirty="0" smtClean="0">
                <a:solidFill>
                  <a:srgbClr val="FF0000"/>
                </a:solidFill>
                <a:latin typeface="Times New Roman" pitchFamily="18" charset="0"/>
                <a:cs typeface="Times New Roman" pitchFamily="18" charset="0"/>
              </a:rPr>
              <a:t>	</a:t>
            </a:r>
            <a:endParaRPr lang="ru-RU" dirty="0" smtClean="0">
              <a:solidFill>
                <a:srgbClr val="FF0000"/>
              </a:solidFill>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встановлені обмеження щодо доступу до публічної/відкритої інформації (наприклад, встановлюється вимога подавати запит на отриманні інформації)?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є вимога сплатити  благодійні внески до різних організацій? (</a:t>
            </a:r>
            <a:r>
              <a:rPr lang="uk-UA" b="1" i="1" dirty="0">
                <a:latin typeface="Times New Roman" pitchFamily="18" charset="0"/>
                <a:cs typeface="Times New Roman" pitchFamily="18" charset="0"/>
              </a:rPr>
              <a:t>НАПРИКЛАД</a:t>
            </a:r>
            <a:r>
              <a:rPr lang="uk-UA" i="1" dirty="0">
                <a:latin typeface="Times New Roman" pitchFamily="18" charset="0"/>
                <a:cs typeface="Times New Roman" pitchFamily="18" charset="0"/>
              </a:rPr>
              <a:t> «Відповідно до п. 9.8, «Суб’єкти господарювання, які здійснюють сезонну роздрібну торгівлю за бажанням можуть </a:t>
            </a:r>
            <a:r>
              <a:rPr lang="uk-UA" b="1" i="1" dirty="0">
                <a:latin typeface="Times New Roman" pitchFamily="18" charset="0"/>
                <a:cs typeface="Times New Roman" pitchFamily="18" charset="0"/>
              </a:rPr>
              <a:t>НАДАВАТИ БЛАГОДІЙНІ ВНЕСКИ</a:t>
            </a:r>
            <a:r>
              <a:rPr lang="uk-UA" i="1" dirty="0">
                <a:latin typeface="Times New Roman" pitchFamily="18" charset="0"/>
                <a:cs typeface="Times New Roman" pitchFamily="18" charset="0"/>
              </a:rPr>
              <a:t> до цільового фонду Сумської міської ради»).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Чи міститься у тексті акту вимога членства у певних об’єднаннях, організаціях, спілках тощо?</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є формальні (тобто ті, що піддаються зовнішній незалежній перевірці) критерії обрання найкращої пропозиції учасників конкурсу (тендеру)?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Чи присутні нечіткі формулювання, оціночні судження щодо здійснення певних дій</a:t>
            </a:r>
            <a:r>
              <a:rPr lang="uk-UA" dirty="0" smtClean="0">
                <a:latin typeface="Times New Roman" pitchFamily="18" charset="0"/>
                <a:cs typeface="Times New Roman" pitchFamily="18" charset="0"/>
              </a:rPr>
              <a:t>? </a:t>
            </a:r>
            <a:r>
              <a:rPr lang="uk-UA" i="1" dirty="0" smtClean="0">
                <a:latin typeface="Times New Roman" pitchFamily="18" charset="0"/>
                <a:cs typeface="Times New Roman" pitchFamily="18" charset="0"/>
              </a:rPr>
              <a:t>(</a:t>
            </a:r>
            <a:r>
              <a:rPr lang="uk-UA" i="1" dirty="0">
                <a:latin typeface="Times New Roman" pitchFamily="18" charset="0"/>
                <a:cs typeface="Times New Roman" pitchFamily="18" charset="0"/>
              </a:rPr>
              <a:t>Наприклад в рекламі: «Кожен елемент рекламного засобу повинен нести </a:t>
            </a:r>
            <a:r>
              <a:rPr lang="uk-UA" b="1" i="1" dirty="0">
                <a:latin typeface="Times New Roman" pitchFamily="18" charset="0"/>
                <a:cs typeface="Times New Roman" pitchFamily="18" charset="0"/>
              </a:rPr>
              <a:t>естетичне навантаження</a:t>
            </a:r>
            <a:r>
              <a:rPr lang="uk-UA" i="1" dirty="0">
                <a:latin typeface="Times New Roman" pitchFamily="18" charset="0"/>
                <a:cs typeface="Times New Roman" pitchFamily="18" charset="0"/>
              </a:rPr>
              <a:t> відповідно до </a:t>
            </a:r>
            <a:r>
              <a:rPr lang="uk-UA" b="1" i="1" dirty="0">
                <a:latin typeface="Times New Roman" pitchFamily="18" charset="0"/>
                <a:cs typeface="Times New Roman" pitchFamily="18" charset="0"/>
              </a:rPr>
              <a:t>сучасних вимог</a:t>
            </a:r>
            <a:r>
              <a:rPr lang="uk-UA" i="1" dirty="0">
                <a:latin typeface="Times New Roman" pitchFamily="18" charset="0"/>
                <a:cs typeface="Times New Roman" pitchFamily="18" charset="0"/>
              </a:rPr>
              <a:t>» (п. 11.15.2)..</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9217235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6" name="TextBox 15"/>
          <p:cNvSpPr txBox="1"/>
          <p:nvPr/>
        </p:nvSpPr>
        <p:spPr>
          <a:xfrm>
            <a:off x="802789" y="79945"/>
            <a:ext cx="4192017" cy="523220"/>
          </a:xfrm>
          <a:prstGeom prst="rect">
            <a:avLst/>
          </a:prstGeom>
          <a:noFill/>
        </p:spPr>
        <p:txBody>
          <a:bodyPr wrap="square" rtlCol="0">
            <a:spAutoFit/>
          </a:bodyPr>
          <a:lstStyle/>
          <a:p>
            <a:r>
              <a:rPr lang="ru-RU" sz="2800" b="1" dirty="0" smtClean="0">
                <a:cs typeface="Times New Roman" pitchFamily="18" charset="0"/>
              </a:rPr>
              <a:t>ПРАКТИЧНА РОБОТА</a:t>
            </a:r>
            <a:endParaRPr lang="ru-RU" sz="2800" b="1" dirty="0">
              <a:cs typeface="Times New Roman" pitchFamily="18" charset="0"/>
            </a:endParaRPr>
          </a:p>
        </p:txBody>
      </p:sp>
    </p:spTree>
    <p:extLst>
      <p:ext uri="{BB962C8B-B14F-4D97-AF65-F5344CB8AC3E}">
        <p14:creationId xmlns:p14="http://schemas.microsoft.com/office/powerpoint/2010/main" val="29149533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pic>
        <p:nvPicPr>
          <p:cNvPr id="10" name="Picture 2" descr="D:\Диск ЮРИСТ июль 2015\ЮРИСТ СОЗОНОВ май 2015\Юр Допомога МАЙ 2015\РЕГУЛЯТОРКА\Рішення ВК СМР 537\Последний бой он трудный самый - высновок\Презентация\0_ea825_db5c1ccb_orig.jpg"/>
          <p:cNvPicPr>
            <a:picLocks noChangeAspect="1" noChangeArrowheads="1"/>
          </p:cNvPicPr>
          <p:nvPr/>
        </p:nvPicPr>
        <p:blipFill>
          <a:blip r:embed="rId3"/>
          <a:srcRect/>
          <a:stretch>
            <a:fillRect/>
          </a:stretch>
        </p:blipFill>
        <p:spPr bwMode="auto">
          <a:xfrm>
            <a:off x="35496" y="741363"/>
            <a:ext cx="4284663" cy="5711825"/>
          </a:xfrm>
          <a:prstGeom prst="rect">
            <a:avLst/>
          </a:prstGeom>
          <a:noFill/>
          <a:ln w="9525">
            <a:noFill/>
            <a:miter lim="800000"/>
            <a:headEnd/>
            <a:tailEnd/>
          </a:ln>
        </p:spPr>
      </p:pic>
      <p:sp>
        <p:nvSpPr>
          <p:cNvPr id="12" name="TextBox 5"/>
          <p:cNvSpPr txBox="1">
            <a:spLocks noChangeArrowheads="1"/>
          </p:cNvSpPr>
          <p:nvPr/>
        </p:nvSpPr>
        <p:spPr bwMode="auto">
          <a:xfrm rot="-1068211">
            <a:off x="505889" y="2833440"/>
            <a:ext cx="3617913" cy="954087"/>
          </a:xfrm>
          <a:prstGeom prst="rect">
            <a:avLst/>
          </a:prstGeom>
          <a:noFill/>
          <a:ln w="9525">
            <a:noFill/>
            <a:miter lim="800000"/>
            <a:headEnd/>
            <a:tailEnd/>
          </a:ln>
        </p:spPr>
        <p:txBody>
          <a:bodyPr>
            <a:spAutoFit/>
          </a:bodyPr>
          <a:lstStyle/>
          <a:p>
            <a:pPr algn="ctr"/>
            <a:r>
              <a:rPr lang="uk-UA" altLang="ru-RU" sz="2800" b="1" dirty="0"/>
              <a:t>Дякую </a:t>
            </a:r>
          </a:p>
          <a:p>
            <a:pPr algn="ctr"/>
            <a:r>
              <a:rPr lang="uk-UA" altLang="ru-RU" sz="2800" b="1" dirty="0"/>
              <a:t>за увагу!</a:t>
            </a:r>
            <a:endParaRPr lang="ru-RU" altLang="ru-RU" sz="2800" b="1" dirty="0"/>
          </a:p>
        </p:txBody>
      </p:sp>
      <p:sp>
        <p:nvSpPr>
          <p:cNvPr id="13" name="Прямоугольник 10"/>
          <p:cNvSpPr>
            <a:spLocks noChangeArrowheads="1"/>
          </p:cNvSpPr>
          <p:nvPr/>
        </p:nvSpPr>
        <p:spPr bwMode="auto">
          <a:xfrm>
            <a:off x="3491880" y="4740826"/>
            <a:ext cx="5436097" cy="1815882"/>
          </a:xfrm>
          <a:prstGeom prst="rect">
            <a:avLst/>
          </a:prstGeom>
          <a:noFill/>
          <a:ln w="9525">
            <a:noFill/>
            <a:miter lim="800000"/>
            <a:headEnd/>
            <a:tailEnd/>
          </a:ln>
        </p:spPr>
        <p:txBody>
          <a:bodyPr wrap="square">
            <a:spAutoFit/>
          </a:bodyPr>
          <a:lstStyle/>
          <a:p>
            <a:r>
              <a:rPr lang="ru-RU" altLang="ru-RU" sz="2800" b="1" dirty="0" err="1">
                <a:latin typeface="Times New Roman" pitchFamily="18" charset="0"/>
                <a:cs typeface="Times New Roman" pitchFamily="18" charset="0"/>
              </a:rPr>
              <a:t>Мосунов</a:t>
            </a:r>
            <a:r>
              <a:rPr lang="ru-RU" altLang="ru-RU" sz="2800" b="1" dirty="0">
                <a:latin typeface="Times New Roman" pitchFamily="18" charset="0"/>
                <a:cs typeface="Times New Roman" pitchFamily="18" charset="0"/>
              </a:rPr>
              <a:t> Богдан </a:t>
            </a:r>
            <a:r>
              <a:rPr lang="ru-RU" altLang="ru-RU" sz="2800" dirty="0">
                <a:latin typeface="Times New Roman" pitchFamily="18" charset="0"/>
                <a:cs typeface="Times New Roman" pitchFamily="18" charset="0"/>
              </a:rPr>
              <a:t>	</a:t>
            </a:r>
            <a:endParaRPr lang="uk-UA" altLang="ru-RU" sz="2800" dirty="0">
              <a:latin typeface="Times New Roman" pitchFamily="18" charset="0"/>
              <a:cs typeface="Times New Roman" pitchFamily="18" charset="0"/>
            </a:endParaRPr>
          </a:p>
          <a:p>
            <a:r>
              <a:rPr lang="uk-UA" altLang="ru-RU" sz="2800" dirty="0" smtClean="0">
                <a:latin typeface="Times New Roman" pitchFamily="18" charset="0"/>
                <a:cs typeface="Times New Roman" pitchFamily="18" charset="0"/>
              </a:rPr>
              <a:t>ГО «Молодь та підприємництво»</a:t>
            </a:r>
          </a:p>
          <a:p>
            <a:r>
              <a:rPr lang="uk-UA" altLang="ru-RU" sz="2800" dirty="0" smtClean="0">
                <a:latin typeface="Times New Roman" pitchFamily="18" charset="0"/>
                <a:cs typeface="Times New Roman" pitchFamily="18" charset="0"/>
              </a:rPr>
              <a:t>Тел</a:t>
            </a:r>
            <a:r>
              <a:rPr lang="uk-UA" altLang="ru-RU" sz="2800" dirty="0">
                <a:latin typeface="Times New Roman" pitchFamily="18" charset="0"/>
                <a:cs typeface="Times New Roman" pitchFamily="18" charset="0"/>
              </a:rPr>
              <a:t>.: 0667882710	</a:t>
            </a:r>
          </a:p>
          <a:p>
            <a:r>
              <a:rPr lang="uk-UA" altLang="ru-RU" sz="2800" dirty="0" err="1">
                <a:latin typeface="Times New Roman" pitchFamily="18" charset="0"/>
                <a:cs typeface="Times New Roman" pitchFamily="18" charset="0"/>
              </a:rPr>
              <a:t>Ел</a:t>
            </a:r>
            <a:r>
              <a:rPr lang="uk-UA" altLang="ru-RU" sz="2800" dirty="0">
                <a:latin typeface="Times New Roman" pitchFamily="18" charset="0"/>
                <a:cs typeface="Times New Roman" pitchFamily="18" charset="0"/>
              </a:rPr>
              <a:t>. пошта: </a:t>
            </a:r>
            <a:r>
              <a:rPr lang="en-US" altLang="ru-RU" sz="2400" dirty="0">
                <a:latin typeface="Times New Roman" pitchFamily="18" charset="0"/>
                <a:cs typeface="Times New Roman" pitchFamily="18" charset="0"/>
                <a:hlinkClick r:id="rId4"/>
              </a:rPr>
              <a:t>mosunov1980@gmail.com</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4099472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 name="Прямоугольник 1"/>
          <p:cNvSpPr/>
          <p:nvPr/>
        </p:nvSpPr>
        <p:spPr>
          <a:xfrm>
            <a:off x="2771800" y="1060973"/>
            <a:ext cx="6176230" cy="6112443"/>
          </a:xfrm>
          <a:prstGeom prst="rect">
            <a:avLst/>
          </a:prstGeom>
        </p:spPr>
        <p:txBody>
          <a:bodyPr wrap="square">
            <a:spAutoFit/>
          </a:bodyPr>
          <a:lstStyle/>
          <a:p>
            <a:pPr algn="just"/>
            <a:r>
              <a:rPr lang="uk-UA" sz="1500" dirty="0" smtClean="0"/>
              <a:t>обґрунтована </a:t>
            </a:r>
            <a:r>
              <a:rPr lang="uk-UA" sz="1500" dirty="0"/>
              <a:t>необхідність державного регулювання господарських відносин з метою вирішення існуючої проблеми; </a:t>
            </a:r>
            <a:endParaRPr lang="uk-UA" sz="1500" dirty="0" smtClean="0"/>
          </a:p>
          <a:p>
            <a:pPr algn="just"/>
            <a:endParaRPr lang="uk-UA" sz="1500" dirty="0"/>
          </a:p>
          <a:p>
            <a:pPr algn="just"/>
            <a:r>
              <a:rPr lang="uk-UA" sz="1500" dirty="0" smtClean="0"/>
              <a:t>відповідність </a:t>
            </a:r>
            <a:r>
              <a:rPr lang="uk-UA" sz="1500" dirty="0"/>
              <a:t>форм та рівня державного регулювання господарських відносин потребі у вирішенні існуючої проблеми та ринковим вимогам з урахуванням усіх прийнятних альтернатив; </a:t>
            </a:r>
            <a:endParaRPr lang="uk-UA" sz="1500" dirty="0" smtClean="0"/>
          </a:p>
          <a:p>
            <a:pPr algn="just"/>
            <a:endParaRPr lang="uk-UA" sz="1500" dirty="0" smtClean="0"/>
          </a:p>
          <a:p>
            <a:pPr algn="just">
              <a:lnSpc>
                <a:spcPct val="90000"/>
              </a:lnSpc>
            </a:pPr>
            <a:r>
              <a:rPr lang="uk-UA" sz="1500" dirty="0" smtClean="0"/>
              <a:t>забезпечення </a:t>
            </a:r>
            <a:r>
              <a:rPr lang="uk-UA" sz="1500" dirty="0"/>
              <a:t>досягнення внаслідок дії регуляторного акта максимально можливих позитивних результатів за рахунок мінімально необхідних витрат ресурсів суб’єктів господарювання, громадян та держави</a:t>
            </a:r>
            <a:r>
              <a:rPr lang="uk-UA" sz="1500" dirty="0" smtClean="0"/>
              <a:t>;</a:t>
            </a:r>
          </a:p>
          <a:p>
            <a:pPr algn="just">
              <a:lnSpc>
                <a:spcPct val="90000"/>
              </a:lnSpc>
            </a:pPr>
            <a:endParaRPr lang="uk-UA" sz="1500" dirty="0"/>
          </a:p>
          <a:p>
            <a:pPr algn="just">
              <a:lnSpc>
                <a:spcPct val="90000"/>
              </a:lnSpc>
            </a:pPr>
            <a:r>
              <a:rPr lang="uk-UA" sz="1500" dirty="0" smtClean="0"/>
              <a:t>забезпечення </a:t>
            </a:r>
            <a:r>
              <a:rPr lang="uk-UA" sz="1500" dirty="0"/>
              <a:t>у регуляторній діяльності балансу інтересів суб’єктів господарювання, громадян та </a:t>
            </a:r>
            <a:r>
              <a:rPr lang="uk-UA" sz="1500" dirty="0" smtClean="0"/>
              <a:t>держави;</a:t>
            </a:r>
          </a:p>
          <a:p>
            <a:pPr algn="just">
              <a:lnSpc>
                <a:spcPct val="90000"/>
              </a:lnSpc>
            </a:pPr>
            <a:endParaRPr lang="uk-UA" sz="1500" dirty="0" smtClean="0"/>
          </a:p>
          <a:p>
            <a:pPr algn="just">
              <a:lnSpc>
                <a:spcPct val="90000"/>
              </a:lnSpc>
            </a:pPr>
            <a:r>
              <a:rPr lang="uk-UA" sz="1500" dirty="0" smtClean="0"/>
              <a:t>послідовність </a:t>
            </a:r>
            <a:r>
              <a:rPr lang="uk-UA" sz="1500" dirty="0"/>
              <a:t>регуляторної діяльності, відповідність її цілям державної політики, а також планам з підготовки проектів регуляторних актів, що дозволяє суб’єктам господарювання здійснювати планування їхньої діяльності</a:t>
            </a:r>
            <a:r>
              <a:rPr lang="uk-UA" sz="1500" dirty="0" smtClean="0"/>
              <a:t>;</a:t>
            </a:r>
          </a:p>
          <a:p>
            <a:pPr algn="just">
              <a:lnSpc>
                <a:spcPct val="90000"/>
              </a:lnSpc>
            </a:pPr>
            <a:endParaRPr lang="uk-UA" sz="1500" dirty="0" smtClean="0"/>
          </a:p>
          <a:p>
            <a:pPr algn="just">
              <a:lnSpc>
                <a:spcPct val="90000"/>
              </a:lnSpc>
            </a:pPr>
            <a:r>
              <a:rPr lang="uk-UA" sz="1500" dirty="0" smtClean="0"/>
              <a:t>відкритість </a:t>
            </a:r>
            <a:r>
              <a:rPr lang="uk-UA" sz="1500" dirty="0"/>
              <a:t>для фізичних та юридичних осіб, їх об’єднань дій регуляторних органів на всіх етапах їх регуляторної діяльності, обов’язковий розгляд регуляторними органами ініціатив, зауважень та пропозицій, наданих у встановленому законом порядку фізичними та юридичними особами, їх об’єднаннями, обов’язковість і своєчасність доведення прийнятих регуляторних актів до відома фізичних та юридичних осіб, їх об’єднань, інформування громадськості про здійснення регуляторної діяльності.  </a:t>
            </a:r>
          </a:p>
          <a:p>
            <a:pPr algn="just">
              <a:lnSpc>
                <a:spcPct val="90000"/>
              </a:lnSpc>
            </a:pPr>
            <a:endParaRPr lang="uk-UA" dirty="0">
              <a:solidFill>
                <a:schemeClr val="tx2"/>
              </a:solidFill>
            </a:endParaRPr>
          </a:p>
        </p:txBody>
      </p:sp>
      <p:sp>
        <p:nvSpPr>
          <p:cNvPr id="4" name="Прямоугольник 3"/>
          <p:cNvSpPr/>
          <p:nvPr/>
        </p:nvSpPr>
        <p:spPr>
          <a:xfrm>
            <a:off x="646850" y="1187460"/>
            <a:ext cx="1548886" cy="369332"/>
          </a:xfrm>
          <a:prstGeom prst="rect">
            <a:avLst/>
          </a:prstGeom>
        </p:spPr>
        <p:txBody>
          <a:bodyPr wrap="none">
            <a:spAutoFit/>
          </a:bodyPr>
          <a:lstStyle/>
          <a:p>
            <a:r>
              <a:rPr lang="uk-UA" b="1" dirty="0" smtClean="0"/>
              <a:t>ДОЦІЛЬНІСТЬ</a:t>
            </a:r>
            <a:endParaRPr lang="ru-RU" dirty="0"/>
          </a:p>
        </p:txBody>
      </p:sp>
      <p:sp>
        <p:nvSpPr>
          <p:cNvPr id="5" name="Прямоугольник 4"/>
          <p:cNvSpPr/>
          <p:nvPr/>
        </p:nvSpPr>
        <p:spPr>
          <a:xfrm>
            <a:off x="611560" y="1907540"/>
            <a:ext cx="1656992" cy="369332"/>
          </a:xfrm>
          <a:prstGeom prst="rect">
            <a:avLst/>
          </a:prstGeom>
        </p:spPr>
        <p:txBody>
          <a:bodyPr wrap="none">
            <a:spAutoFit/>
          </a:bodyPr>
          <a:lstStyle/>
          <a:p>
            <a:r>
              <a:rPr lang="uk-UA" b="1" dirty="0" smtClean="0"/>
              <a:t>АДЕКВАТНІСТЬ</a:t>
            </a:r>
            <a:endParaRPr lang="ru-RU" dirty="0"/>
          </a:p>
        </p:txBody>
      </p:sp>
      <p:sp>
        <p:nvSpPr>
          <p:cNvPr id="6" name="Прямоугольник 5"/>
          <p:cNvSpPr/>
          <p:nvPr/>
        </p:nvSpPr>
        <p:spPr>
          <a:xfrm>
            <a:off x="611560" y="2771636"/>
            <a:ext cx="1662635" cy="369332"/>
          </a:xfrm>
          <a:prstGeom prst="rect">
            <a:avLst/>
          </a:prstGeom>
        </p:spPr>
        <p:txBody>
          <a:bodyPr wrap="none">
            <a:spAutoFit/>
          </a:bodyPr>
          <a:lstStyle/>
          <a:p>
            <a:r>
              <a:rPr lang="uk-UA" b="1" dirty="0" smtClean="0"/>
              <a:t>ЕФЕКТИВНІСТЬ</a:t>
            </a:r>
            <a:endParaRPr lang="ru-RU" dirty="0"/>
          </a:p>
        </p:txBody>
      </p:sp>
      <p:sp>
        <p:nvSpPr>
          <p:cNvPr id="7" name="Прямоугольник 6"/>
          <p:cNvSpPr/>
          <p:nvPr/>
        </p:nvSpPr>
        <p:spPr>
          <a:xfrm>
            <a:off x="611560" y="3563724"/>
            <a:ext cx="2106089" cy="369332"/>
          </a:xfrm>
          <a:prstGeom prst="rect">
            <a:avLst/>
          </a:prstGeom>
        </p:spPr>
        <p:txBody>
          <a:bodyPr wrap="none">
            <a:spAutoFit/>
          </a:bodyPr>
          <a:lstStyle/>
          <a:p>
            <a:r>
              <a:rPr lang="uk-UA" b="1" dirty="0" smtClean="0"/>
              <a:t>ЗБАЛАНСОВАНІСТЬ</a:t>
            </a:r>
            <a:endParaRPr lang="ru-RU" dirty="0"/>
          </a:p>
        </p:txBody>
      </p:sp>
      <p:sp>
        <p:nvSpPr>
          <p:cNvPr id="8" name="Прямоугольник 7"/>
          <p:cNvSpPr/>
          <p:nvPr/>
        </p:nvSpPr>
        <p:spPr>
          <a:xfrm>
            <a:off x="611560" y="4293096"/>
            <a:ext cx="2179123" cy="369332"/>
          </a:xfrm>
          <a:prstGeom prst="rect">
            <a:avLst/>
          </a:prstGeom>
        </p:spPr>
        <p:txBody>
          <a:bodyPr wrap="none">
            <a:spAutoFit/>
          </a:bodyPr>
          <a:lstStyle/>
          <a:p>
            <a:r>
              <a:rPr lang="uk-UA" b="1" dirty="0" smtClean="0">
                <a:solidFill>
                  <a:srgbClr val="000000"/>
                </a:solidFill>
              </a:rPr>
              <a:t>ПЕРЕДБАЧУВАНІСТЬ</a:t>
            </a:r>
            <a:endParaRPr lang="ru-RU" dirty="0"/>
          </a:p>
        </p:txBody>
      </p:sp>
      <p:sp>
        <p:nvSpPr>
          <p:cNvPr id="9" name="Прямоугольник 8"/>
          <p:cNvSpPr/>
          <p:nvPr/>
        </p:nvSpPr>
        <p:spPr>
          <a:xfrm>
            <a:off x="683568" y="5253007"/>
            <a:ext cx="2088232" cy="1200329"/>
          </a:xfrm>
          <a:prstGeom prst="rect">
            <a:avLst/>
          </a:prstGeom>
        </p:spPr>
        <p:txBody>
          <a:bodyPr wrap="square">
            <a:spAutoFit/>
          </a:bodyPr>
          <a:lstStyle/>
          <a:p>
            <a:r>
              <a:rPr lang="uk-UA" b="1" dirty="0" smtClean="0">
                <a:solidFill>
                  <a:srgbClr val="000000"/>
                </a:solidFill>
              </a:rPr>
              <a:t>ПРОЗОРІСТЬ ТА </a:t>
            </a:r>
          </a:p>
          <a:p>
            <a:r>
              <a:rPr lang="uk-UA" b="1" dirty="0" smtClean="0">
                <a:solidFill>
                  <a:srgbClr val="000000"/>
                </a:solidFill>
              </a:rPr>
              <a:t>ВРАХУВАННЯ </a:t>
            </a:r>
          </a:p>
          <a:p>
            <a:r>
              <a:rPr lang="uk-UA" b="1" dirty="0" smtClean="0">
                <a:solidFill>
                  <a:srgbClr val="000000"/>
                </a:solidFill>
              </a:rPr>
              <a:t>ГРОМАДСЬКОЇ </a:t>
            </a:r>
          </a:p>
          <a:p>
            <a:r>
              <a:rPr lang="uk-UA" b="1" dirty="0" smtClean="0">
                <a:solidFill>
                  <a:srgbClr val="000000"/>
                </a:solidFill>
              </a:rPr>
              <a:t>ДУМКИ</a:t>
            </a:r>
            <a:endParaRPr lang="ru-RU" dirty="0"/>
          </a:p>
        </p:txBody>
      </p:sp>
      <p:sp>
        <p:nvSpPr>
          <p:cNvPr id="10" name="Прямоугольник 9"/>
          <p:cNvSpPr/>
          <p:nvPr/>
        </p:nvSpPr>
        <p:spPr>
          <a:xfrm>
            <a:off x="565802" y="138698"/>
            <a:ext cx="5734390" cy="492443"/>
          </a:xfrm>
          <a:prstGeom prst="rect">
            <a:avLst/>
          </a:prstGeom>
        </p:spPr>
        <p:txBody>
          <a:bodyPr wrap="none">
            <a:spAutoFit/>
          </a:bodyPr>
          <a:lstStyle/>
          <a:p>
            <a:pPr algn="ctr"/>
            <a:r>
              <a:rPr lang="uk-UA" sz="2600" b="1" dirty="0" smtClean="0">
                <a:solidFill>
                  <a:srgbClr val="FF0000"/>
                </a:solidFill>
                <a:ea typeface="+mj-ea"/>
                <a:cs typeface="Times New Roman" pitchFamily="18" charset="0"/>
              </a:rPr>
              <a:t>ПРИНЦИПИ РЕГУЛЯТОРНОЇ ПОЛІТИКИ </a:t>
            </a:r>
            <a:endParaRPr lang="ru-RU" sz="2600" b="1" dirty="0">
              <a:solidFill>
                <a:srgbClr val="FF0000"/>
              </a:solidFill>
              <a:ea typeface="+mj-ea"/>
              <a:cs typeface="Times New Roman" pitchFamily="18" charset="0"/>
            </a:endParaRPr>
          </a:p>
        </p:txBody>
      </p:sp>
    </p:spTree>
    <p:extLst>
      <p:ext uri="{BB962C8B-B14F-4D97-AF65-F5344CB8AC3E}">
        <p14:creationId xmlns:p14="http://schemas.microsoft.com/office/powerpoint/2010/main" val="117533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4" name="Прямоугольник 3"/>
          <p:cNvSpPr/>
          <p:nvPr/>
        </p:nvSpPr>
        <p:spPr>
          <a:xfrm>
            <a:off x="646849" y="1187460"/>
            <a:ext cx="2143833" cy="369332"/>
          </a:xfrm>
          <a:prstGeom prst="rect">
            <a:avLst/>
          </a:prstGeom>
        </p:spPr>
        <p:txBody>
          <a:bodyPr wrap="square">
            <a:spAutoFit/>
          </a:bodyPr>
          <a:lstStyle/>
          <a:p>
            <a:r>
              <a:rPr lang="uk-UA" b="1" dirty="0" smtClean="0"/>
              <a:t>ДОЦІЛЬНІСТЬ</a:t>
            </a:r>
            <a:endParaRPr lang="ru-RU" dirty="0"/>
          </a:p>
        </p:txBody>
      </p:sp>
      <p:sp>
        <p:nvSpPr>
          <p:cNvPr id="5" name="Прямоугольник 4"/>
          <p:cNvSpPr/>
          <p:nvPr/>
        </p:nvSpPr>
        <p:spPr>
          <a:xfrm>
            <a:off x="611560" y="1907540"/>
            <a:ext cx="1656992" cy="369332"/>
          </a:xfrm>
          <a:prstGeom prst="rect">
            <a:avLst/>
          </a:prstGeom>
        </p:spPr>
        <p:txBody>
          <a:bodyPr wrap="none">
            <a:spAutoFit/>
          </a:bodyPr>
          <a:lstStyle/>
          <a:p>
            <a:r>
              <a:rPr lang="uk-UA" b="1" dirty="0" smtClean="0"/>
              <a:t>АДЕКВАТНІСТЬ</a:t>
            </a:r>
            <a:endParaRPr lang="ru-RU" dirty="0"/>
          </a:p>
        </p:txBody>
      </p:sp>
      <p:sp>
        <p:nvSpPr>
          <p:cNvPr id="6" name="Прямоугольник 5"/>
          <p:cNvSpPr/>
          <p:nvPr/>
        </p:nvSpPr>
        <p:spPr>
          <a:xfrm>
            <a:off x="611560" y="2771636"/>
            <a:ext cx="1662635" cy="369332"/>
          </a:xfrm>
          <a:prstGeom prst="rect">
            <a:avLst/>
          </a:prstGeom>
        </p:spPr>
        <p:txBody>
          <a:bodyPr wrap="none">
            <a:spAutoFit/>
          </a:bodyPr>
          <a:lstStyle/>
          <a:p>
            <a:r>
              <a:rPr lang="uk-UA" b="1" dirty="0" smtClean="0"/>
              <a:t>ЕФЕКТИВНІСТЬ</a:t>
            </a:r>
            <a:endParaRPr lang="ru-RU" dirty="0"/>
          </a:p>
        </p:txBody>
      </p:sp>
      <p:sp>
        <p:nvSpPr>
          <p:cNvPr id="7" name="Прямоугольник 6"/>
          <p:cNvSpPr/>
          <p:nvPr/>
        </p:nvSpPr>
        <p:spPr>
          <a:xfrm>
            <a:off x="611560" y="3563724"/>
            <a:ext cx="2106089" cy="369332"/>
          </a:xfrm>
          <a:prstGeom prst="rect">
            <a:avLst/>
          </a:prstGeom>
        </p:spPr>
        <p:txBody>
          <a:bodyPr wrap="none">
            <a:spAutoFit/>
          </a:bodyPr>
          <a:lstStyle/>
          <a:p>
            <a:r>
              <a:rPr lang="uk-UA" b="1" dirty="0" smtClean="0"/>
              <a:t>ЗБАЛАНСОВАНІСТЬ</a:t>
            </a:r>
            <a:endParaRPr lang="ru-RU" dirty="0"/>
          </a:p>
        </p:txBody>
      </p:sp>
      <p:sp>
        <p:nvSpPr>
          <p:cNvPr id="8" name="Прямоугольник 7"/>
          <p:cNvSpPr/>
          <p:nvPr/>
        </p:nvSpPr>
        <p:spPr>
          <a:xfrm>
            <a:off x="611560" y="4571836"/>
            <a:ext cx="2179123" cy="369332"/>
          </a:xfrm>
          <a:prstGeom prst="rect">
            <a:avLst/>
          </a:prstGeom>
        </p:spPr>
        <p:txBody>
          <a:bodyPr wrap="none">
            <a:spAutoFit/>
          </a:bodyPr>
          <a:lstStyle/>
          <a:p>
            <a:r>
              <a:rPr lang="uk-UA" b="1" dirty="0" smtClean="0">
                <a:solidFill>
                  <a:srgbClr val="000000"/>
                </a:solidFill>
              </a:rPr>
              <a:t>ПЕРЕДБАЧУВАНІСТЬ</a:t>
            </a:r>
            <a:endParaRPr lang="ru-RU" dirty="0"/>
          </a:p>
        </p:txBody>
      </p:sp>
      <p:sp>
        <p:nvSpPr>
          <p:cNvPr id="9" name="Прямоугольник 8"/>
          <p:cNvSpPr/>
          <p:nvPr/>
        </p:nvSpPr>
        <p:spPr>
          <a:xfrm>
            <a:off x="683568" y="5541039"/>
            <a:ext cx="2107114" cy="1200329"/>
          </a:xfrm>
          <a:prstGeom prst="rect">
            <a:avLst/>
          </a:prstGeom>
        </p:spPr>
        <p:txBody>
          <a:bodyPr wrap="square">
            <a:spAutoFit/>
          </a:bodyPr>
          <a:lstStyle/>
          <a:p>
            <a:r>
              <a:rPr lang="uk-UA" b="1" dirty="0" smtClean="0">
                <a:solidFill>
                  <a:srgbClr val="000000"/>
                </a:solidFill>
              </a:rPr>
              <a:t>ПРОЗОРІСТЬ ТА </a:t>
            </a:r>
          </a:p>
          <a:p>
            <a:r>
              <a:rPr lang="uk-UA" b="1" dirty="0" smtClean="0">
                <a:solidFill>
                  <a:srgbClr val="000000"/>
                </a:solidFill>
              </a:rPr>
              <a:t>ВРАХУВАННЯ </a:t>
            </a:r>
          </a:p>
          <a:p>
            <a:r>
              <a:rPr lang="uk-UA" b="1" dirty="0" smtClean="0">
                <a:solidFill>
                  <a:srgbClr val="000000"/>
                </a:solidFill>
              </a:rPr>
              <a:t>ГРОМАДСЬКОЇ </a:t>
            </a:r>
          </a:p>
          <a:p>
            <a:r>
              <a:rPr lang="uk-UA" b="1" dirty="0" smtClean="0">
                <a:solidFill>
                  <a:srgbClr val="000000"/>
                </a:solidFill>
              </a:rPr>
              <a:t>ДУМКИ</a:t>
            </a:r>
            <a:endParaRPr lang="ru-RU" dirty="0"/>
          </a:p>
        </p:txBody>
      </p:sp>
      <p:sp>
        <p:nvSpPr>
          <p:cNvPr id="10" name="Прямоугольник 9"/>
          <p:cNvSpPr/>
          <p:nvPr/>
        </p:nvSpPr>
        <p:spPr>
          <a:xfrm>
            <a:off x="611560" y="138698"/>
            <a:ext cx="5734390" cy="492443"/>
          </a:xfrm>
          <a:prstGeom prst="rect">
            <a:avLst/>
          </a:prstGeom>
        </p:spPr>
        <p:txBody>
          <a:bodyPr wrap="none">
            <a:spAutoFit/>
          </a:bodyPr>
          <a:lstStyle/>
          <a:p>
            <a:pPr algn="ctr"/>
            <a:r>
              <a:rPr lang="uk-UA" sz="2600" b="1" dirty="0" smtClean="0">
                <a:solidFill>
                  <a:srgbClr val="FF0000"/>
                </a:solidFill>
                <a:ea typeface="+mj-ea"/>
                <a:cs typeface="Times New Roman" pitchFamily="18" charset="0"/>
              </a:rPr>
              <a:t>ПРИНЦИПИ РЕГУЛЯТОРНОЇ ПОЛІТИКИ </a:t>
            </a:r>
            <a:endParaRPr lang="ru-RU" sz="2600" b="1" dirty="0">
              <a:solidFill>
                <a:srgbClr val="FF0000"/>
              </a:solidFill>
              <a:ea typeface="+mj-ea"/>
              <a:cs typeface="Times New Roman" pitchFamily="18" charset="0"/>
            </a:endParaRPr>
          </a:p>
        </p:txBody>
      </p:sp>
      <p:sp>
        <p:nvSpPr>
          <p:cNvPr id="12" name="TextBox 11"/>
          <p:cNvSpPr txBox="1"/>
          <p:nvPr/>
        </p:nvSpPr>
        <p:spPr>
          <a:xfrm>
            <a:off x="2987825" y="1048058"/>
            <a:ext cx="6156175" cy="430887"/>
          </a:xfrm>
          <a:prstGeom prst="rect">
            <a:avLst/>
          </a:prstGeom>
          <a:solidFill>
            <a:schemeClr val="accent3">
              <a:lumMod val="60000"/>
              <a:lumOff val="40000"/>
            </a:schemeClr>
          </a:solidFill>
        </p:spPr>
        <p:txBody>
          <a:bodyPr wrap="square" rtlCol="0">
            <a:spAutoFit/>
          </a:bodyPr>
          <a:lstStyle/>
          <a:p>
            <a:r>
              <a:rPr lang="uk-UA" sz="2200" b="1" dirty="0" smtClean="0"/>
              <a:t>Навіщо? </a:t>
            </a:r>
            <a:endParaRPr lang="ru-RU" sz="2200" b="1" dirty="0"/>
          </a:p>
        </p:txBody>
      </p:sp>
      <p:sp>
        <p:nvSpPr>
          <p:cNvPr id="13" name="TextBox 12"/>
          <p:cNvSpPr txBox="1"/>
          <p:nvPr/>
        </p:nvSpPr>
        <p:spPr>
          <a:xfrm>
            <a:off x="2987825" y="5755903"/>
            <a:ext cx="6156175" cy="769441"/>
          </a:xfrm>
          <a:prstGeom prst="rect">
            <a:avLst/>
          </a:prstGeom>
          <a:solidFill>
            <a:schemeClr val="tx2">
              <a:lumMod val="20000"/>
              <a:lumOff val="80000"/>
            </a:schemeClr>
          </a:solidFill>
        </p:spPr>
        <p:txBody>
          <a:bodyPr wrap="square" rtlCol="0">
            <a:spAutoFit/>
          </a:bodyPr>
          <a:lstStyle/>
          <a:p>
            <a:pPr algn="just"/>
            <a:r>
              <a:rPr lang="uk-UA" sz="2200" b="1" dirty="0" smtClean="0"/>
              <a:t>Хто цільова  аудиторія?  І в який спосіб донести до них інформацію?</a:t>
            </a:r>
            <a:endParaRPr lang="ru-RU" sz="2200" b="1" dirty="0"/>
          </a:p>
        </p:txBody>
      </p:sp>
      <p:sp>
        <p:nvSpPr>
          <p:cNvPr id="23" name="TextBox 22"/>
          <p:cNvSpPr txBox="1"/>
          <p:nvPr/>
        </p:nvSpPr>
        <p:spPr>
          <a:xfrm>
            <a:off x="2987825" y="4337228"/>
            <a:ext cx="6156174" cy="1107996"/>
          </a:xfrm>
          <a:prstGeom prst="rect">
            <a:avLst/>
          </a:prstGeom>
          <a:solidFill>
            <a:schemeClr val="accent3">
              <a:lumMod val="60000"/>
              <a:lumOff val="40000"/>
            </a:schemeClr>
          </a:solidFill>
        </p:spPr>
        <p:txBody>
          <a:bodyPr wrap="square" rtlCol="0">
            <a:spAutoFit/>
          </a:bodyPr>
          <a:lstStyle/>
          <a:p>
            <a:pPr algn="just"/>
            <a:r>
              <a:rPr lang="uk-UA" sz="2200" b="1" dirty="0" smtClean="0"/>
              <a:t>Скільки часу потрібно що ознайомитись з регулюванням та скільки часу потрібно, щоб виконати?</a:t>
            </a:r>
            <a:endParaRPr lang="ru-RU" sz="2200" b="1" dirty="0"/>
          </a:p>
        </p:txBody>
      </p:sp>
      <p:sp>
        <p:nvSpPr>
          <p:cNvPr id="24" name="TextBox 23"/>
          <p:cNvSpPr txBox="1"/>
          <p:nvPr/>
        </p:nvSpPr>
        <p:spPr>
          <a:xfrm>
            <a:off x="2987824" y="2587551"/>
            <a:ext cx="6156175" cy="769441"/>
          </a:xfrm>
          <a:prstGeom prst="rect">
            <a:avLst/>
          </a:prstGeom>
          <a:solidFill>
            <a:schemeClr val="accent3">
              <a:lumMod val="60000"/>
              <a:lumOff val="40000"/>
            </a:schemeClr>
          </a:solidFill>
        </p:spPr>
        <p:txBody>
          <a:bodyPr wrap="square" rtlCol="0">
            <a:spAutoFit/>
          </a:bodyPr>
          <a:lstStyle/>
          <a:p>
            <a:r>
              <a:rPr lang="uk-UA" sz="2200" b="1" dirty="0" smtClean="0"/>
              <a:t>І Що?  Які результати? Яким чином «регулювання» допоможе вирішити проблему?</a:t>
            </a:r>
            <a:endParaRPr lang="ru-RU" sz="2200" b="1" dirty="0"/>
          </a:p>
        </p:txBody>
      </p:sp>
      <p:sp>
        <p:nvSpPr>
          <p:cNvPr id="25" name="TextBox 24"/>
          <p:cNvSpPr txBox="1"/>
          <p:nvPr/>
        </p:nvSpPr>
        <p:spPr>
          <a:xfrm>
            <a:off x="2966492" y="3451647"/>
            <a:ext cx="6177507" cy="769441"/>
          </a:xfrm>
          <a:prstGeom prst="rect">
            <a:avLst/>
          </a:prstGeom>
          <a:solidFill>
            <a:schemeClr val="tx2">
              <a:lumMod val="20000"/>
              <a:lumOff val="80000"/>
            </a:schemeClr>
          </a:solidFill>
        </p:spPr>
        <p:txBody>
          <a:bodyPr wrap="square" rtlCol="0">
            <a:spAutoFit/>
          </a:bodyPr>
          <a:lstStyle/>
          <a:p>
            <a:r>
              <a:rPr lang="uk-UA" sz="2200" b="1" dirty="0"/>
              <a:t>Яким чином «регулювання» вплине на державу, громадян, бізнес</a:t>
            </a:r>
            <a:r>
              <a:rPr lang="uk-UA" sz="2200" b="1" dirty="0" smtClean="0"/>
              <a:t>?  Чи враховані всі інтереси?</a:t>
            </a:r>
            <a:endParaRPr lang="ru-RU" sz="2200" b="1" dirty="0"/>
          </a:p>
        </p:txBody>
      </p:sp>
      <p:sp>
        <p:nvSpPr>
          <p:cNvPr id="26" name="TextBox 25"/>
          <p:cNvSpPr txBox="1"/>
          <p:nvPr/>
        </p:nvSpPr>
        <p:spPr>
          <a:xfrm>
            <a:off x="2966492" y="1845985"/>
            <a:ext cx="6177507" cy="430887"/>
          </a:xfrm>
          <a:prstGeom prst="rect">
            <a:avLst/>
          </a:prstGeom>
          <a:solidFill>
            <a:schemeClr val="tx2">
              <a:lumMod val="20000"/>
              <a:lumOff val="80000"/>
            </a:schemeClr>
          </a:solidFill>
        </p:spPr>
        <p:txBody>
          <a:bodyPr wrap="square" rtlCol="0">
            <a:spAutoFit/>
          </a:bodyPr>
          <a:lstStyle/>
          <a:p>
            <a:r>
              <a:rPr lang="uk-UA" sz="2200" b="1" dirty="0" smtClean="0"/>
              <a:t>Саме це «регулювання», сьогодні на часі? </a:t>
            </a:r>
            <a:endParaRPr lang="ru-RU" sz="2200" b="1" dirty="0"/>
          </a:p>
        </p:txBody>
      </p:sp>
    </p:spTree>
    <p:extLst>
      <p:ext uri="{BB962C8B-B14F-4D97-AF65-F5344CB8AC3E}">
        <p14:creationId xmlns:p14="http://schemas.microsoft.com/office/powerpoint/2010/main" val="434519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0" name="Прямоугольник 9"/>
          <p:cNvSpPr/>
          <p:nvPr/>
        </p:nvSpPr>
        <p:spPr>
          <a:xfrm>
            <a:off x="179512" y="160338"/>
            <a:ext cx="6624736" cy="507831"/>
          </a:xfrm>
          <a:prstGeom prst="rect">
            <a:avLst/>
          </a:prstGeom>
        </p:spPr>
        <p:txBody>
          <a:bodyPr wrap="square">
            <a:spAutoFit/>
          </a:bodyPr>
          <a:lstStyle/>
          <a:p>
            <a:pPr algn="ctr"/>
            <a:r>
              <a:rPr lang="uk-UA" sz="2600" b="1" dirty="0" smtClean="0">
                <a:solidFill>
                  <a:srgbClr val="FF0000"/>
                </a:solidFill>
                <a:latin typeface="Times New Roman" pitchFamily="18" charset="0"/>
                <a:ea typeface="+mj-ea"/>
                <a:cs typeface="Times New Roman" pitchFamily="18" charset="0"/>
              </a:rPr>
              <a:t>ДІЯ ЗАКОНУ НЕ ПОШИРЮЄТЬСЯ  </a:t>
            </a:r>
            <a:endParaRPr lang="ru-RU" sz="2600" b="1" dirty="0" smtClean="0">
              <a:solidFill>
                <a:srgbClr val="FF0000"/>
              </a:solidFill>
              <a:latin typeface="Times New Roman" pitchFamily="18" charset="0"/>
              <a:ea typeface="+mj-ea"/>
              <a:cs typeface="Times New Roman" pitchFamily="18" charset="0"/>
            </a:endParaRPr>
          </a:p>
        </p:txBody>
      </p:sp>
      <p:sp>
        <p:nvSpPr>
          <p:cNvPr id="2" name="Прямоугольник 1"/>
          <p:cNvSpPr/>
          <p:nvPr/>
        </p:nvSpPr>
        <p:spPr>
          <a:xfrm>
            <a:off x="851170" y="1092566"/>
            <a:ext cx="7910981" cy="4856714"/>
          </a:xfrm>
          <a:prstGeom prst="rect">
            <a:avLst/>
          </a:prstGeom>
        </p:spPr>
        <p:txBody>
          <a:bodyPr wrap="square">
            <a:spAutoFit/>
          </a:bodyPr>
          <a:lstStyle/>
          <a:p>
            <a:pPr marL="342900" indent="-342900" algn="just">
              <a:lnSpc>
                <a:spcPct val="90000"/>
              </a:lnSpc>
              <a:spcBef>
                <a:spcPct val="20000"/>
              </a:spcBef>
              <a:buSzPct val="150000"/>
              <a:buFont typeface="Wingdings" pitchFamily="2" charset="2"/>
              <a:buChar char="§"/>
            </a:pPr>
            <a:r>
              <a:rPr lang="uk-UA" dirty="0">
                <a:cs typeface="Times New Roman" pitchFamily="18" charset="0"/>
              </a:rPr>
              <a:t>постанов Верховної Ради України;</a:t>
            </a:r>
            <a:endParaRPr lang="uk-UA" dirty="0">
              <a:solidFill>
                <a:srgbClr val="000000"/>
              </a:solidFill>
              <a:cs typeface="Times New Roman" pitchFamily="18" charset="0"/>
            </a:endParaRPr>
          </a:p>
          <a:p>
            <a:pPr marL="342900" indent="-342900" algn="just">
              <a:lnSpc>
                <a:spcPct val="90000"/>
              </a:lnSpc>
              <a:spcBef>
                <a:spcPct val="20000"/>
              </a:spcBef>
              <a:buSzPct val="150000"/>
              <a:buFont typeface="Wingdings" pitchFamily="2" charset="2"/>
              <a:buChar char="§"/>
            </a:pPr>
            <a:r>
              <a:rPr lang="uk-UA" dirty="0">
                <a:cs typeface="Times New Roman" pitchFamily="18" charset="0"/>
              </a:rPr>
              <a:t>актів Національного банку України (за винятком);</a:t>
            </a:r>
            <a:endParaRPr lang="uk-UA" dirty="0">
              <a:solidFill>
                <a:srgbClr val="000000"/>
              </a:solidFill>
              <a:cs typeface="Times New Roman" pitchFamily="18" charset="0"/>
            </a:endParaRPr>
          </a:p>
          <a:p>
            <a:pPr marL="342900" indent="-342900" algn="just">
              <a:lnSpc>
                <a:spcPct val="90000"/>
              </a:lnSpc>
              <a:spcBef>
                <a:spcPct val="20000"/>
              </a:spcBef>
              <a:buSzPct val="150000"/>
              <a:buFont typeface="Wingdings" pitchFamily="2" charset="2"/>
              <a:buChar char="§"/>
            </a:pPr>
            <a:r>
              <a:rPr lang="uk-UA" dirty="0">
                <a:cs typeface="Times New Roman" pitchFamily="18" charset="0"/>
              </a:rPr>
              <a:t>актів Національної комісії з цінних паперів та фондового ринку (за винятком)</a:t>
            </a:r>
            <a:endParaRPr lang="uk-UA" dirty="0">
              <a:solidFill>
                <a:srgbClr val="000000"/>
              </a:solidFill>
              <a:cs typeface="Times New Roman" pitchFamily="18" charset="0"/>
            </a:endParaRPr>
          </a:p>
          <a:p>
            <a:pPr marL="342900" indent="-342900" algn="just">
              <a:lnSpc>
                <a:spcPct val="90000"/>
              </a:lnSpc>
              <a:spcBef>
                <a:spcPct val="20000"/>
              </a:spcBef>
              <a:buSzPct val="150000"/>
              <a:buFont typeface="Wingdings" pitchFamily="2" charset="2"/>
              <a:buChar char="§"/>
            </a:pPr>
            <a:r>
              <a:rPr lang="uk-UA" dirty="0">
                <a:cs typeface="Times New Roman" pitchFamily="18" charset="0"/>
              </a:rPr>
              <a:t>актів національної комісії, що здійснює державне регулювання у сфері ринків фінансових послуг, що спрямовані на виконання нею повноважень, визначених пунктами 4, 6, 8, 16, 18, 19, 21 та 22 частини першої статті 28 Закону України "Про фінансові послуги та державне регулювання ринків фінансових послуг", та мають ознаки регуляторного акта;</a:t>
            </a:r>
          </a:p>
          <a:p>
            <a:pPr marL="342900" indent="-342900" algn="just">
              <a:lnSpc>
                <a:spcPct val="90000"/>
              </a:lnSpc>
              <a:spcBef>
                <a:spcPct val="20000"/>
              </a:spcBef>
              <a:buSzPct val="150000"/>
              <a:buFont typeface="Wingdings" pitchFamily="2" charset="2"/>
              <a:buChar char="§"/>
            </a:pPr>
            <a:r>
              <a:rPr lang="uk-UA" dirty="0">
                <a:cs typeface="Times New Roman" pitchFamily="18" charset="0"/>
              </a:rPr>
              <a:t>актів Рахункової палати, Центральної виборчої комісії та Національної служби посередництва і примирення;</a:t>
            </a:r>
          </a:p>
          <a:p>
            <a:pPr marL="342900" indent="-342900" algn="just">
              <a:lnSpc>
                <a:spcPct val="90000"/>
              </a:lnSpc>
              <a:spcBef>
                <a:spcPct val="20000"/>
              </a:spcBef>
              <a:buSzPct val="150000"/>
              <a:buFont typeface="Wingdings" pitchFamily="2" charset="2"/>
              <a:buChar char="§"/>
            </a:pPr>
            <a:r>
              <a:rPr lang="uk-UA" dirty="0">
                <a:cs typeface="Times New Roman" pitchFamily="18" charset="0"/>
              </a:rPr>
              <a:t>стандартів, кодексів усталеної практики, технічних умов, за винятком випадків, коли положення стандартів, кодексів усталеної практики, технічних умов, прийнятих органами державної влади та органами місцевого самоврядування, маючи у передбачених законом випадках обов'язковий характер, встановлюють вимоги до суб'єктів господарювання щодо проведення обов'язкових погоджень, аналізів, експертиз, обстежень, випробувань тощо за допомогою третіх осіб;</a:t>
            </a:r>
          </a:p>
        </p:txBody>
      </p:sp>
    </p:spTree>
    <p:extLst>
      <p:ext uri="{BB962C8B-B14F-4D97-AF65-F5344CB8AC3E}">
        <p14:creationId xmlns:p14="http://schemas.microsoft.com/office/powerpoint/2010/main" val="2556431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0" name="Прямоугольник 9"/>
          <p:cNvSpPr/>
          <p:nvPr/>
        </p:nvSpPr>
        <p:spPr>
          <a:xfrm>
            <a:off x="755576" y="160338"/>
            <a:ext cx="6624736" cy="507831"/>
          </a:xfrm>
          <a:prstGeom prst="rect">
            <a:avLst/>
          </a:prstGeom>
        </p:spPr>
        <p:txBody>
          <a:bodyPr wrap="square">
            <a:spAutoFit/>
          </a:bodyPr>
          <a:lstStyle/>
          <a:p>
            <a:pPr algn="ctr"/>
            <a:r>
              <a:rPr lang="uk-UA" sz="2700" b="1" dirty="0" smtClean="0">
                <a:solidFill>
                  <a:srgbClr val="FF0000"/>
                </a:solidFill>
                <a:latin typeface="Times New Roman" pitchFamily="18" charset="0"/>
                <a:ea typeface="+mj-ea"/>
                <a:cs typeface="Times New Roman" pitchFamily="18" charset="0"/>
              </a:rPr>
              <a:t>ДІЯ ЗАКОНУ НЕ ПОШИРЮЄТЬСЯ  </a:t>
            </a:r>
            <a:endParaRPr lang="ru-RU" sz="2700" b="1" dirty="0" smtClean="0">
              <a:solidFill>
                <a:srgbClr val="FF0000"/>
              </a:solidFill>
              <a:latin typeface="Times New Roman" pitchFamily="18" charset="0"/>
              <a:ea typeface="+mj-ea"/>
              <a:cs typeface="Times New Roman" pitchFamily="18" charset="0"/>
            </a:endParaRPr>
          </a:p>
        </p:txBody>
      </p:sp>
      <p:sp>
        <p:nvSpPr>
          <p:cNvPr id="12" name="Rectangle 7"/>
          <p:cNvSpPr>
            <a:spLocks noChangeArrowheads="1"/>
          </p:cNvSpPr>
          <p:nvPr/>
        </p:nvSpPr>
        <p:spPr bwMode="auto">
          <a:xfrm>
            <a:off x="758230" y="1124744"/>
            <a:ext cx="8220536" cy="5478806"/>
          </a:xfrm>
          <a:prstGeom prst="rect">
            <a:avLst/>
          </a:prstGeom>
          <a:noFill/>
          <a:ln>
            <a:noFill/>
          </a:ln>
          <a:effectLst/>
          <a:extLst/>
        </p:spPr>
        <p:txBody>
          <a:bodyPr/>
          <a:lstStyle/>
          <a:p>
            <a:pPr marL="342900" indent="-342900" algn="just">
              <a:lnSpc>
                <a:spcPct val="90000"/>
              </a:lnSpc>
              <a:spcBef>
                <a:spcPct val="20000"/>
              </a:spcBef>
              <a:buSzPct val="150000"/>
              <a:buFont typeface="Wingdings" pitchFamily="2" charset="2"/>
              <a:buChar char="§"/>
            </a:pPr>
            <a:r>
              <a:rPr lang="uk-UA" dirty="0" smtClean="0">
                <a:cs typeface="Times New Roman" pitchFamily="18" charset="0"/>
              </a:rPr>
              <a:t>санітарних норм, державних норм і правил у сфері містобудування, у тому числі державних будівельних норм…;</a:t>
            </a:r>
          </a:p>
          <a:p>
            <a:pPr marL="342900" indent="-342900" algn="just">
              <a:lnSpc>
                <a:spcPct val="90000"/>
              </a:lnSpc>
              <a:spcBef>
                <a:spcPct val="20000"/>
              </a:spcBef>
              <a:buSzPct val="150000"/>
              <a:buFont typeface="Wingdings" pitchFamily="2" charset="2"/>
              <a:buChar char="§"/>
            </a:pPr>
            <a:r>
              <a:rPr lang="uk-UA" dirty="0" smtClean="0">
                <a:cs typeface="Times New Roman" pitchFamily="18" charset="0"/>
              </a:rPr>
              <a:t>актів, прийнятих з питань запровадження та здійснення заходів правового режиму воєнного, надзвичайного стану, оголошення зони надзвичайної екологічної ситуації, а також з питань мобілізації та демобілізації;</a:t>
            </a:r>
          </a:p>
          <a:p>
            <a:pPr marL="342900" indent="-342900" algn="just">
              <a:lnSpc>
                <a:spcPct val="90000"/>
              </a:lnSpc>
              <a:spcBef>
                <a:spcPct val="20000"/>
              </a:spcBef>
              <a:buSzPct val="150000"/>
              <a:buFont typeface="Wingdings" pitchFamily="2" charset="2"/>
              <a:buChar char="§"/>
            </a:pPr>
            <a:r>
              <a:rPr lang="uk-UA" dirty="0" smtClean="0">
                <a:cs typeface="Times New Roman" pitchFamily="18" charset="0"/>
              </a:rPr>
              <a:t>актів, що містять державну таємницю України; </a:t>
            </a:r>
          </a:p>
          <a:p>
            <a:pPr algn="just">
              <a:lnSpc>
                <a:spcPct val="90000"/>
              </a:lnSpc>
              <a:spcBef>
                <a:spcPct val="20000"/>
              </a:spcBef>
              <a:buSzPct val="150000"/>
            </a:pPr>
            <a:endParaRPr lang="uk-UA" dirty="0" smtClean="0">
              <a:cs typeface="Times New Roman" pitchFamily="18" charset="0"/>
            </a:endParaRPr>
          </a:p>
          <a:p>
            <a:pPr marL="342900" indent="-342900" algn="just">
              <a:lnSpc>
                <a:spcPct val="90000"/>
              </a:lnSpc>
              <a:spcBef>
                <a:spcPct val="20000"/>
              </a:spcBef>
              <a:buSzPct val="150000"/>
              <a:buFont typeface="Wingdings" pitchFamily="2" charset="2"/>
              <a:buChar char="§"/>
            </a:pPr>
            <a:r>
              <a:rPr lang="uk-UA" b="1" dirty="0" smtClean="0">
                <a:solidFill>
                  <a:srgbClr val="FF0000"/>
                </a:solidFill>
                <a:cs typeface="Times New Roman" pitchFamily="18" charset="0"/>
              </a:rPr>
              <a:t>АКТІВ, ЩО МІСТЯТЬ ІНДИВІДУАЛЬНО-КОНКРЕТНІ ПРИПИСИ, ЗА ВИНЯТКОМ АКТІВ, У ЯКИХ ОДНОЧАСНО МІСТЯТЬСЯ НОРМАТИВНІ ТА ІНДИВІДУАЛЬНО-КОНКРЕТНІ ПРИПИСИ;</a:t>
            </a:r>
          </a:p>
          <a:p>
            <a:pPr marL="342900" indent="-342900" algn="just">
              <a:lnSpc>
                <a:spcPct val="90000"/>
              </a:lnSpc>
              <a:spcBef>
                <a:spcPct val="20000"/>
              </a:spcBef>
              <a:buSzPct val="150000"/>
              <a:buFont typeface="Wingdings" pitchFamily="2" charset="2"/>
              <a:buChar char="§"/>
            </a:pPr>
            <a:r>
              <a:rPr lang="uk-UA" b="1" dirty="0" smtClean="0">
                <a:solidFill>
                  <a:srgbClr val="FF0000"/>
                </a:solidFill>
                <a:cs typeface="Times New Roman" pitchFamily="18" charset="0"/>
              </a:rPr>
              <a:t>АКТІВ, ЯКИМИ ДОВОДЯТЬСЯ ДО ВІДОМА ФІЗИЧНИХ ТА ЮРИДИЧНИХ ОСІБ, ЇХ ОБ'ЄДНАНЬ РІШЕННЯ ОРГАНІВ, ЯКІ Є ВИЩЕСТОЯЩИМИ ПО ВІДНОШЕННЮ ДО ОРГАНІВ, ЯКІ ПРИЙМАЮТЬ ЦІ АКТИ;</a:t>
            </a:r>
          </a:p>
          <a:p>
            <a:pPr marL="342900" indent="-342900" algn="just">
              <a:lnSpc>
                <a:spcPct val="90000"/>
              </a:lnSpc>
              <a:spcBef>
                <a:spcPct val="20000"/>
              </a:spcBef>
              <a:buSzPct val="150000"/>
              <a:buFont typeface="Wingdings" pitchFamily="2" charset="2"/>
              <a:buChar char="§"/>
            </a:pPr>
            <a:r>
              <a:rPr lang="uk-UA" b="1" dirty="0" smtClean="0">
                <a:solidFill>
                  <a:srgbClr val="FF0000"/>
                </a:solidFill>
                <a:cs typeface="Times New Roman" pitchFamily="18" charset="0"/>
              </a:rPr>
              <a:t>АКТИ, ЯКИМИ ВСТАНОВЛЮЮТЬСЯ ЦІНИ/ТАРИФИ НА ЖИТЛОВО-КОМУНАЛЬНІ ПОСЛУГИ . </a:t>
            </a:r>
          </a:p>
          <a:p>
            <a:pPr marL="342900" indent="-342900" algn="just">
              <a:lnSpc>
                <a:spcPct val="90000"/>
              </a:lnSpc>
              <a:spcBef>
                <a:spcPct val="20000"/>
              </a:spcBef>
              <a:buSzPct val="150000"/>
              <a:buFont typeface="Wingdings" pitchFamily="2" charset="2"/>
              <a:buChar char="§"/>
            </a:pPr>
            <a:endParaRPr lang="uk-UA" dirty="0" smtClean="0">
              <a:solidFill>
                <a:srgbClr val="000000"/>
              </a:solidFill>
              <a:cs typeface="Times New Roman" pitchFamily="18" charset="0"/>
            </a:endParaRPr>
          </a:p>
          <a:p>
            <a:pPr marL="342900" indent="-342900" algn="just">
              <a:lnSpc>
                <a:spcPct val="90000"/>
              </a:lnSpc>
              <a:spcBef>
                <a:spcPct val="20000"/>
              </a:spcBef>
              <a:buSzPct val="150000"/>
              <a:buFont typeface="Wingdings" pitchFamily="2" charset="2"/>
              <a:buChar char="§"/>
            </a:pPr>
            <a:r>
              <a:rPr lang="uk-UA" b="1" dirty="0" smtClean="0">
                <a:solidFill>
                  <a:schemeClr val="tx2">
                    <a:lumMod val="75000"/>
                  </a:schemeClr>
                </a:solidFill>
                <a:cs typeface="Times New Roman" pitchFamily="18" charset="0"/>
              </a:rPr>
              <a:t>П.8 СТ. 4 БЮДЖЕТНОГО КОДЕКСУ. «</a:t>
            </a:r>
            <a:r>
              <a:rPr lang="ru-RU" b="1" dirty="0" smtClean="0">
                <a:solidFill>
                  <a:schemeClr val="tx2">
                    <a:lumMod val="75000"/>
                  </a:schemeClr>
                </a:solidFill>
                <a:cs typeface="Times New Roman" pitchFamily="18" charset="0"/>
              </a:rPr>
              <a:t>НА НОРМАТИВНО-ПРАВОВІ АКТИ ТА РІШЕННЯ, ПРИЙНЯТІ НА ПІДСТАВІ І НА ВИКОНАННЯ ВИМОГ ЦЬОГО КОДЕКСУ, НЕ ПОШИРЮЄТЬСЯ ДІЯ ЗАКОНОДАВСТВА ЩОДО ЗДІЙСНЕННЯ ДЕРЖАВНОЇ РЕГУЛЯТОРНОЇ ПОЛІТИКИ ТА РЕГУЛЯТОРНОЇ ДІЯЛЬНОСТІ».</a:t>
            </a:r>
            <a:endParaRPr lang="uk-UA" b="1" dirty="0">
              <a:solidFill>
                <a:schemeClr val="tx2">
                  <a:lumMod val="75000"/>
                </a:schemeClr>
              </a:solidFill>
              <a:cs typeface="Times New Roman" pitchFamily="18" charset="0"/>
            </a:endParaRPr>
          </a:p>
        </p:txBody>
      </p:sp>
    </p:spTree>
    <p:extLst>
      <p:ext uri="{BB962C8B-B14F-4D97-AF65-F5344CB8AC3E}">
        <p14:creationId xmlns:p14="http://schemas.microsoft.com/office/powerpoint/2010/main" val="1388563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6"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7"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8"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6" name="Прямоугольник 25"/>
          <p:cNvSpPr/>
          <p:nvPr/>
        </p:nvSpPr>
        <p:spPr>
          <a:xfrm>
            <a:off x="742464" y="135087"/>
            <a:ext cx="3587137" cy="553998"/>
          </a:xfrm>
          <a:prstGeom prst="rect">
            <a:avLst/>
          </a:prstGeom>
        </p:spPr>
        <p:txBody>
          <a:bodyPr wrap="none">
            <a:spAutoFit/>
          </a:bodyPr>
          <a:lstStyle/>
          <a:p>
            <a:pPr algn="ctr"/>
            <a:r>
              <a:rPr lang="uk-UA" sz="3000" b="1" dirty="0" smtClean="0">
                <a:solidFill>
                  <a:srgbClr val="FF0000"/>
                </a:solidFill>
                <a:ea typeface="+mj-ea"/>
                <a:cs typeface="Times New Roman" pitchFamily="18" charset="0"/>
              </a:rPr>
              <a:t>РЕГУЛЯТОРНИЙ АКТ </a:t>
            </a:r>
            <a:endParaRPr lang="ru-RU" sz="3000" b="1" dirty="0" smtClean="0">
              <a:solidFill>
                <a:srgbClr val="FF0000"/>
              </a:solidFill>
              <a:ea typeface="+mj-ea"/>
              <a:cs typeface="Times New Roman" pitchFamily="18" charset="0"/>
            </a:endParaRPr>
          </a:p>
        </p:txBody>
      </p:sp>
      <p:cxnSp>
        <p:nvCxnSpPr>
          <p:cNvPr id="28" name="Прямая соединительная линия 27"/>
          <p:cNvCxnSpPr/>
          <p:nvPr/>
        </p:nvCxnSpPr>
        <p:spPr>
          <a:xfrm rot="5400000">
            <a:off x="2677702" y="4107264"/>
            <a:ext cx="4358512" cy="1588"/>
          </a:xfrm>
          <a:prstGeom prst="line">
            <a:avLst/>
          </a:prstGeom>
        </p:spPr>
        <p:style>
          <a:lnRef idx="3">
            <a:schemeClr val="accent4"/>
          </a:lnRef>
          <a:fillRef idx="0">
            <a:schemeClr val="accent4"/>
          </a:fillRef>
          <a:effectRef idx="2">
            <a:schemeClr val="accent4"/>
          </a:effectRef>
          <a:fontRef idx="minor">
            <a:schemeClr val="tx1"/>
          </a:fontRef>
        </p:style>
      </p:cxnSp>
      <p:sp>
        <p:nvSpPr>
          <p:cNvPr id="29" name="Rectangle 1"/>
          <p:cNvSpPr>
            <a:spLocks noChangeArrowheads="1"/>
          </p:cNvSpPr>
          <p:nvPr/>
        </p:nvSpPr>
        <p:spPr bwMode="auto">
          <a:xfrm>
            <a:off x="742464" y="857232"/>
            <a:ext cx="7901502" cy="87716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514600" algn="l"/>
              </a:tabLst>
            </a:pPr>
            <a:r>
              <a:rPr kumimoji="0" lang="uk-UA" b="1" i="0" u="none" strike="noStrike" cap="none" normalizeH="0" baseline="0" dirty="0" smtClean="0">
                <a:ln>
                  <a:noFill/>
                </a:ln>
                <a:solidFill>
                  <a:schemeClr val="tx1"/>
                </a:solidFill>
                <a:effectLst/>
                <a:cs typeface="Times New Roman" pitchFamily="18" charset="0"/>
              </a:rPr>
              <a:t>Про бронювання та квоту робочих місць </a:t>
            </a:r>
            <a:r>
              <a:rPr kumimoji="0" lang="uk-UA" b="1" i="0" u="none" strike="noStrike" cap="none" normalizeH="0" baseline="0" dirty="0" smtClean="0">
                <a:ln>
                  <a:noFill/>
                </a:ln>
                <a:solidFill>
                  <a:schemeClr val="tx1"/>
                </a:solidFill>
                <a:effectLst/>
                <a:ea typeface="Times New Roman" pitchFamily="18" charset="0"/>
                <a:cs typeface="Times New Roman" pitchFamily="18" charset="0"/>
              </a:rPr>
              <a:t>для працевлаштування осіб, які потребують соціального захисту і не здатні на рівних конкурувати на ринку праці, у розрізі підприємств, установ та організацій</a:t>
            </a:r>
            <a:endParaRPr kumimoji="0" lang="uk-UA" b="0" i="0" u="none" strike="noStrike" cap="none" normalizeH="0" baseline="0" dirty="0" smtClean="0">
              <a:ln>
                <a:noFill/>
              </a:ln>
              <a:solidFill>
                <a:schemeClr val="tx1"/>
              </a:solidFill>
              <a:effectLst/>
              <a:cs typeface="Times New Roman" pitchFamily="18" charset="0"/>
            </a:endParaRPr>
          </a:p>
        </p:txBody>
      </p:sp>
      <p:sp>
        <p:nvSpPr>
          <p:cNvPr id="30" name="Прямоугольник 29"/>
          <p:cNvSpPr/>
          <p:nvPr/>
        </p:nvSpPr>
        <p:spPr>
          <a:xfrm>
            <a:off x="642910" y="2389054"/>
            <a:ext cx="4071966" cy="1754326"/>
          </a:xfrm>
          <a:prstGeom prst="rect">
            <a:avLst/>
          </a:prstGeom>
        </p:spPr>
        <p:txBody>
          <a:bodyPr wrap="square">
            <a:spAutoFit/>
          </a:bodyPr>
          <a:lstStyle/>
          <a:p>
            <a:pPr algn="just"/>
            <a:r>
              <a:rPr lang="ru-RU" dirty="0" smtClean="0">
                <a:cs typeface="Times New Roman" pitchFamily="18" charset="0"/>
              </a:rPr>
              <a:t>1. </a:t>
            </a:r>
            <a:r>
              <a:rPr lang="uk-UA" dirty="0" smtClean="0">
                <a:cs typeface="Times New Roman" pitchFamily="18" charset="0"/>
              </a:rPr>
              <a:t>Затвердити броню та квоту робочих місць для працевлаштування осіб, які потребують соціального захисту і не здатні на рівних конкурувати на ринку праці, у розрізі підприємств, установ та організацій……</a:t>
            </a:r>
            <a:endParaRPr lang="uk-UA" dirty="0">
              <a:cs typeface="Times New Roman" pitchFamily="18" charset="0"/>
            </a:endParaRPr>
          </a:p>
        </p:txBody>
      </p:sp>
      <p:sp>
        <p:nvSpPr>
          <p:cNvPr id="31" name="Прямоугольник 30"/>
          <p:cNvSpPr/>
          <p:nvPr/>
        </p:nvSpPr>
        <p:spPr>
          <a:xfrm>
            <a:off x="962906" y="1785926"/>
            <a:ext cx="1604927" cy="507831"/>
          </a:xfrm>
          <a:prstGeom prst="rect">
            <a:avLst/>
          </a:prstGeom>
        </p:spPr>
        <p:txBody>
          <a:bodyPr wrap="none">
            <a:spAutoFit/>
          </a:bodyPr>
          <a:lstStyle/>
          <a:p>
            <a:pPr algn="ctr"/>
            <a:r>
              <a:rPr lang="uk-UA" sz="2700" b="1" dirty="0" smtClean="0">
                <a:solidFill>
                  <a:srgbClr val="FF0000"/>
                </a:solidFill>
                <a:ea typeface="+mj-ea"/>
                <a:cs typeface="Times New Roman" pitchFamily="18" charset="0"/>
              </a:rPr>
              <a:t>Варіант А</a:t>
            </a:r>
            <a:endParaRPr lang="ru-RU" sz="2700" b="1" dirty="0" smtClean="0">
              <a:solidFill>
                <a:srgbClr val="FF0000"/>
              </a:solidFill>
              <a:ea typeface="+mj-ea"/>
              <a:cs typeface="Times New Roman" pitchFamily="18" charset="0"/>
            </a:endParaRPr>
          </a:p>
        </p:txBody>
      </p:sp>
      <p:sp>
        <p:nvSpPr>
          <p:cNvPr id="32" name="Прямоугольник 31"/>
          <p:cNvSpPr/>
          <p:nvPr/>
        </p:nvSpPr>
        <p:spPr>
          <a:xfrm>
            <a:off x="5268422" y="1778161"/>
            <a:ext cx="1587293" cy="507831"/>
          </a:xfrm>
          <a:prstGeom prst="rect">
            <a:avLst/>
          </a:prstGeom>
        </p:spPr>
        <p:txBody>
          <a:bodyPr wrap="none">
            <a:spAutoFit/>
          </a:bodyPr>
          <a:lstStyle/>
          <a:p>
            <a:pPr algn="ctr"/>
            <a:r>
              <a:rPr lang="uk-UA" sz="2700" b="1" dirty="0" smtClean="0">
                <a:solidFill>
                  <a:srgbClr val="FF0000"/>
                </a:solidFill>
                <a:ea typeface="+mj-ea"/>
                <a:cs typeface="Times New Roman" pitchFamily="18" charset="0"/>
              </a:rPr>
              <a:t>Варіант Б</a:t>
            </a:r>
            <a:endParaRPr lang="ru-RU" sz="2700" b="1" dirty="0" smtClean="0">
              <a:solidFill>
                <a:srgbClr val="FF0000"/>
              </a:solidFill>
              <a:ea typeface="+mj-ea"/>
              <a:cs typeface="Times New Roman" pitchFamily="18" charset="0"/>
            </a:endParaRPr>
          </a:p>
        </p:txBody>
      </p:sp>
      <p:sp>
        <p:nvSpPr>
          <p:cNvPr id="33" name="Прямоугольник 32"/>
          <p:cNvSpPr/>
          <p:nvPr/>
        </p:nvSpPr>
        <p:spPr>
          <a:xfrm>
            <a:off x="642910" y="4357694"/>
            <a:ext cx="4071966" cy="1477328"/>
          </a:xfrm>
          <a:prstGeom prst="rect">
            <a:avLst/>
          </a:prstGeom>
        </p:spPr>
        <p:txBody>
          <a:bodyPr wrap="square">
            <a:spAutoFit/>
          </a:bodyPr>
          <a:lstStyle/>
          <a:p>
            <a:pPr algn="just"/>
            <a:r>
              <a:rPr lang="uk-UA" dirty="0" smtClean="0">
                <a:cs typeface="Times New Roman" pitchFamily="18" charset="0"/>
              </a:rPr>
              <a:t>2. Керівникам підприємств, організацій і установ, зазначених у додатку, забронювати робочі місця для працевлаштування громадян квотної категорії</a:t>
            </a:r>
          </a:p>
        </p:txBody>
      </p:sp>
      <p:sp>
        <p:nvSpPr>
          <p:cNvPr id="34" name="Rectangle 2"/>
          <p:cNvSpPr>
            <a:spLocks noChangeArrowheads="1"/>
          </p:cNvSpPr>
          <p:nvPr/>
        </p:nvSpPr>
        <p:spPr bwMode="auto">
          <a:xfrm>
            <a:off x="4929190" y="2285992"/>
            <a:ext cx="407196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uk-UA" dirty="0" smtClean="0">
                <a:cs typeface="Times New Roman" pitchFamily="18" charset="0"/>
              </a:rPr>
              <a:t>1. Центру занятості за погодженням з роботодавцями провести відповідні заходи щодо бронювання робочих місць на підприємствах, установ та організацій для працевлаштування осіб, які потребують соціального захисту і не здатні на рівних конкурувати на ринку праці……</a:t>
            </a:r>
          </a:p>
        </p:txBody>
      </p:sp>
      <p:sp>
        <p:nvSpPr>
          <p:cNvPr id="35" name="Rectangle 3"/>
          <p:cNvSpPr>
            <a:spLocks noChangeArrowheads="1"/>
          </p:cNvSpPr>
          <p:nvPr/>
        </p:nvSpPr>
        <p:spPr bwMode="auto">
          <a:xfrm>
            <a:off x="4929190" y="4675070"/>
            <a:ext cx="400052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uk-UA" dirty="0" smtClean="0">
                <a:cs typeface="Times New Roman" pitchFamily="18" charset="0"/>
              </a:rPr>
              <a:t>2. Центру занятості направляти  осіб, які потребують соціального захисту і не здатні на рівних конкурувати на ринку праці на заброньовані робочі місця, які попередньо погоджені з підприємств, організацій і установ</a:t>
            </a:r>
          </a:p>
        </p:txBody>
      </p:sp>
    </p:spTree>
    <p:extLst>
      <p:ext uri="{BB962C8B-B14F-4D97-AF65-F5344CB8AC3E}">
        <p14:creationId xmlns:p14="http://schemas.microsoft.com/office/powerpoint/2010/main" val="3523180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6"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7"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8"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6" name="Прямоугольник 25"/>
          <p:cNvSpPr/>
          <p:nvPr/>
        </p:nvSpPr>
        <p:spPr>
          <a:xfrm>
            <a:off x="742464" y="135087"/>
            <a:ext cx="3587137" cy="553998"/>
          </a:xfrm>
          <a:prstGeom prst="rect">
            <a:avLst/>
          </a:prstGeom>
        </p:spPr>
        <p:txBody>
          <a:bodyPr wrap="none">
            <a:spAutoFit/>
          </a:bodyPr>
          <a:lstStyle/>
          <a:p>
            <a:pPr algn="ctr"/>
            <a:r>
              <a:rPr lang="uk-UA" sz="3000" b="1" dirty="0" smtClean="0">
                <a:solidFill>
                  <a:srgbClr val="FF0000"/>
                </a:solidFill>
                <a:ea typeface="+mj-ea"/>
                <a:cs typeface="Times New Roman" pitchFamily="18" charset="0"/>
              </a:rPr>
              <a:t>РЕГУЛЯТОРНИЙ АКТ </a:t>
            </a:r>
            <a:endParaRPr lang="ru-RU" sz="3000" b="1" dirty="0" smtClean="0">
              <a:solidFill>
                <a:srgbClr val="FF0000"/>
              </a:solidFill>
              <a:ea typeface="+mj-ea"/>
              <a:cs typeface="Times New Roman" pitchFamily="18" charset="0"/>
            </a:endParaRPr>
          </a:p>
        </p:txBody>
      </p:sp>
      <p:sp>
        <p:nvSpPr>
          <p:cNvPr id="2" name="Прямоугольник 1"/>
          <p:cNvSpPr/>
          <p:nvPr/>
        </p:nvSpPr>
        <p:spPr>
          <a:xfrm>
            <a:off x="899592" y="908720"/>
            <a:ext cx="7862560" cy="5355312"/>
          </a:xfrm>
          <a:prstGeom prst="rect">
            <a:avLst/>
          </a:prstGeom>
        </p:spPr>
        <p:txBody>
          <a:bodyPr wrap="square">
            <a:spAutoFit/>
          </a:bodyPr>
          <a:lstStyle/>
          <a:p>
            <a:pPr marL="342900" indent="-342900">
              <a:buAutoNum type="arabicPeriod"/>
            </a:pPr>
            <a:r>
              <a:rPr lang="uk-UA" dirty="0" smtClean="0"/>
              <a:t>Про </a:t>
            </a:r>
            <a:r>
              <a:rPr lang="uk-UA" dirty="0"/>
              <a:t>порядок встановлення режиму </a:t>
            </a:r>
            <a:r>
              <a:rPr lang="uk-UA" dirty="0" smtClean="0"/>
              <a:t>роботи об’єктів </a:t>
            </a:r>
            <a:r>
              <a:rPr lang="uk-UA" dirty="0"/>
              <a:t>торгівлі, закладів </a:t>
            </a:r>
            <a:r>
              <a:rPr lang="uk-UA" dirty="0" smtClean="0"/>
              <a:t>ресторанного господарства </a:t>
            </a:r>
            <a:r>
              <a:rPr lang="uk-UA" dirty="0"/>
              <a:t>та сфери </a:t>
            </a:r>
            <a:r>
              <a:rPr lang="uk-UA" dirty="0" smtClean="0"/>
              <a:t>послуг.</a:t>
            </a:r>
          </a:p>
          <a:p>
            <a:pPr marL="342900" indent="-342900">
              <a:buAutoNum type="arabicPeriod"/>
            </a:pPr>
            <a:r>
              <a:rPr lang="uk-UA" dirty="0" smtClean="0"/>
              <a:t>Про затвердження положення про управління розвитку підприємництва та регуляторної політики.</a:t>
            </a:r>
          </a:p>
          <a:p>
            <a:pPr marL="342900" indent="-342900" algn="just">
              <a:buAutoNum type="arabicPeriod"/>
            </a:pPr>
            <a:r>
              <a:rPr lang="uk-UA" dirty="0" smtClean="0"/>
              <a:t>Про затвердження Порядку отримання та використання коштів місцевого бюджету для надання фінансової підтримки громадським організаціям інвалідів і ветеранів, політичних в’язнів і репресованих, громадян, які постраждали внаслідок Чорнобильської катастрофи у новій редакції</a:t>
            </a:r>
          </a:p>
          <a:p>
            <a:pPr marL="342900" indent="-342900" algn="just">
              <a:buAutoNum type="arabicPeriod"/>
            </a:pPr>
            <a:r>
              <a:rPr lang="uk-UA" dirty="0" smtClean="0"/>
              <a:t>Рішення про затвердження тарифів на комунальні послуги, які надаються підприємствами міста суб’єктам господарювання та іншим споживачам.</a:t>
            </a:r>
          </a:p>
          <a:p>
            <a:pPr marL="342900" indent="-342900" algn="just">
              <a:buAutoNum type="arabicPeriod"/>
            </a:pPr>
            <a:r>
              <a:rPr lang="uk-UA" dirty="0"/>
              <a:t>Про затвердження змін до Порядку проведення конкурсу на право укладання договору оренди комунального </a:t>
            </a:r>
            <a:r>
              <a:rPr lang="uk-UA" dirty="0" smtClean="0"/>
              <a:t>майна</a:t>
            </a:r>
          </a:p>
          <a:p>
            <a:pPr marL="342900" indent="-342900" algn="just">
              <a:buAutoNum type="arabicPeriod"/>
            </a:pPr>
            <a:r>
              <a:rPr lang="uk-UA" dirty="0"/>
              <a:t>Про порядок організації роботи учасників Центру надання адміністративних </a:t>
            </a:r>
            <a:r>
              <a:rPr lang="uk-UA" dirty="0" smtClean="0"/>
              <a:t>послуг.</a:t>
            </a:r>
          </a:p>
          <a:p>
            <a:pPr marL="342900" indent="-342900" algn="just">
              <a:buAutoNum type="arabicPeriod"/>
            </a:pPr>
            <a:r>
              <a:rPr lang="uk-UA" dirty="0"/>
              <a:t>Про затвердження Порядку видачі дозволів на порушення об’єктів благоустрою або відмови в їх видачі, переоформлення, видачі дублікатів, анулювання дозволів на території </a:t>
            </a:r>
            <a:r>
              <a:rPr lang="uk-UA" dirty="0" smtClean="0"/>
              <a:t>міста</a:t>
            </a:r>
          </a:p>
          <a:p>
            <a:pPr marL="342900" indent="-342900" algn="just">
              <a:buAutoNum type="arabicPeriod"/>
            </a:pPr>
            <a:r>
              <a:rPr lang="uk-UA" dirty="0" smtClean="0"/>
              <a:t>Про </a:t>
            </a:r>
            <a:r>
              <a:rPr lang="uk-UA" dirty="0"/>
              <a:t>обмеження реалізації алкогольних, слабоалкогольних напоїв та пива на території </a:t>
            </a:r>
            <a:r>
              <a:rPr lang="uk-UA" dirty="0" smtClean="0"/>
              <a:t>міста у </a:t>
            </a:r>
            <a:r>
              <a:rPr lang="uk-UA" dirty="0"/>
              <a:t>нічний </a:t>
            </a:r>
            <a:r>
              <a:rPr lang="uk-UA" dirty="0" smtClean="0"/>
              <a:t>час.</a:t>
            </a:r>
            <a:endParaRPr lang="uk-UA" dirty="0"/>
          </a:p>
        </p:txBody>
      </p:sp>
    </p:spTree>
    <p:extLst>
      <p:ext uri="{BB962C8B-B14F-4D97-AF65-F5344CB8AC3E}">
        <p14:creationId xmlns:p14="http://schemas.microsoft.com/office/powerpoint/2010/main" val="866226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6"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7"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8"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3" name="Прямоугольник 22"/>
          <p:cNvSpPr/>
          <p:nvPr/>
        </p:nvSpPr>
        <p:spPr>
          <a:xfrm>
            <a:off x="764933" y="135087"/>
            <a:ext cx="3879075" cy="553998"/>
          </a:xfrm>
          <a:prstGeom prst="rect">
            <a:avLst/>
          </a:prstGeom>
        </p:spPr>
        <p:txBody>
          <a:bodyPr wrap="none">
            <a:spAutoFit/>
          </a:bodyPr>
          <a:lstStyle/>
          <a:p>
            <a:pPr algn="ctr"/>
            <a:r>
              <a:rPr lang="uk-UA" sz="3000" b="1" dirty="0" smtClean="0">
                <a:solidFill>
                  <a:srgbClr val="FF0000"/>
                </a:solidFill>
                <a:ea typeface="+mj-ea"/>
                <a:cs typeface="Times New Roman" pitchFamily="18" charset="0"/>
              </a:rPr>
              <a:t>РЕГУЛЯТОРНІ ОРГАНИ </a:t>
            </a:r>
            <a:endParaRPr lang="ru-RU" sz="3000" b="1" dirty="0">
              <a:solidFill>
                <a:srgbClr val="FF0000"/>
              </a:solidFill>
              <a:ea typeface="+mj-ea"/>
              <a:cs typeface="Times New Roman" pitchFamily="18" charset="0"/>
            </a:endParaRPr>
          </a:p>
        </p:txBody>
      </p:sp>
      <p:sp>
        <p:nvSpPr>
          <p:cNvPr id="3" name="Rectangle 4"/>
          <p:cNvSpPr>
            <a:spLocks noChangeArrowheads="1"/>
          </p:cNvSpPr>
          <p:nvPr/>
        </p:nvSpPr>
        <p:spPr bwMode="auto">
          <a:xfrm>
            <a:off x="764933" y="1107028"/>
            <a:ext cx="5184576" cy="2985433"/>
          </a:xfrm>
          <a:prstGeom prst="rect">
            <a:avLst/>
          </a:prstGeom>
          <a:solidFill>
            <a:schemeClr val="bg1">
              <a:lumMod val="85000"/>
            </a:schemeClr>
          </a:solidFill>
          <a:ln>
            <a:noFill/>
          </a:ln>
          <a:effectLst/>
        </p:spPr>
        <p:txBody>
          <a:bodyPr vert="horz" wrap="square" lIns="0" tIns="0" rIns="0" bIns="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uk-UA" sz="1600" b="0" i="0" u="none" strike="noStrike" cap="none" normalizeH="0" baseline="0" dirty="0" smtClean="0">
                <a:ln>
                  <a:noFill/>
                </a:ln>
                <a:solidFill>
                  <a:srgbClr val="000000"/>
                </a:solidFill>
                <a:effectLst/>
                <a:cs typeface="Courier New" pitchFamily="49" charset="0"/>
              </a:rPr>
              <a:t>Верховна Рада України</a:t>
            </a:r>
            <a:endParaRPr lang="uk-UA" sz="1600" dirty="0" smtClean="0">
              <a:solidFill>
                <a:srgbClr val="000000"/>
              </a:solidFill>
              <a:cs typeface="Courier New" pitchFamily="49" charset="0"/>
            </a:endParaRP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uk-UA" sz="1600" b="0" i="0" u="none" strike="noStrike" cap="none" normalizeH="0" baseline="0" dirty="0" smtClean="0">
                <a:ln>
                  <a:noFill/>
                </a:ln>
                <a:solidFill>
                  <a:srgbClr val="000000"/>
                </a:solidFill>
                <a:effectLst/>
                <a:cs typeface="Courier New" pitchFamily="49" charset="0"/>
              </a:rPr>
              <a:t>Президент України</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uk-UA" sz="1600" b="0" i="0" u="none" strike="noStrike" cap="none" normalizeH="0" baseline="0" dirty="0" smtClean="0">
                <a:ln>
                  <a:noFill/>
                </a:ln>
                <a:solidFill>
                  <a:srgbClr val="000000"/>
                </a:solidFill>
                <a:effectLst/>
                <a:cs typeface="Courier New" pitchFamily="49" charset="0"/>
              </a:rPr>
              <a:t>Кабінет Міністрів України </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uk-UA" sz="1600" b="0" i="0" u="none" strike="noStrike" cap="none" normalizeH="0" baseline="0" dirty="0" smtClean="0">
                <a:ln>
                  <a:noFill/>
                </a:ln>
                <a:solidFill>
                  <a:srgbClr val="000000"/>
                </a:solidFill>
                <a:effectLst/>
                <a:cs typeface="Courier New" pitchFamily="49" charset="0"/>
              </a:rPr>
              <a:t>Національний банк України</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uk-UA" sz="1600" b="0" i="0" u="none" strike="noStrike" cap="none" normalizeH="0" baseline="0" dirty="0" smtClean="0">
                <a:ln>
                  <a:noFill/>
                </a:ln>
                <a:solidFill>
                  <a:srgbClr val="000000"/>
                </a:solidFill>
                <a:effectLst/>
                <a:cs typeface="Courier New" pitchFamily="49" charset="0"/>
              </a:rPr>
              <a:t>Національна рада України з питань телебачення і радіомовлення</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uk-UA" sz="1600" b="0" i="0" u="none" strike="noStrike" cap="none" normalizeH="0" baseline="0" dirty="0" smtClean="0">
                <a:ln>
                  <a:noFill/>
                </a:ln>
                <a:solidFill>
                  <a:srgbClr val="000000"/>
                </a:solidFill>
                <a:effectLst/>
                <a:cs typeface="Courier New" pitchFamily="49" charset="0"/>
              </a:rPr>
              <a:t>інший державний орган, центральний орган виконавчої влади</a:t>
            </a:r>
            <a:br>
              <a:rPr kumimoji="0" lang="uk-UA" sz="1600" b="0" i="0" u="none" strike="noStrike" cap="none" normalizeH="0" baseline="0" dirty="0" smtClean="0">
                <a:ln>
                  <a:noFill/>
                </a:ln>
                <a:solidFill>
                  <a:srgbClr val="000000"/>
                </a:solidFill>
                <a:effectLst/>
                <a:cs typeface="Courier New" pitchFamily="49" charset="0"/>
              </a:rPr>
            </a:br>
            <a:r>
              <a:rPr kumimoji="0" lang="uk-UA" sz="1600" b="0" i="0" u="none" strike="noStrike" cap="none" normalizeH="0" baseline="0" dirty="0" smtClean="0">
                <a:ln>
                  <a:noFill/>
                </a:ln>
                <a:solidFill>
                  <a:srgbClr val="000000"/>
                </a:solidFill>
                <a:effectLst/>
                <a:cs typeface="Courier New" pitchFamily="49" charset="0"/>
              </a:rPr>
              <a:t>Верховна Рада Автономної Республіки Крим</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uk-UA" sz="1600" b="0" i="0" u="none" strike="noStrike" cap="none" normalizeH="0" baseline="0" dirty="0" smtClean="0">
                <a:ln>
                  <a:noFill/>
                </a:ln>
                <a:solidFill>
                  <a:srgbClr val="000000"/>
                </a:solidFill>
                <a:effectLst/>
                <a:cs typeface="Courier New" pitchFamily="49" charset="0"/>
              </a:rPr>
              <a:t>Рада міністрів Автономної Республіки Крим місцевий орган виконавчої влади</a:t>
            </a:r>
          </a:p>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uk-UA" b="1" i="0" u="none" strike="noStrike" cap="none" normalizeH="0" baseline="0" dirty="0" smtClean="0">
                <a:ln>
                  <a:noFill/>
                </a:ln>
                <a:solidFill>
                  <a:srgbClr val="FF0000"/>
                </a:solidFill>
                <a:effectLst/>
                <a:cs typeface="Courier New" pitchFamily="49" charset="0"/>
              </a:rPr>
              <a:t>ОРГАН МІСЦЕВОГО САМОВРЯДУВАННЯ</a:t>
            </a:r>
            <a:endParaRPr kumimoji="0" lang="ru-RU" b="1" i="0" u="none" strike="noStrike" cap="none" normalizeH="0" baseline="0" dirty="0" smtClean="0">
              <a:ln>
                <a:noFill/>
              </a:ln>
              <a:solidFill>
                <a:srgbClr val="FF0000"/>
              </a:solidFill>
              <a:effectLst/>
              <a:cs typeface="Arial" pitchFamily="34" charset="0"/>
            </a:endParaRPr>
          </a:p>
        </p:txBody>
      </p:sp>
      <p:sp>
        <p:nvSpPr>
          <p:cNvPr id="25" name="Rectangle 4"/>
          <p:cNvSpPr>
            <a:spLocks noChangeArrowheads="1"/>
          </p:cNvSpPr>
          <p:nvPr/>
        </p:nvSpPr>
        <p:spPr bwMode="auto">
          <a:xfrm>
            <a:off x="6548133" y="1861080"/>
            <a:ext cx="2531904" cy="1477328"/>
          </a:xfrm>
          <a:prstGeom prst="rect">
            <a:avLst/>
          </a:prstGeom>
          <a:solidFill>
            <a:schemeClr val="bg1">
              <a:lumMod val="85000"/>
            </a:schemeClr>
          </a:solid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uk-UA" sz="1600" dirty="0" smtClean="0">
                <a:solidFill>
                  <a:srgbClr val="000000"/>
                </a:solidFill>
                <a:cs typeface="Courier New" pitchFamily="49" charset="0"/>
              </a:rPr>
              <a:t>Посадова особа будь-якого із зазначених органів, якщо відповідно до законодавства ця особа має повноваження одноособово приймати регуляторні акти</a:t>
            </a:r>
            <a:endParaRPr lang="uk-UA" sz="1600" dirty="0">
              <a:solidFill>
                <a:srgbClr val="000000"/>
              </a:solidFill>
              <a:cs typeface="Courier New" pitchFamily="49" charset="0"/>
            </a:endParaRPr>
          </a:p>
        </p:txBody>
      </p:sp>
      <p:sp>
        <p:nvSpPr>
          <p:cNvPr id="4" name="Штриховая стрелка вправо 3"/>
          <p:cNvSpPr/>
          <p:nvPr/>
        </p:nvSpPr>
        <p:spPr>
          <a:xfrm>
            <a:off x="6012160" y="2276872"/>
            <a:ext cx="463965" cy="432048"/>
          </a:xfrm>
          <a:prstGeom prst="striped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Rectangle 4"/>
          <p:cNvSpPr>
            <a:spLocks noChangeArrowheads="1"/>
          </p:cNvSpPr>
          <p:nvPr/>
        </p:nvSpPr>
        <p:spPr bwMode="auto">
          <a:xfrm>
            <a:off x="755576" y="4646166"/>
            <a:ext cx="7911237" cy="1231106"/>
          </a:xfrm>
          <a:prstGeom prst="rect">
            <a:avLst/>
          </a:prstGeom>
          <a:solidFill>
            <a:schemeClr val="bg1">
              <a:lumMod val="85000"/>
            </a:schemeClr>
          </a:solidFill>
          <a:ln>
            <a:noFill/>
          </a:ln>
          <a:effectLst/>
        </p:spPr>
        <p:txBody>
          <a:bodyPr vert="horz" wrap="square" lIns="0" tIns="0" rIns="0" bIns="0" numCol="1" anchor="ctr" anchorCtr="0" compatLnSpc="1">
            <a:prstTxWarp prst="textNoShape">
              <a:avLst/>
            </a:prstTxWarp>
            <a:spAutoFit/>
          </a:bodyPr>
          <a:lstStyle/>
          <a:p>
            <a:pPr lvl="0" algn="just" fontAlgn="base">
              <a:spcBef>
                <a:spcPct val="0"/>
              </a:spcBef>
              <a:spcAft>
                <a:spcPct val="0"/>
              </a:spcAft>
            </a:pPr>
            <a:r>
              <a:rPr lang="uk-UA" sz="1600" dirty="0" smtClean="0"/>
              <a:t>Територіальні органи  центральних органів виконавчої влади, державні спеціалізовані </a:t>
            </a:r>
            <a:br>
              <a:rPr lang="uk-UA" sz="1600" dirty="0" smtClean="0"/>
            </a:br>
            <a:r>
              <a:rPr lang="uk-UA" sz="1600" dirty="0" smtClean="0"/>
              <a:t>установи та організації, некомерційні самоврядні організації, які  здійснюють керівництво та управління окремими видами  загальнообов'язкового державного соціального страхування, якщо ці  органи, установи та організації відповідно до своїх повноважень приймають регуляторні акти</a:t>
            </a:r>
            <a:endParaRPr lang="uk-UA" sz="1600" dirty="0">
              <a:solidFill>
                <a:srgbClr val="000000"/>
              </a:solidFill>
              <a:cs typeface="Courier New" pitchFamily="49" charset="0"/>
            </a:endParaRPr>
          </a:p>
        </p:txBody>
      </p:sp>
    </p:spTree>
    <p:extLst>
      <p:ext uri="{BB962C8B-B14F-4D97-AF65-F5344CB8AC3E}">
        <p14:creationId xmlns:p14="http://schemas.microsoft.com/office/powerpoint/2010/main" val="2132626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736179"/>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95476"/>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94682"/>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9939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9939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9939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 name="TextBox 23"/>
          <p:cNvSpPr txBox="1"/>
          <p:nvPr/>
        </p:nvSpPr>
        <p:spPr>
          <a:xfrm>
            <a:off x="7027616" y="6351297"/>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3" name="Прямоугольник 12"/>
          <p:cNvSpPr/>
          <p:nvPr/>
        </p:nvSpPr>
        <p:spPr>
          <a:xfrm>
            <a:off x="922813" y="180158"/>
            <a:ext cx="3265638" cy="553998"/>
          </a:xfrm>
          <a:prstGeom prst="rect">
            <a:avLst/>
          </a:prstGeom>
        </p:spPr>
        <p:txBody>
          <a:bodyPr wrap="none">
            <a:spAutoFit/>
          </a:bodyPr>
          <a:lstStyle/>
          <a:p>
            <a:pPr algn="ctr"/>
            <a:r>
              <a:rPr lang="uk-UA" sz="3000" b="1" dirty="0">
                <a:solidFill>
                  <a:srgbClr val="FF0000"/>
                </a:solidFill>
                <a:ea typeface="+mj-ea"/>
                <a:cs typeface="Times New Roman" pitchFamily="18" charset="0"/>
              </a:rPr>
              <a:t>ПЛАН ДІЯЛЬНОСТІ</a:t>
            </a:r>
            <a:endParaRPr lang="ru-RU" sz="3000" b="1" dirty="0">
              <a:solidFill>
                <a:srgbClr val="FF0000"/>
              </a:solidFill>
              <a:ea typeface="+mj-ea"/>
              <a:cs typeface="Times New Roman" pitchFamily="18" charset="0"/>
            </a:endParaRPr>
          </a:p>
        </p:txBody>
      </p:sp>
      <p:sp>
        <p:nvSpPr>
          <p:cNvPr id="14" name="Rectangle 3"/>
          <p:cNvSpPr txBox="1">
            <a:spLocks noChangeArrowheads="1"/>
          </p:cNvSpPr>
          <p:nvPr/>
        </p:nvSpPr>
        <p:spPr>
          <a:xfrm>
            <a:off x="755576" y="1241823"/>
            <a:ext cx="7815290" cy="382588"/>
          </a:xfrm>
          <a:prstGeom prst="rect">
            <a:avLst/>
          </a:prstGeom>
        </p:spPr>
        <p:txBody>
          <a:bodyPr vert="horz" lIns="91440" tIns="45720" rIns="91440" bIns="45720" rtlCol="0">
            <a:noAutofit/>
          </a:bodyPr>
          <a:lstStyle/>
          <a:p>
            <a:pPr marL="457200" marR="0" lvl="0" indent="-457200" defTabSz="914400" rtl="0" eaLnBrk="1" fontAlgn="auto" latinLnBrk="0" hangingPunct="1">
              <a:lnSpc>
                <a:spcPct val="90000"/>
              </a:lnSpc>
              <a:spcBef>
                <a:spcPct val="20000"/>
              </a:spcBef>
              <a:spcAft>
                <a:spcPts val="0"/>
              </a:spcAft>
              <a:buClrTx/>
              <a:buSzTx/>
              <a:buFontTx/>
              <a:buNone/>
              <a:tabLst/>
              <a:defRPr/>
            </a:pPr>
            <a:r>
              <a:rPr kumimoji="0" lang="uk-UA" sz="2400" b="1" i="0" u="none" strike="noStrike" kern="1200" cap="none" spc="0" normalizeH="0" baseline="0" noProof="0" dirty="0" smtClean="0">
                <a:ln>
                  <a:noFill/>
                </a:ln>
                <a:solidFill>
                  <a:srgbClr val="C71B34"/>
                </a:solidFill>
                <a:effectLst/>
                <a:uLnTx/>
                <a:uFillTx/>
                <a:cs typeface="Times New Roman" pitchFamily="18" charset="0"/>
              </a:rPr>
              <a:t>до 15 грудня</a:t>
            </a:r>
            <a:r>
              <a:rPr kumimoji="0" lang="uk-UA" sz="2400" b="0" i="0" u="none" strike="noStrike" kern="1200" cap="none" spc="0" normalizeH="0" baseline="0" noProof="0" dirty="0" smtClean="0">
                <a:ln>
                  <a:noFill/>
                </a:ln>
                <a:solidFill>
                  <a:schemeClr val="tx1">
                    <a:tint val="75000"/>
                  </a:schemeClr>
                </a:solidFill>
                <a:effectLst/>
                <a:uLnTx/>
                <a:uFillTx/>
                <a:cs typeface="Times New Roman" pitchFamily="18" charset="0"/>
              </a:rPr>
              <a:t> </a:t>
            </a:r>
            <a:r>
              <a:rPr kumimoji="0" lang="uk-UA" sz="2400" b="1" i="0" u="none" strike="noStrike" kern="1200" cap="none" spc="0" normalizeH="0" baseline="0" noProof="0" dirty="0" smtClean="0">
                <a:ln>
                  <a:noFill/>
                </a:ln>
                <a:effectLst/>
                <a:uLnTx/>
                <a:uFillTx/>
                <a:cs typeface="Times New Roman" pitchFamily="18" charset="0"/>
              </a:rPr>
              <a:t>– </a:t>
            </a:r>
            <a:r>
              <a:rPr kumimoji="0" lang="uk-UA" sz="2400" b="1" i="1" u="none" strike="noStrike" kern="1200" cap="none" spc="0" normalizeH="0" baseline="0" noProof="0" dirty="0" smtClean="0">
                <a:ln>
                  <a:noFill/>
                </a:ln>
                <a:effectLst/>
                <a:uLnTx/>
                <a:uFillTx/>
                <a:cs typeface="Times New Roman" pitchFamily="18" charset="0"/>
              </a:rPr>
              <a:t>останній строк затвердження плану</a:t>
            </a:r>
          </a:p>
          <a:p>
            <a:pPr marL="457200" marR="0" lvl="0" indent="-457200" algn="ctr" defTabSz="914400" rtl="0" eaLnBrk="1" fontAlgn="auto" latinLnBrk="0" hangingPunct="1">
              <a:lnSpc>
                <a:spcPct val="90000"/>
              </a:lnSpc>
              <a:spcBef>
                <a:spcPct val="20000"/>
              </a:spcBef>
              <a:spcAft>
                <a:spcPts val="0"/>
              </a:spcAft>
              <a:buClrTx/>
              <a:buSzTx/>
              <a:buFontTx/>
              <a:buNone/>
              <a:tabLst/>
              <a:defRPr/>
            </a:pPr>
            <a:endParaRPr kumimoji="0" lang="en-US" sz="2400" b="0" i="1" u="none" strike="noStrike" kern="1200" cap="none" spc="0" normalizeH="0" baseline="0" noProof="0" dirty="0">
              <a:ln>
                <a:noFill/>
              </a:ln>
              <a:solidFill>
                <a:schemeClr val="tx1">
                  <a:tint val="75000"/>
                </a:schemeClr>
              </a:solidFill>
              <a:effectLst/>
              <a:uLnTx/>
              <a:uFillTx/>
              <a:cs typeface="Times New Roman" pitchFamily="18" charset="0"/>
            </a:endParaRPr>
          </a:p>
        </p:txBody>
      </p:sp>
      <p:graphicFrame>
        <p:nvGraphicFramePr>
          <p:cNvPr id="15" name="Group 121"/>
          <p:cNvGraphicFramePr>
            <a:graphicFrameLocks/>
          </p:cNvGraphicFramePr>
          <p:nvPr>
            <p:extLst>
              <p:ext uri="{D42A27DB-BD31-4B8C-83A1-F6EECF244321}">
                <p14:modId xmlns:p14="http://schemas.microsoft.com/office/powerpoint/2010/main" val="2058786678"/>
              </p:ext>
            </p:extLst>
          </p:nvPr>
        </p:nvGraphicFramePr>
        <p:xfrm>
          <a:off x="761999" y="1889895"/>
          <a:ext cx="8310595" cy="1463040"/>
        </p:xfrm>
        <a:graphic>
          <a:graphicData uri="http://schemas.openxmlformats.org/drawingml/2006/table">
            <a:tbl>
              <a:tblPr/>
              <a:tblGrid>
                <a:gridCol w="299481">
                  <a:extLst>
                    <a:ext uri="{9D8B030D-6E8A-4147-A177-3AD203B41FA5}">
                      <a16:colId xmlns:a16="http://schemas.microsoft.com/office/drawing/2014/main" val="20000"/>
                    </a:ext>
                  </a:extLst>
                </a:gridCol>
                <a:gridCol w="1497404">
                  <a:extLst>
                    <a:ext uri="{9D8B030D-6E8A-4147-A177-3AD203B41FA5}">
                      <a16:colId xmlns:a16="http://schemas.microsoft.com/office/drawing/2014/main" val="20001"/>
                    </a:ext>
                  </a:extLst>
                </a:gridCol>
                <a:gridCol w="973313">
                  <a:extLst>
                    <a:ext uri="{9D8B030D-6E8A-4147-A177-3AD203B41FA5}">
                      <a16:colId xmlns:a16="http://schemas.microsoft.com/office/drawing/2014/main" val="20002"/>
                    </a:ext>
                  </a:extLst>
                </a:gridCol>
                <a:gridCol w="1572275">
                  <a:extLst>
                    <a:ext uri="{9D8B030D-6E8A-4147-A177-3AD203B41FA5}">
                      <a16:colId xmlns:a16="http://schemas.microsoft.com/office/drawing/2014/main" val="20003"/>
                    </a:ext>
                  </a:extLst>
                </a:gridCol>
                <a:gridCol w="1123053">
                  <a:extLst>
                    <a:ext uri="{9D8B030D-6E8A-4147-A177-3AD203B41FA5}">
                      <a16:colId xmlns:a16="http://schemas.microsoft.com/office/drawing/2014/main" val="20004"/>
                    </a:ext>
                  </a:extLst>
                </a:gridCol>
                <a:gridCol w="1368811">
                  <a:extLst>
                    <a:ext uri="{9D8B030D-6E8A-4147-A177-3AD203B41FA5}">
                      <a16:colId xmlns:a16="http://schemas.microsoft.com/office/drawing/2014/main" val="20005"/>
                    </a:ext>
                  </a:extLst>
                </a:gridCol>
                <a:gridCol w="1476258">
                  <a:extLst>
                    <a:ext uri="{9D8B030D-6E8A-4147-A177-3AD203B41FA5}">
                      <a16:colId xmlns:a16="http://schemas.microsoft.com/office/drawing/2014/main" val="20006"/>
                    </a:ext>
                  </a:extLst>
                </a:gridCol>
              </a:tblGrid>
              <a:tr h="1079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uk-UA" sz="1400" b="0" i="0" u="none" strike="noStrike" cap="none" normalizeH="0" baseline="0" dirty="0" smtClean="0">
                          <a:ln>
                            <a:noFill/>
                          </a:ln>
                          <a:solidFill>
                            <a:schemeClr val="tx1"/>
                          </a:solidFill>
                          <a:effectLst/>
                          <a:latin typeface="+mn-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400" b="1" i="0" u="none" strike="noStrike" cap="none" normalizeH="0" baseline="0" dirty="0" smtClean="0">
                          <a:ln>
                            <a:noFill/>
                          </a:ln>
                          <a:solidFill>
                            <a:schemeClr val="tx1"/>
                          </a:solidFill>
                          <a:effectLst/>
                          <a:latin typeface="+mn-lt"/>
                        </a:rPr>
                        <a:t>Вид проекту регуляторного акта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400" b="1" i="0" u="none" strike="noStrike" cap="none" normalizeH="0" baseline="0" dirty="0" smtClean="0">
                          <a:ln>
                            <a:noFill/>
                          </a:ln>
                          <a:solidFill>
                            <a:schemeClr val="tx1"/>
                          </a:solidFill>
                          <a:effectLst/>
                          <a:latin typeface="+mn-lt"/>
                        </a:rPr>
                        <a:t>Назва проекту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400" b="1" i="0" u="none" strike="noStrike" cap="none" normalizeH="0" baseline="0" dirty="0" smtClean="0">
                          <a:ln>
                            <a:noFill/>
                          </a:ln>
                          <a:solidFill>
                            <a:schemeClr val="tx1"/>
                          </a:solidFill>
                          <a:effectLst/>
                          <a:latin typeface="+mn-lt"/>
                        </a:rPr>
                        <a:t>Обґрунтування необхідності прийняття проекту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400" b="1" i="0" u="none" strike="noStrike" cap="none" normalizeH="0" baseline="0" dirty="0" smtClean="0">
                          <a:ln>
                            <a:noFill/>
                          </a:ln>
                          <a:solidFill>
                            <a:schemeClr val="tx1"/>
                          </a:solidFill>
                          <a:effectLst/>
                          <a:latin typeface="+mn-lt"/>
                        </a:rPr>
                        <a:t>Строк підготовки проекту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400" b="1" i="0" u="none" strike="noStrike" cap="none" normalizeH="0" baseline="0" dirty="0" smtClean="0">
                          <a:ln>
                            <a:noFill/>
                          </a:ln>
                          <a:solidFill>
                            <a:schemeClr val="tx1"/>
                          </a:solidFill>
                          <a:effectLst/>
                          <a:latin typeface="+mn-lt"/>
                        </a:rPr>
                        <a:t>Орган (підрозділ) відповідальний за розробку проекту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uk-UA" sz="1400" b="1" i="0" u="none" strike="noStrike" cap="none" normalizeH="0" baseline="0" dirty="0" smtClean="0">
                          <a:ln>
                            <a:noFill/>
                          </a:ln>
                          <a:solidFill>
                            <a:schemeClr val="tx1"/>
                          </a:solidFill>
                          <a:effectLst/>
                          <a:latin typeface="+mn-lt"/>
                        </a:rPr>
                        <a:t>Примітки </a:t>
                      </a:r>
                      <a:r>
                        <a:rPr kumimoji="0" lang="uk-UA" sz="1400" b="0" i="0" u="none" strike="noStrike" cap="none" normalizeH="0" baseline="0" dirty="0" smtClean="0">
                          <a:ln>
                            <a:noFill/>
                          </a:ln>
                          <a:solidFill>
                            <a:schemeClr val="tx1"/>
                          </a:solidFill>
                          <a:effectLst/>
                          <a:latin typeface="+mn-lt"/>
                        </a:rPr>
                        <a:t>(спосіб оприлюднення, внесення змін до плану тощо)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 name="Rectangle 70"/>
          <p:cNvSpPr>
            <a:spLocks noChangeArrowheads="1"/>
          </p:cNvSpPr>
          <p:nvPr/>
        </p:nvSpPr>
        <p:spPr bwMode="auto">
          <a:xfrm>
            <a:off x="762000" y="3690095"/>
            <a:ext cx="7924800" cy="2590800"/>
          </a:xfrm>
          <a:prstGeom prst="rect">
            <a:avLst/>
          </a:prstGeom>
          <a:noFill/>
          <a:ln w="9525">
            <a:noFill/>
            <a:miter lim="800000"/>
            <a:headEnd/>
            <a:tailEnd/>
          </a:ln>
          <a:effectLst/>
        </p:spPr>
        <p:txBody>
          <a:bodyPr/>
          <a:lstStyle/>
          <a:p>
            <a:pPr marL="457200" indent="-457200" eaLnBrk="1" hangingPunct="1">
              <a:lnSpc>
                <a:spcPct val="90000"/>
              </a:lnSpc>
              <a:spcBef>
                <a:spcPct val="20000"/>
              </a:spcBef>
            </a:pPr>
            <a:r>
              <a:rPr lang="uk-UA" sz="2400" b="1" dirty="0" smtClean="0">
                <a:solidFill>
                  <a:srgbClr val="C71B34"/>
                </a:solidFill>
                <a:cs typeface="Times New Roman" pitchFamily="18" charset="0"/>
              </a:rPr>
              <a:t>25 грудня </a:t>
            </a:r>
            <a:r>
              <a:rPr lang="uk-UA" sz="2400" dirty="0"/>
              <a:t>– </a:t>
            </a:r>
            <a:r>
              <a:rPr lang="uk-UA" sz="2400" b="1" i="1" dirty="0" smtClean="0">
                <a:cs typeface="Times New Roman" pitchFamily="18" charset="0"/>
              </a:rPr>
              <a:t>останній строк оприлюднення плану</a:t>
            </a:r>
          </a:p>
          <a:p>
            <a:pPr marL="457200" indent="-457200" eaLnBrk="1" hangingPunct="1">
              <a:lnSpc>
                <a:spcPct val="90000"/>
              </a:lnSpc>
              <a:spcBef>
                <a:spcPct val="20000"/>
              </a:spcBef>
            </a:pPr>
            <a:endParaRPr lang="uk-UA" sz="1600" i="1" dirty="0"/>
          </a:p>
          <a:p>
            <a:pPr marL="457200" indent="-457200" algn="l" eaLnBrk="1" hangingPunct="1">
              <a:lnSpc>
                <a:spcPct val="90000"/>
              </a:lnSpc>
              <a:spcBef>
                <a:spcPct val="20000"/>
              </a:spcBef>
            </a:pPr>
            <a:r>
              <a:rPr lang="uk-UA" sz="1800" b="1" dirty="0">
                <a:cs typeface="Times New Roman" pitchFamily="18" charset="0"/>
              </a:rPr>
              <a:t>Зміни до плану</a:t>
            </a:r>
            <a:r>
              <a:rPr lang="uk-UA" sz="1600" dirty="0">
                <a:cs typeface="Times New Roman" pitchFamily="18" charset="0"/>
              </a:rPr>
              <a:t> вносяться впродовж 10 робочих днів з дня:</a:t>
            </a:r>
          </a:p>
          <a:p>
            <a:pPr marL="457200" indent="-457200" algn="l" eaLnBrk="1" hangingPunct="1">
              <a:lnSpc>
                <a:spcPct val="90000"/>
              </a:lnSpc>
              <a:spcBef>
                <a:spcPct val="20000"/>
              </a:spcBef>
            </a:pPr>
            <a:endParaRPr lang="uk-UA" sz="800" dirty="0">
              <a:cs typeface="Times New Roman" pitchFamily="18" charset="0"/>
            </a:endParaRPr>
          </a:p>
          <a:p>
            <a:pPr marL="457200" indent="-457200" algn="l" eaLnBrk="1" hangingPunct="1">
              <a:spcBef>
                <a:spcPct val="20000"/>
              </a:spcBef>
              <a:buFontTx/>
              <a:buChar char="•"/>
            </a:pPr>
            <a:r>
              <a:rPr lang="uk-UA" sz="1600" dirty="0">
                <a:cs typeface="Times New Roman" pitchFamily="18" charset="0"/>
              </a:rPr>
              <a:t>початку підготовки проекту  (проект розробляється регуляторним органом)</a:t>
            </a:r>
          </a:p>
          <a:p>
            <a:pPr marL="457200" indent="-457200" algn="l" eaLnBrk="1" hangingPunct="1">
              <a:spcBef>
                <a:spcPct val="20000"/>
              </a:spcBef>
            </a:pPr>
            <a:endParaRPr lang="uk-UA" sz="800" dirty="0">
              <a:cs typeface="Times New Roman" pitchFamily="18" charset="0"/>
            </a:endParaRPr>
          </a:p>
          <a:p>
            <a:pPr marL="457200" indent="-457200" algn="l" eaLnBrk="1" hangingPunct="1">
              <a:spcBef>
                <a:spcPct val="20000"/>
              </a:spcBef>
              <a:buFontTx/>
              <a:buChar char="•"/>
            </a:pPr>
            <a:r>
              <a:rPr lang="uk-UA" sz="1600" dirty="0">
                <a:cs typeface="Times New Roman" pitchFamily="18" charset="0"/>
              </a:rPr>
              <a:t>внесення проекту на розгляд регуляторного органу (ініціатором розробки проекту є інші зацікавлені особи)</a:t>
            </a:r>
          </a:p>
          <a:p>
            <a:pPr marL="457200" indent="-457200" algn="l" eaLnBrk="1" hangingPunct="1">
              <a:spcBef>
                <a:spcPct val="20000"/>
              </a:spcBef>
            </a:pPr>
            <a:endParaRPr lang="uk-UA" sz="800" dirty="0">
              <a:cs typeface="Times New Roman" pitchFamily="18" charset="0"/>
            </a:endParaRPr>
          </a:p>
          <a:p>
            <a:pPr marL="457200" indent="-457200" eaLnBrk="1" hangingPunct="1">
              <a:lnSpc>
                <a:spcPct val="90000"/>
              </a:lnSpc>
              <a:spcBef>
                <a:spcPct val="20000"/>
              </a:spcBef>
            </a:pPr>
            <a:r>
              <a:rPr lang="uk-UA" sz="1800" b="1" dirty="0">
                <a:solidFill>
                  <a:srgbClr val="C71B34"/>
                </a:solidFill>
                <a:cs typeface="Times New Roman" pitchFamily="18" charset="0"/>
              </a:rPr>
              <a:t>УВАГА!</a:t>
            </a:r>
            <a:r>
              <a:rPr lang="uk-UA" sz="1800" dirty="0">
                <a:solidFill>
                  <a:srgbClr val="E10040"/>
                </a:solidFill>
                <a:cs typeface="Times New Roman" pitchFamily="18" charset="0"/>
              </a:rPr>
              <a:t> </a:t>
            </a:r>
            <a:r>
              <a:rPr lang="uk-UA" sz="1800" b="1" dirty="0">
                <a:cs typeface="Times New Roman" pitchFamily="18" charset="0"/>
              </a:rPr>
              <a:t>не пізніше дня оприлюднення проекту регуляторного акта!</a:t>
            </a:r>
            <a:endParaRPr lang="en-US" sz="1800" b="1" dirty="0">
              <a:cs typeface="Times New Roman" pitchFamily="18" charset="0"/>
            </a:endParaRPr>
          </a:p>
        </p:txBody>
      </p:sp>
      <p:sp>
        <p:nvSpPr>
          <p:cNvPr id="17" name="Line 123"/>
          <p:cNvSpPr>
            <a:spLocks noChangeShapeType="1"/>
          </p:cNvSpPr>
          <p:nvPr/>
        </p:nvSpPr>
        <p:spPr bwMode="auto">
          <a:xfrm>
            <a:off x="798512" y="4194151"/>
            <a:ext cx="8093968" cy="0"/>
          </a:xfrm>
          <a:prstGeom prst="line">
            <a:avLst/>
          </a:prstGeom>
          <a:noFill/>
          <a:ln w="28575">
            <a:solidFill>
              <a:srgbClr val="D00000"/>
            </a:solidFill>
            <a:round/>
            <a:headEnd/>
            <a:tailEnd/>
          </a:ln>
          <a:effectLst/>
        </p:spPr>
        <p:txBody>
          <a:bodyPr/>
          <a:lstStyle/>
          <a:p>
            <a:endParaRPr lang="ru-RU" dirty="0">
              <a:ln w="76200">
                <a:solidFill>
                  <a:srgbClr val="FF0000"/>
                </a:solidFill>
              </a:ln>
            </a:endParaRPr>
          </a:p>
        </p:txBody>
      </p:sp>
    </p:spTree>
    <p:extLst>
      <p:ext uri="{BB962C8B-B14F-4D97-AF65-F5344CB8AC3E}">
        <p14:creationId xmlns:p14="http://schemas.microsoft.com/office/powerpoint/2010/main" val="1556044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2" name="TextBox 11"/>
          <p:cNvSpPr txBox="1"/>
          <p:nvPr/>
        </p:nvSpPr>
        <p:spPr>
          <a:xfrm>
            <a:off x="644498" y="-16778"/>
            <a:ext cx="3286148" cy="707886"/>
          </a:xfrm>
          <a:prstGeom prst="rect">
            <a:avLst/>
          </a:prstGeom>
          <a:noFill/>
        </p:spPr>
        <p:txBody>
          <a:bodyPr wrap="square" rtlCol="0">
            <a:spAutoFit/>
          </a:bodyPr>
          <a:lstStyle/>
          <a:p>
            <a:pPr algn="ctr"/>
            <a:r>
              <a:rPr lang="uk-UA" sz="4000" b="1" dirty="0" smtClean="0">
                <a:cs typeface="Times New Roman" pitchFamily="18" charset="0"/>
              </a:rPr>
              <a:t>Частина 1  </a:t>
            </a:r>
            <a:endParaRPr lang="uk-UA" sz="4000" b="1" dirty="0">
              <a:cs typeface="Times New Roman" pitchFamily="18" charset="0"/>
            </a:endParaRPr>
          </a:p>
        </p:txBody>
      </p:sp>
      <p:sp>
        <p:nvSpPr>
          <p:cNvPr id="2" name="TextBox 1"/>
          <p:cNvSpPr txBox="1"/>
          <p:nvPr/>
        </p:nvSpPr>
        <p:spPr>
          <a:xfrm>
            <a:off x="2536033" y="2736967"/>
            <a:ext cx="5276327" cy="1015663"/>
          </a:xfrm>
          <a:prstGeom prst="rect">
            <a:avLst/>
          </a:prstGeom>
          <a:noFill/>
        </p:spPr>
        <p:txBody>
          <a:bodyPr wrap="square" rtlCol="0">
            <a:spAutoFit/>
          </a:bodyPr>
          <a:lstStyle/>
          <a:p>
            <a:r>
              <a:rPr lang="uk-UA" sz="6000" b="1" dirty="0" smtClean="0">
                <a:solidFill>
                  <a:srgbClr val="FF0000"/>
                </a:solidFill>
              </a:rPr>
              <a:t>ОЧІКУВАННЯ</a:t>
            </a:r>
            <a:endParaRPr lang="uk-UA" sz="6000" dirty="0"/>
          </a:p>
        </p:txBody>
      </p:sp>
    </p:spTree>
    <p:extLst>
      <p:ext uri="{BB962C8B-B14F-4D97-AF65-F5344CB8AC3E}">
        <p14:creationId xmlns:p14="http://schemas.microsoft.com/office/powerpoint/2010/main" val="2212757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0" name="Прямоугольник 9"/>
          <p:cNvSpPr/>
          <p:nvPr/>
        </p:nvSpPr>
        <p:spPr>
          <a:xfrm>
            <a:off x="669156" y="138698"/>
            <a:ext cx="6999188" cy="553998"/>
          </a:xfrm>
          <a:prstGeom prst="rect">
            <a:avLst/>
          </a:prstGeom>
        </p:spPr>
        <p:txBody>
          <a:bodyPr wrap="square">
            <a:spAutoFit/>
          </a:bodyPr>
          <a:lstStyle/>
          <a:p>
            <a:r>
              <a:rPr lang="uk-UA" sz="3000" b="1" dirty="0">
                <a:solidFill>
                  <a:srgbClr val="FF0000"/>
                </a:solidFill>
                <a:ea typeface="+mj-ea"/>
                <a:cs typeface="Times New Roman" pitchFamily="18" charset="0"/>
              </a:rPr>
              <a:t>ОПРИЛЮДНЕННЯ ПРОЕКТУ </a:t>
            </a:r>
            <a:r>
              <a:rPr lang="uk-UA" sz="3000" b="1" dirty="0" smtClean="0">
                <a:solidFill>
                  <a:srgbClr val="FF0000"/>
                </a:solidFill>
                <a:ea typeface="+mj-ea"/>
                <a:cs typeface="Times New Roman" pitchFamily="18" charset="0"/>
              </a:rPr>
              <a:t> РА ТА </a:t>
            </a:r>
            <a:r>
              <a:rPr lang="uk-UA" sz="3000" b="1" dirty="0">
                <a:solidFill>
                  <a:srgbClr val="FF0000"/>
                </a:solidFill>
                <a:ea typeface="+mj-ea"/>
                <a:cs typeface="Times New Roman" pitchFamily="18" charset="0"/>
              </a:rPr>
              <a:t>АРВ</a:t>
            </a:r>
            <a:endParaRPr lang="ru-RU" sz="3000" b="1" dirty="0">
              <a:solidFill>
                <a:srgbClr val="FF0000"/>
              </a:solidFill>
              <a:ea typeface="+mj-ea"/>
              <a:cs typeface="Times New Roman" pitchFamily="18" charset="0"/>
            </a:endParaRPr>
          </a:p>
        </p:txBody>
      </p:sp>
      <p:sp>
        <p:nvSpPr>
          <p:cNvPr id="12" name="Rectangle 3"/>
          <p:cNvSpPr txBox="1">
            <a:spLocks noChangeArrowheads="1"/>
          </p:cNvSpPr>
          <p:nvPr/>
        </p:nvSpPr>
        <p:spPr>
          <a:xfrm>
            <a:off x="822266" y="980728"/>
            <a:ext cx="8153846" cy="5057812"/>
          </a:xfrm>
          <a:prstGeom prst="rect">
            <a:avLst/>
          </a:prstGeom>
        </p:spPr>
        <p:txBody>
          <a:bodyPr vert="horz" lIns="91440" tIns="45720" rIns="91440" bIns="45720" rtlCol="0">
            <a:normAutofit/>
          </a:bodyPr>
          <a:lstStyle/>
          <a:p>
            <a:pPr marL="457200" marR="0" lvl="0" indent="-457200" defTabSz="914400" rtl="0" eaLnBrk="1" fontAlgn="auto" latinLnBrk="0" hangingPunct="1">
              <a:lnSpc>
                <a:spcPct val="90000"/>
              </a:lnSpc>
              <a:spcBef>
                <a:spcPct val="20000"/>
              </a:spcBef>
              <a:spcAft>
                <a:spcPts val="0"/>
              </a:spcAft>
              <a:buClrTx/>
              <a:buSzTx/>
              <a:buFontTx/>
              <a:buNone/>
              <a:tabLst/>
              <a:defRPr/>
            </a:pPr>
            <a:r>
              <a:rPr kumimoji="0" lang="uk-UA" sz="3200" b="1" i="0" u="sng" strike="noStrike" kern="1200" cap="none" spc="0" normalizeH="0" baseline="0" noProof="0" dirty="0" smtClean="0">
                <a:ln>
                  <a:noFill/>
                </a:ln>
                <a:solidFill>
                  <a:srgbClr val="003366"/>
                </a:solidFill>
                <a:effectLst/>
                <a:uLnTx/>
                <a:uFillTx/>
                <a:cs typeface="Times New Roman" pitchFamily="18" charset="0"/>
              </a:rPr>
              <a:t>КОЛИ?</a:t>
            </a:r>
            <a:r>
              <a:rPr kumimoji="0" lang="uk-UA" sz="3200" b="1" i="0" u="sng" strike="noStrike" kern="1200" cap="none" spc="0" normalizeH="0" noProof="0" dirty="0" smtClean="0">
                <a:ln>
                  <a:noFill/>
                </a:ln>
                <a:solidFill>
                  <a:srgbClr val="003366"/>
                </a:solidFill>
                <a:effectLst/>
                <a:uLnTx/>
                <a:uFillTx/>
                <a:cs typeface="Times New Roman" pitchFamily="18" charset="0"/>
              </a:rPr>
              <a:t>  </a:t>
            </a:r>
            <a:r>
              <a:rPr kumimoji="0" lang="uk-UA" sz="3200" b="1" i="0" strike="noStrike" kern="1200" cap="none" spc="0" normalizeH="0" noProof="0" dirty="0" smtClean="0">
                <a:ln>
                  <a:noFill/>
                </a:ln>
                <a:solidFill>
                  <a:srgbClr val="003366"/>
                </a:solidFill>
                <a:effectLst/>
                <a:uLnTx/>
                <a:uFillTx/>
                <a:cs typeface="Times New Roman" pitchFamily="18" charset="0"/>
              </a:rPr>
              <a:t>      </a:t>
            </a:r>
            <a:r>
              <a:rPr kumimoji="0" lang="uk-UA" sz="2400" b="0" i="0" u="none" strike="noStrike" kern="1200" cap="none" spc="0" normalizeH="0" baseline="0" noProof="0" dirty="0" smtClean="0">
                <a:ln>
                  <a:noFill/>
                </a:ln>
                <a:effectLst/>
                <a:uLnTx/>
                <a:uFillTx/>
                <a:cs typeface="Times New Roman" pitchFamily="18" charset="0"/>
              </a:rPr>
              <a:t>Не пізніше </a:t>
            </a:r>
            <a:r>
              <a:rPr kumimoji="0" lang="uk-UA" sz="3200" b="1" i="0" u="none" strike="noStrike" kern="1200" cap="none" spc="0" normalizeH="0" baseline="0" noProof="0" dirty="0" smtClean="0">
                <a:ln>
                  <a:noFill/>
                </a:ln>
                <a:solidFill>
                  <a:srgbClr val="FF0000"/>
                </a:solidFill>
                <a:effectLst/>
                <a:uLnTx/>
                <a:uFillTx/>
                <a:cs typeface="Times New Roman" pitchFamily="18" charset="0"/>
              </a:rPr>
              <a:t>5 робочих днів </a:t>
            </a:r>
            <a:r>
              <a:rPr kumimoji="0" lang="uk-UA" sz="2400" b="0" i="0" u="none" strike="noStrike" kern="1200" cap="none" spc="0" normalizeH="0" baseline="0" noProof="0" dirty="0" smtClean="0">
                <a:ln>
                  <a:noFill/>
                </a:ln>
                <a:effectLst/>
                <a:uLnTx/>
                <a:uFillTx/>
                <a:cs typeface="Times New Roman" pitchFamily="18" charset="0"/>
              </a:rPr>
              <a:t>після 		</a:t>
            </a:r>
            <a:r>
              <a:rPr kumimoji="0" lang="uk-UA" sz="2400" b="0" i="0" u="none" strike="noStrike" kern="1200" cap="none" spc="0" normalizeH="0" noProof="0" dirty="0" smtClean="0">
                <a:ln>
                  <a:noFill/>
                </a:ln>
                <a:effectLst/>
                <a:uLnTx/>
                <a:uFillTx/>
                <a:cs typeface="Times New Roman" pitchFamily="18" charset="0"/>
              </a:rPr>
              <a:t>   	     </a:t>
            </a:r>
            <a:r>
              <a:rPr kumimoji="0" lang="uk-UA" sz="2400" b="0" i="0" u="none" strike="noStrike" kern="1200" cap="none" spc="0" normalizeH="0" baseline="0" noProof="0" dirty="0" smtClean="0">
                <a:ln>
                  <a:noFill/>
                </a:ln>
                <a:effectLst/>
                <a:uLnTx/>
                <a:uFillTx/>
                <a:cs typeface="Times New Roman" pitchFamily="18" charset="0"/>
              </a:rPr>
              <a:t>оприлюднення повідомлення</a:t>
            </a:r>
          </a:p>
          <a:p>
            <a:pPr marL="457200" marR="0" lvl="0" indent="-457200" defTabSz="914400" rtl="0" eaLnBrk="1" fontAlgn="auto" latinLnBrk="0" hangingPunct="1">
              <a:lnSpc>
                <a:spcPct val="90000"/>
              </a:lnSpc>
              <a:spcBef>
                <a:spcPct val="20000"/>
              </a:spcBef>
              <a:spcAft>
                <a:spcPts val="0"/>
              </a:spcAft>
              <a:buClrTx/>
              <a:buSzTx/>
              <a:buFontTx/>
              <a:buNone/>
              <a:tabLst/>
              <a:defRPr/>
            </a:pPr>
            <a:r>
              <a:rPr lang="uk-UA" sz="3200" b="1" u="sng" dirty="0" smtClean="0">
                <a:solidFill>
                  <a:srgbClr val="003366"/>
                </a:solidFill>
                <a:cs typeface="Times New Roman" pitchFamily="18" charset="0"/>
              </a:rPr>
              <a:t>ДЕ?</a:t>
            </a:r>
            <a:r>
              <a:rPr lang="uk-UA" sz="3200" b="1" dirty="0" smtClean="0">
                <a:solidFill>
                  <a:srgbClr val="003366"/>
                </a:solidFill>
                <a:cs typeface="Times New Roman" pitchFamily="18" charset="0"/>
              </a:rPr>
              <a:t>              </a:t>
            </a:r>
            <a:r>
              <a:rPr kumimoji="0" lang="uk-UA" sz="2400" b="0" i="0" u="none" strike="noStrike" kern="1200" cap="none" spc="0" normalizeH="0" baseline="0" noProof="0" dirty="0" smtClean="0">
                <a:ln>
                  <a:noFill/>
                </a:ln>
                <a:effectLst/>
                <a:uLnTx/>
                <a:uFillTx/>
                <a:cs typeface="Times New Roman" pitchFamily="18" charset="0"/>
              </a:rPr>
              <a:t>друковані ЗМІ регуляторного органу;</a:t>
            </a:r>
          </a:p>
          <a:p>
            <a:pPr marL="457200" marR="0" lvl="0" indent="-457200" algn="ctr" defTabSz="914400" rtl="0" eaLnBrk="1" fontAlgn="auto" latinLnBrk="0" hangingPunct="1">
              <a:lnSpc>
                <a:spcPct val="90000"/>
              </a:lnSpc>
              <a:spcBef>
                <a:spcPct val="20000"/>
              </a:spcBef>
              <a:spcAft>
                <a:spcPts val="0"/>
              </a:spcAft>
              <a:buClrTx/>
              <a:buSzTx/>
              <a:buFontTx/>
              <a:buNone/>
              <a:tabLst/>
              <a:defRPr/>
            </a:pPr>
            <a:r>
              <a:rPr kumimoji="0" lang="uk-UA" sz="2400" b="0" i="0" u="none" strike="noStrike" kern="1200" cap="none" spc="0" normalizeH="0" baseline="0" noProof="0" dirty="0" smtClean="0">
                <a:ln>
                  <a:noFill/>
                </a:ln>
                <a:effectLst/>
                <a:uLnTx/>
                <a:uFillTx/>
                <a:cs typeface="Times New Roman" pitchFamily="18" charset="0"/>
              </a:rPr>
              <a:t>або</a:t>
            </a:r>
          </a:p>
          <a:p>
            <a:pPr marL="457200" marR="0" lvl="0" indent="-4572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uk-UA" sz="2400" b="0" i="0" u="none" strike="noStrike" kern="1200" cap="none" spc="0" normalizeH="0" baseline="0" noProof="0" dirty="0" smtClean="0">
                <a:ln>
                  <a:noFill/>
                </a:ln>
                <a:effectLst/>
                <a:uLnTx/>
                <a:uFillTx/>
                <a:cs typeface="Times New Roman" pitchFamily="18" charset="0"/>
              </a:rPr>
              <a:t>друковані ЗМІ, визначені регуляторним органом (якщо відсутні власні)</a:t>
            </a:r>
            <a:endParaRPr kumimoji="0" lang="en-US" sz="2400" b="0" i="0" u="none" strike="noStrike" kern="1200" cap="none" spc="0" normalizeH="0" baseline="0" noProof="0" dirty="0" smtClean="0">
              <a:ln>
                <a:noFill/>
              </a:ln>
              <a:effectLst/>
              <a:uLnTx/>
              <a:uFillTx/>
              <a:cs typeface="Times New Roman" pitchFamily="18" charset="0"/>
            </a:endParaRPr>
          </a:p>
          <a:p>
            <a:pPr marL="457200" marR="0" lvl="0" indent="-457200" algn="ctr" defTabSz="914400" rtl="0" eaLnBrk="1" fontAlgn="auto" latinLnBrk="0" hangingPunct="1">
              <a:lnSpc>
                <a:spcPct val="90000"/>
              </a:lnSpc>
              <a:spcBef>
                <a:spcPct val="20000"/>
              </a:spcBef>
              <a:spcAft>
                <a:spcPts val="0"/>
              </a:spcAft>
              <a:buClrTx/>
              <a:buSzTx/>
              <a:buFontTx/>
              <a:buNone/>
              <a:tabLst/>
              <a:defRPr/>
            </a:pPr>
            <a:r>
              <a:rPr kumimoji="0" lang="uk-UA" sz="2400" b="0" i="0" u="none" strike="noStrike" kern="1200" cap="none" spc="0" normalizeH="0" baseline="0" noProof="0" dirty="0" smtClean="0">
                <a:ln>
                  <a:noFill/>
                </a:ln>
                <a:effectLst/>
                <a:uLnTx/>
                <a:uFillTx/>
                <a:cs typeface="Times New Roman" pitchFamily="18" charset="0"/>
              </a:rPr>
              <a:t>та/або </a:t>
            </a:r>
          </a:p>
          <a:p>
            <a:pPr marL="457200" marR="0" lvl="0" indent="-4572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uk-UA" sz="2400" b="0" i="0" u="none" strike="noStrike" kern="1200" cap="none" spc="0" normalizeH="0" baseline="0" noProof="0" dirty="0" smtClean="0">
                <a:ln>
                  <a:noFill/>
                </a:ln>
                <a:effectLst/>
                <a:uLnTx/>
                <a:uFillTx/>
                <a:cs typeface="Times New Roman" pitchFamily="18" charset="0"/>
              </a:rPr>
              <a:t>на офіційній сторінці регуляторного органу в мережі Інтернету</a:t>
            </a:r>
          </a:p>
          <a:p>
            <a:pPr marL="457200" marR="0" lvl="0" indent="-45720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uk-UA" sz="800" b="0" i="0" u="none" strike="noStrike" kern="1200" cap="none" spc="0" normalizeH="0" baseline="0" noProof="0" dirty="0" smtClean="0">
              <a:ln>
                <a:noFill/>
              </a:ln>
              <a:solidFill>
                <a:schemeClr val="tx1">
                  <a:tint val="75000"/>
                </a:schemeClr>
              </a:solidFill>
              <a:effectLst/>
              <a:uLnTx/>
              <a:uFillTx/>
            </a:endParaRPr>
          </a:p>
          <a:p>
            <a:pPr marL="457200" marR="0" lvl="0" indent="-457200" algn="just" defTabSz="914400" rtl="0" eaLnBrk="1" fontAlgn="auto" latinLnBrk="0" hangingPunct="1">
              <a:lnSpc>
                <a:spcPct val="90000"/>
              </a:lnSpc>
              <a:spcBef>
                <a:spcPct val="20000"/>
              </a:spcBef>
              <a:spcAft>
                <a:spcPts val="0"/>
              </a:spcAft>
              <a:buClrTx/>
              <a:buSzTx/>
              <a:buFontTx/>
              <a:buNone/>
              <a:tabLst/>
              <a:defRPr/>
            </a:pPr>
            <a:r>
              <a:rPr kumimoji="0" lang="uk-UA" sz="2200" b="0" i="0" u="none" strike="noStrike" kern="1200" cap="none" spc="0" normalizeH="0" baseline="0" noProof="0" dirty="0" smtClean="0">
                <a:ln>
                  <a:noFill/>
                </a:ln>
                <a:solidFill>
                  <a:schemeClr val="tx1">
                    <a:tint val="75000"/>
                  </a:schemeClr>
                </a:solidFill>
                <a:effectLst/>
                <a:uLnTx/>
                <a:uFillTx/>
              </a:rPr>
              <a:t>	</a:t>
            </a:r>
            <a:r>
              <a:rPr kumimoji="0" lang="uk-UA" sz="1800" b="0" i="0" u="none" strike="noStrike" kern="1200" cap="none" spc="0" normalizeH="0" baseline="0" noProof="0" dirty="0" smtClean="0">
                <a:ln>
                  <a:noFill/>
                </a:ln>
                <a:effectLst/>
                <a:uLnTx/>
                <a:uFillTx/>
                <a:cs typeface="Times New Roman" pitchFamily="18" charset="0"/>
              </a:rPr>
              <a:t>У разі відсутності друкованих ЗМІ та офіційних сторінок в мережі Інтернету для оприлюднення використовується </a:t>
            </a:r>
            <a:r>
              <a:rPr kumimoji="0" lang="uk-UA" sz="1800" b="1" i="0" u="none" strike="noStrike" kern="1200" cap="none" spc="0" normalizeH="0" baseline="0" noProof="0" dirty="0" smtClean="0">
                <a:ln>
                  <a:noFill/>
                </a:ln>
                <a:effectLst/>
                <a:uLnTx/>
                <a:uFillTx/>
                <a:cs typeface="Times New Roman" pitchFamily="18" charset="0"/>
              </a:rPr>
              <a:t>будь-який інший спосіб</a:t>
            </a:r>
            <a:r>
              <a:rPr kumimoji="0" lang="uk-UA" sz="1800" b="0" i="0" u="none" strike="noStrike" kern="1200" cap="none" spc="0" normalizeH="0" baseline="0" noProof="0" dirty="0" smtClean="0">
                <a:ln>
                  <a:noFill/>
                </a:ln>
                <a:effectLst/>
                <a:uLnTx/>
                <a:uFillTx/>
                <a:cs typeface="Times New Roman" pitchFamily="18" charset="0"/>
              </a:rPr>
              <a:t>, який гарантує доведення інформації до мешканців відповідної адміністративно-територіальної одиниці чи до відповідної територіальної громади</a:t>
            </a:r>
            <a:endParaRPr kumimoji="0" lang="uk-UA" sz="1800" b="0" i="0" u="none" strike="noStrike" kern="1200" cap="none" spc="0" normalizeH="0" baseline="0" noProof="0" dirty="0">
              <a:ln>
                <a:noFill/>
              </a:ln>
              <a:effectLst/>
              <a:uLnTx/>
              <a:uFillTx/>
              <a:cs typeface="Times New Roman" pitchFamily="18" charset="0"/>
            </a:endParaRPr>
          </a:p>
        </p:txBody>
      </p:sp>
      <p:cxnSp>
        <p:nvCxnSpPr>
          <p:cNvPr id="13" name="Прямая соединительная линия 12"/>
          <p:cNvCxnSpPr/>
          <p:nvPr/>
        </p:nvCxnSpPr>
        <p:spPr>
          <a:xfrm>
            <a:off x="822266" y="1844824"/>
            <a:ext cx="771017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15116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0" name="Прямоугольник 9"/>
          <p:cNvSpPr/>
          <p:nvPr/>
        </p:nvSpPr>
        <p:spPr>
          <a:xfrm>
            <a:off x="669156" y="138698"/>
            <a:ext cx="6999188" cy="553998"/>
          </a:xfrm>
          <a:prstGeom prst="rect">
            <a:avLst/>
          </a:prstGeom>
        </p:spPr>
        <p:txBody>
          <a:bodyPr wrap="square">
            <a:spAutoFit/>
          </a:bodyPr>
          <a:lstStyle/>
          <a:p>
            <a:r>
              <a:rPr lang="uk-UA" sz="3000" b="1" smtClean="0">
                <a:solidFill>
                  <a:srgbClr val="FF0000"/>
                </a:solidFill>
                <a:ea typeface="+mj-ea"/>
                <a:cs typeface="Times New Roman" pitchFamily="18" charset="0"/>
              </a:rPr>
              <a:t>ОПРИЛЮДНЕННЯ ПРОЕКТУ  РА ТА АРВ</a:t>
            </a:r>
            <a:endParaRPr lang="uk-UA" sz="3000" b="1">
              <a:solidFill>
                <a:srgbClr val="FF0000"/>
              </a:solidFill>
              <a:ea typeface="+mj-ea"/>
              <a:cs typeface="Times New Roman" pitchFamily="18" charset="0"/>
            </a:endParaRPr>
          </a:p>
        </p:txBody>
      </p:sp>
      <p:sp>
        <p:nvSpPr>
          <p:cNvPr id="2" name="Прямоугольник 1"/>
          <p:cNvSpPr/>
          <p:nvPr/>
        </p:nvSpPr>
        <p:spPr>
          <a:xfrm>
            <a:off x="971600" y="1772816"/>
            <a:ext cx="3197150" cy="2585323"/>
          </a:xfrm>
          <a:prstGeom prst="rect">
            <a:avLst/>
          </a:prstGeom>
        </p:spPr>
        <p:txBody>
          <a:bodyPr wrap="square">
            <a:spAutoFit/>
          </a:bodyPr>
          <a:lstStyle/>
          <a:p>
            <a:pPr marL="0" lvl="1" algn="just"/>
            <a:r>
              <a:rPr lang="uk-UA" dirty="0" smtClean="0"/>
              <a:t>…Проект рішення міської ради та АРВ буде розміщено на веб-сайті. Пропозиції та зауваження приймаються протягом місяця електронною поштою або факсом. Адреса: </a:t>
            </a:r>
            <a:r>
              <a:rPr lang="ru-RU" dirty="0"/>
              <a:t>36000, м. Полтава, </a:t>
            </a:r>
            <a:r>
              <a:rPr lang="ru-RU" dirty="0" err="1"/>
              <a:t>вул</a:t>
            </a:r>
            <a:r>
              <a:rPr lang="ru-RU" dirty="0"/>
              <a:t>. </a:t>
            </a:r>
            <a:r>
              <a:rPr lang="ru-RU" dirty="0" err="1"/>
              <a:t>Соборності</a:t>
            </a:r>
            <a:r>
              <a:rPr lang="ru-RU" dirty="0"/>
              <a:t>, 36</a:t>
            </a:r>
            <a:endParaRPr lang="uk-UA" dirty="0"/>
          </a:p>
          <a:p>
            <a:pPr marL="0" lvl="1" algn="just"/>
            <a:endParaRPr lang="uk-UA" dirty="0" smtClean="0"/>
          </a:p>
        </p:txBody>
      </p:sp>
      <p:sp>
        <p:nvSpPr>
          <p:cNvPr id="3" name="Прямоугольник 2"/>
          <p:cNvSpPr/>
          <p:nvPr/>
        </p:nvSpPr>
        <p:spPr>
          <a:xfrm>
            <a:off x="4510648" y="1762205"/>
            <a:ext cx="4465464" cy="4247317"/>
          </a:xfrm>
          <a:prstGeom prst="rect">
            <a:avLst/>
          </a:prstGeom>
        </p:spPr>
        <p:txBody>
          <a:bodyPr wrap="square">
            <a:spAutoFit/>
          </a:bodyPr>
          <a:lstStyle/>
          <a:p>
            <a:pPr marL="0" lvl="1" algn="just"/>
            <a:r>
              <a:rPr lang="uk-UA" dirty="0" smtClean="0"/>
              <a:t>…Проект рішення Полтавської міської ради «Про порядок встановлення режиму роботи об’єктів торгівлі, закладів ресторанного господарства та сфери послуг» та АРВ до нього буде розміщено в мережі Інтернет: </a:t>
            </a:r>
            <a:r>
              <a:rPr lang="pl-PL" dirty="0">
                <a:hlinkClick r:id="rId2"/>
              </a:rPr>
              <a:t>http://www.rada-poltava.gov.ua</a:t>
            </a:r>
            <a:r>
              <a:rPr lang="pl-PL" dirty="0" smtClean="0">
                <a:hlinkClick r:id="rId2"/>
              </a:rPr>
              <a:t>/</a:t>
            </a:r>
            <a:r>
              <a:rPr lang="uk-UA" dirty="0" smtClean="0"/>
              <a:t> в розділі Регуляторна політика, підрозділ </a:t>
            </a:r>
            <a:r>
              <a:rPr lang="uk-UA" b="1" dirty="0" smtClean="0">
                <a:solidFill>
                  <a:srgbClr val="FF0000"/>
                </a:solidFill>
              </a:rPr>
              <a:t>оприлюднення проектів  регуляторних актів.</a:t>
            </a:r>
          </a:p>
          <a:p>
            <a:pPr marL="0" lvl="1" algn="just"/>
            <a:r>
              <a:rPr lang="uk-UA" dirty="0" smtClean="0"/>
              <a:t>Пропозиції та зауваження можна надсилати протягом 2 місяців з дня оприлюднення проекту РА та АРВ  в письмовій формі за адресою: </a:t>
            </a:r>
            <a:r>
              <a:rPr lang="ru-RU" dirty="0"/>
              <a:t>36000, м. Полтава, </a:t>
            </a:r>
            <a:r>
              <a:rPr lang="ru-RU" dirty="0" err="1"/>
              <a:t>вул</a:t>
            </a:r>
            <a:r>
              <a:rPr lang="ru-RU" dirty="0"/>
              <a:t>. </a:t>
            </a:r>
            <a:r>
              <a:rPr lang="ru-RU" dirty="0" err="1"/>
              <a:t>Соборності</a:t>
            </a:r>
            <a:r>
              <a:rPr lang="ru-RU" dirty="0"/>
              <a:t>, </a:t>
            </a:r>
            <a:r>
              <a:rPr lang="ru-RU" dirty="0" smtClean="0"/>
              <a:t>36</a:t>
            </a:r>
            <a:endParaRPr lang="uk-UA" dirty="0" smtClean="0"/>
          </a:p>
          <a:p>
            <a:pPr marL="0" lvl="1"/>
            <a:endParaRPr lang="uk-UA" dirty="0"/>
          </a:p>
        </p:txBody>
      </p:sp>
      <p:sp>
        <p:nvSpPr>
          <p:cNvPr id="4" name="Прямоугольник 3"/>
          <p:cNvSpPr/>
          <p:nvPr/>
        </p:nvSpPr>
        <p:spPr>
          <a:xfrm>
            <a:off x="996008" y="944548"/>
            <a:ext cx="7608440" cy="646331"/>
          </a:xfrm>
          <a:prstGeom prst="rect">
            <a:avLst/>
          </a:prstGeom>
        </p:spPr>
        <p:txBody>
          <a:bodyPr wrap="square">
            <a:spAutoFit/>
          </a:bodyPr>
          <a:lstStyle/>
          <a:p>
            <a:pPr lvl="0"/>
            <a:r>
              <a:rPr lang="uk-UA" b="1" dirty="0" smtClean="0"/>
              <a:t>Який витяг з «повідомлення про оприлюднення» проекту регуляторного акта не відповідає встановленим вимогам?</a:t>
            </a:r>
            <a:endParaRPr lang="uk-UA" dirty="0"/>
          </a:p>
        </p:txBody>
      </p:sp>
    </p:spTree>
    <p:extLst>
      <p:ext uri="{BB962C8B-B14F-4D97-AF65-F5344CB8AC3E}">
        <p14:creationId xmlns:p14="http://schemas.microsoft.com/office/powerpoint/2010/main" val="36428696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4" name="Title 1"/>
          <p:cNvSpPr txBox="1">
            <a:spLocks/>
          </p:cNvSpPr>
          <p:nvPr/>
        </p:nvSpPr>
        <p:spPr>
          <a:xfrm>
            <a:off x="-180529" y="120622"/>
            <a:ext cx="8208913" cy="500066"/>
          </a:xfrm>
          <a:prstGeom prst="rect">
            <a:avLst/>
          </a:prstGeom>
        </p:spPr>
        <p:txBody>
          <a:bodyPr vert="horz" lIns="91440" tIns="45720" rIns="91440" bIns="45720" rtlCol="0"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uk-UA" sz="2800" b="1" dirty="0" smtClean="0">
                <a:solidFill>
                  <a:srgbClr val="FF0000"/>
                </a:solidFill>
                <a:ea typeface="+mj-ea"/>
                <a:cs typeface="Times New Roman" pitchFamily="18" charset="0"/>
              </a:rPr>
              <a:t>ПОСЛІДОВНІСТЬ РЕГУЛЯТОРНОЇ ДІЯЛЬНОСТІ</a:t>
            </a:r>
            <a:endParaRPr lang="ru-RU" sz="2800" b="1" dirty="0">
              <a:solidFill>
                <a:srgbClr val="FF0000"/>
              </a:solidFill>
              <a:ea typeface="+mj-ea"/>
              <a:cs typeface="Times New Roman" pitchFamily="18" charset="0"/>
            </a:endParaRPr>
          </a:p>
        </p:txBody>
      </p:sp>
      <p:graphicFrame>
        <p:nvGraphicFramePr>
          <p:cNvPr id="15" name="Схема 14"/>
          <p:cNvGraphicFramePr/>
          <p:nvPr>
            <p:extLst>
              <p:ext uri="{D42A27DB-BD31-4B8C-83A1-F6EECF244321}">
                <p14:modId xmlns:p14="http://schemas.microsoft.com/office/powerpoint/2010/main" val="373420280"/>
              </p:ext>
            </p:extLst>
          </p:nvPr>
        </p:nvGraphicFramePr>
        <p:xfrm>
          <a:off x="827584" y="1000108"/>
          <a:ext cx="8286808"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6" name="Прямая со стрелкой 15"/>
          <p:cNvCxnSpPr/>
          <p:nvPr/>
        </p:nvCxnSpPr>
        <p:spPr>
          <a:xfrm flipH="1">
            <a:off x="2536033" y="2928934"/>
            <a:ext cx="4893487" cy="71439"/>
          </a:xfrm>
          <a:prstGeom prst="straightConnector1">
            <a:avLst/>
          </a:prstGeom>
          <a:ln w="57150">
            <a:solidFill>
              <a:srgbClr val="FF0000"/>
            </a:solidFill>
            <a:prstDash val="dash"/>
            <a:tailEnd type="arrow"/>
          </a:ln>
        </p:spPr>
        <p:style>
          <a:lnRef idx="3">
            <a:schemeClr val="accent2"/>
          </a:lnRef>
          <a:fillRef idx="0">
            <a:schemeClr val="accent2"/>
          </a:fillRef>
          <a:effectRef idx="2">
            <a:schemeClr val="accent2"/>
          </a:effectRef>
          <a:fontRef idx="minor">
            <a:schemeClr val="tx1"/>
          </a:fontRef>
        </p:style>
      </p:cxnSp>
      <p:cxnSp>
        <p:nvCxnSpPr>
          <p:cNvPr id="17" name="Прямая со стрелкой 16"/>
          <p:cNvCxnSpPr/>
          <p:nvPr/>
        </p:nvCxnSpPr>
        <p:spPr>
          <a:xfrm flipH="1">
            <a:off x="2339752" y="3501008"/>
            <a:ext cx="2983336" cy="1656184"/>
          </a:xfrm>
          <a:prstGeom prst="straightConnector1">
            <a:avLst/>
          </a:prstGeom>
          <a:ln w="57150">
            <a:solidFill>
              <a:srgbClr val="FF0000"/>
            </a:solidFill>
            <a:prstDash val="dash"/>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9633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ppt_x"/>
                                          </p:val>
                                        </p:tav>
                                      </p:tavLst>
                                    </p:anim>
                                    <p:anim calcmode="lin" valueType="num">
                                      <p:cBhvr additive="base">
                                        <p:cTn id="25" dur="500"/>
                                        <p:tgtEl>
                                          <p:spTgt spid="17"/>
                                        </p:tgtEl>
                                        <p:attrNameLst>
                                          <p:attrName>ppt_y</p:attrName>
                                        </p:attrNameLst>
                                      </p:cBhvr>
                                      <p:tavLst>
                                        <p:tav tm="0">
                                          <p:val>
                                            <p:strVal val="ppt_y"/>
                                          </p:val>
                                        </p:tav>
                                        <p:tav tm="100000">
                                          <p:val>
                                            <p:strVal val="1+ppt_h/2"/>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8" name="Title 1"/>
          <p:cNvSpPr txBox="1">
            <a:spLocks/>
          </p:cNvSpPr>
          <p:nvPr/>
        </p:nvSpPr>
        <p:spPr>
          <a:xfrm>
            <a:off x="755576" y="120622"/>
            <a:ext cx="6624736" cy="500066"/>
          </a:xfrm>
          <a:prstGeom prst="rect">
            <a:avLst/>
          </a:prstGeom>
        </p:spPr>
        <p:txBody>
          <a:bodyPr vert="horz" lIns="91440" tIns="45720" rIns="91440" bIns="45720" rtlCol="0" anchor="ctr">
            <a:noAutofit/>
          </a:bodyPr>
          <a:lstStyle/>
          <a:p>
            <a:pPr marR="0" lvl="0" indent="0" defTabSz="914400" rtl="0" eaLnBrk="1" fontAlgn="auto" latinLnBrk="0" hangingPunct="1">
              <a:lnSpc>
                <a:spcPct val="100000"/>
              </a:lnSpc>
              <a:spcBef>
                <a:spcPct val="0"/>
              </a:spcBef>
              <a:spcAft>
                <a:spcPts val="0"/>
              </a:spcAft>
              <a:buClrTx/>
              <a:buSzTx/>
              <a:buFontTx/>
              <a:buNone/>
              <a:tabLst/>
              <a:defRPr/>
            </a:pPr>
            <a:r>
              <a:rPr lang="uk-UA" sz="2400" b="1" dirty="0" smtClean="0">
                <a:solidFill>
                  <a:srgbClr val="FF0000"/>
                </a:solidFill>
                <a:ea typeface="+mj-ea"/>
                <a:cs typeface="Times New Roman" pitchFamily="18" charset="0"/>
              </a:rPr>
              <a:t>УЧАСТЬ ГРОМАДСЬКОСТІ У РЕГУЛЯТОРНІЙ ДІЯЛЬНОСТІ ОМС</a:t>
            </a:r>
            <a:endParaRPr lang="ru-RU" sz="2400" b="1" dirty="0">
              <a:solidFill>
                <a:srgbClr val="FF0000"/>
              </a:solidFill>
              <a:ea typeface="+mj-ea"/>
              <a:cs typeface="Times New Roman" pitchFamily="18" charset="0"/>
            </a:endParaRPr>
          </a:p>
        </p:txBody>
      </p:sp>
      <p:sp>
        <p:nvSpPr>
          <p:cNvPr id="19" name="Rectangle 4"/>
          <p:cNvSpPr>
            <a:spLocks noChangeArrowheads="1"/>
          </p:cNvSpPr>
          <p:nvPr/>
        </p:nvSpPr>
        <p:spPr bwMode="auto">
          <a:xfrm>
            <a:off x="899593" y="2498700"/>
            <a:ext cx="2376263" cy="2154436"/>
          </a:xfrm>
          <a:prstGeom prst="rect">
            <a:avLst/>
          </a:prstGeom>
          <a:solidFill>
            <a:schemeClr val="bg1">
              <a:lumMod val="85000"/>
            </a:schemeClr>
          </a:solidFill>
          <a:ln>
            <a:noFill/>
          </a:ln>
          <a:effectLst/>
        </p:spPr>
        <p:txBody>
          <a:bodyPr vert="horz" wrap="square" lIns="0" tIns="0" rIns="0" bIns="0" numCol="1" anchor="ctr" anchorCtr="0" compatLnSpc="1">
            <a:prstTxWarp prst="textNoShape">
              <a:avLst/>
            </a:prstTxWarp>
            <a:spAutoFit/>
          </a:bodyPr>
          <a:lstStyle/>
          <a:p>
            <a:pPr marL="285750" lvl="0" indent="-285750" fontAlgn="base">
              <a:spcBef>
                <a:spcPct val="0"/>
              </a:spcBef>
              <a:spcAft>
                <a:spcPct val="0"/>
              </a:spcAft>
              <a:buFont typeface="Wingdings" pitchFamily="2" charset="2"/>
              <a:buChar char="§"/>
            </a:pPr>
            <a:r>
              <a:rPr lang="uk-UA" sz="2000" dirty="0" smtClean="0"/>
              <a:t>Громадяни</a:t>
            </a:r>
          </a:p>
          <a:p>
            <a:pPr marL="285750" lvl="0" indent="-285750" fontAlgn="base">
              <a:spcBef>
                <a:spcPct val="0"/>
              </a:spcBef>
              <a:spcAft>
                <a:spcPct val="0"/>
              </a:spcAft>
              <a:buFont typeface="Wingdings" pitchFamily="2" charset="2"/>
              <a:buChar char="§"/>
            </a:pPr>
            <a:r>
              <a:rPr lang="uk-UA" sz="2000" dirty="0" smtClean="0"/>
              <a:t>Суб'єкти господарювання</a:t>
            </a:r>
          </a:p>
          <a:p>
            <a:pPr marL="285750" lvl="0" indent="-285750" fontAlgn="base">
              <a:spcBef>
                <a:spcPct val="0"/>
              </a:spcBef>
              <a:spcAft>
                <a:spcPct val="0"/>
              </a:spcAft>
              <a:buFont typeface="Wingdings" pitchFamily="2" charset="2"/>
              <a:buChar char="§"/>
            </a:pPr>
            <a:r>
              <a:rPr lang="uk-UA" sz="2000" dirty="0" smtClean="0"/>
              <a:t>Об'єднання  СПД</a:t>
            </a:r>
          </a:p>
          <a:p>
            <a:pPr marL="285750" lvl="0" indent="-285750" fontAlgn="base">
              <a:spcBef>
                <a:spcPct val="0"/>
              </a:spcBef>
              <a:spcAft>
                <a:spcPct val="0"/>
              </a:spcAft>
              <a:buFont typeface="Wingdings" pitchFamily="2" charset="2"/>
              <a:buChar char="§"/>
            </a:pPr>
            <a:r>
              <a:rPr lang="uk-UA" sz="2000" dirty="0" smtClean="0"/>
              <a:t>Наукові  установи, </a:t>
            </a:r>
          </a:p>
          <a:p>
            <a:pPr marL="285750" lvl="0" indent="-285750" fontAlgn="base">
              <a:spcBef>
                <a:spcPct val="0"/>
              </a:spcBef>
              <a:spcAft>
                <a:spcPct val="0"/>
              </a:spcAft>
              <a:buFont typeface="Wingdings" pitchFamily="2" charset="2"/>
              <a:buChar char="§"/>
            </a:pPr>
            <a:r>
              <a:rPr lang="uk-UA" sz="2000" dirty="0" smtClean="0"/>
              <a:t>Консультативно-дорадчі органи </a:t>
            </a:r>
            <a:endParaRPr kumimoji="0" lang="uk-UA" sz="2000" b="1" i="0" u="none" strike="noStrike" cap="none" normalizeH="0" baseline="0" dirty="0" smtClean="0">
              <a:ln>
                <a:noFill/>
              </a:ln>
              <a:solidFill>
                <a:srgbClr val="FF0000"/>
              </a:solidFill>
              <a:effectLst/>
              <a:cs typeface="Arial" pitchFamily="34" charset="0"/>
            </a:endParaRPr>
          </a:p>
        </p:txBody>
      </p:sp>
      <p:sp>
        <p:nvSpPr>
          <p:cNvPr id="23" name="Rectangle 4"/>
          <p:cNvSpPr>
            <a:spLocks noChangeArrowheads="1"/>
          </p:cNvSpPr>
          <p:nvPr/>
        </p:nvSpPr>
        <p:spPr bwMode="auto">
          <a:xfrm>
            <a:off x="3491880" y="1124744"/>
            <a:ext cx="5412224" cy="4739759"/>
          </a:xfrm>
          <a:prstGeom prst="rect">
            <a:avLst/>
          </a:prstGeom>
          <a:solidFill>
            <a:schemeClr val="bg1">
              <a:lumMod val="85000"/>
            </a:schemeClr>
          </a:solidFill>
          <a:ln>
            <a:noFill/>
          </a:ln>
          <a:effectLst/>
        </p:spPr>
        <p:txBody>
          <a:bodyPr vert="horz" wrap="square" lIns="0" tIns="0" rIns="0" bIns="0" numCol="1" anchor="ctr" anchorCtr="0" compatLnSpc="1">
            <a:prstTxWarp prst="textNoShape">
              <a:avLst/>
            </a:prstTxWarp>
            <a:spAutoFit/>
          </a:bodyPr>
          <a:lstStyle/>
          <a:p>
            <a:pPr marL="285750" lvl="0" indent="-285750" algn="just" fontAlgn="base">
              <a:spcBef>
                <a:spcPct val="0"/>
              </a:spcBef>
              <a:spcAft>
                <a:spcPct val="0"/>
              </a:spcAft>
              <a:buFont typeface="Wingdings" pitchFamily="2" charset="2"/>
              <a:buChar char="§"/>
              <a:tabLst>
                <a:tab pos="5195888" algn="l"/>
              </a:tabLst>
            </a:pPr>
            <a:r>
              <a:rPr lang="uk-UA" sz="1400" dirty="0" smtClean="0"/>
              <a:t>подавати до регуляторних органів пропозиції про необхідність </a:t>
            </a:r>
            <a:br>
              <a:rPr lang="uk-UA" sz="1400" dirty="0" smtClean="0"/>
            </a:br>
            <a:r>
              <a:rPr lang="uk-UA" sz="1400" dirty="0" smtClean="0"/>
              <a:t>підготовки проектів регуляторних актів, а також про необхідність </a:t>
            </a:r>
            <a:br>
              <a:rPr lang="uk-UA" sz="1400" dirty="0" smtClean="0"/>
            </a:br>
            <a:r>
              <a:rPr lang="uk-UA" sz="1400" dirty="0" smtClean="0"/>
              <a:t>їх перегляду; </a:t>
            </a:r>
          </a:p>
          <a:p>
            <a:pPr marL="285750" lvl="0" indent="-285750" algn="just" fontAlgn="base">
              <a:spcBef>
                <a:spcPct val="0"/>
              </a:spcBef>
              <a:spcAft>
                <a:spcPct val="0"/>
              </a:spcAft>
              <a:buFont typeface="Wingdings" pitchFamily="2" charset="2"/>
              <a:buChar char="§"/>
            </a:pPr>
            <a:r>
              <a:rPr lang="uk-UA" sz="1400" dirty="0" smtClean="0"/>
              <a:t>у випадках, передбачених законодавством, брати участь у розробці проектів регуляторних актів; </a:t>
            </a:r>
          </a:p>
          <a:p>
            <a:pPr marL="285750" lvl="0" indent="-285750" algn="just" fontAlgn="base">
              <a:spcBef>
                <a:spcPct val="0"/>
              </a:spcBef>
              <a:spcAft>
                <a:spcPct val="0"/>
              </a:spcAft>
              <a:buFont typeface="Wingdings" pitchFamily="2" charset="2"/>
              <a:buChar char="§"/>
            </a:pPr>
            <a:r>
              <a:rPr lang="uk-UA" sz="1400" dirty="0" smtClean="0"/>
              <a:t>подавати зауваження та пропозиції щодо оприлюднених проектів </a:t>
            </a:r>
            <a:br>
              <a:rPr lang="uk-UA" sz="1400" dirty="0" smtClean="0"/>
            </a:br>
            <a:r>
              <a:rPr lang="uk-UA" sz="1400" dirty="0" smtClean="0"/>
              <a:t>регуляторних актів, брати участь у відкритих обговореннях питань, </a:t>
            </a:r>
            <a:br>
              <a:rPr lang="uk-UA" sz="1400" dirty="0" smtClean="0"/>
            </a:br>
            <a:r>
              <a:rPr lang="uk-UA" sz="1400" dirty="0" smtClean="0"/>
              <a:t>пов'язаних з регуляторною діяльністю; </a:t>
            </a:r>
          </a:p>
          <a:p>
            <a:pPr marL="285750" lvl="0" indent="-285750" algn="just" fontAlgn="base">
              <a:spcBef>
                <a:spcPct val="0"/>
              </a:spcBef>
              <a:spcAft>
                <a:spcPct val="0"/>
              </a:spcAft>
              <a:buFont typeface="Wingdings" pitchFamily="2" charset="2"/>
              <a:buChar char="§"/>
            </a:pPr>
            <a:r>
              <a:rPr lang="uk-UA" sz="1400" dirty="0" smtClean="0"/>
              <a:t>бути залученими регуляторними органами до підготовки аналізів </a:t>
            </a:r>
            <a:br>
              <a:rPr lang="uk-UA" sz="1400" dirty="0" smtClean="0"/>
            </a:br>
            <a:r>
              <a:rPr lang="uk-UA" sz="1400" dirty="0" smtClean="0"/>
              <a:t>регуляторного впливу, експертних висновків щодо регуляторного </a:t>
            </a:r>
            <a:br>
              <a:rPr lang="uk-UA" sz="1400" dirty="0" smtClean="0"/>
            </a:br>
            <a:r>
              <a:rPr lang="uk-UA" sz="1400" dirty="0" smtClean="0"/>
              <a:t>впливу та виконання заходів з відстеження результативності </a:t>
            </a:r>
            <a:br>
              <a:rPr lang="uk-UA" sz="1400" dirty="0" smtClean="0"/>
            </a:br>
            <a:r>
              <a:rPr lang="uk-UA" sz="1400" dirty="0" smtClean="0"/>
              <a:t>регуляторних актів; </a:t>
            </a:r>
          </a:p>
          <a:p>
            <a:pPr marL="285750" lvl="0" indent="-285750" algn="just" fontAlgn="base">
              <a:spcBef>
                <a:spcPct val="0"/>
              </a:spcBef>
              <a:spcAft>
                <a:spcPct val="0"/>
              </a:spcAft>
              <a:buFont typeface="Wingdings" pitchFamily="2" charset="2"/>
              <a:buChar char="§"/>
            </a:pPr>
            <a:r>
              <a:rPr lang="uk-UA" sz="1400" dirty="0" smtClean="0"/>
              <a:t>самостійно готувати аналіз регуляторного впливу проектів </a:t>
            </a:r>
            <a:br>
              <a:rPr lang="uk-UA" sz="1400" dirty="0" smtClean="0"/>
            </a:br>
            <a:r>
              <a:rPr lang="uk-UA" sz="1400" dirty="0" smtClean="0"/>
              <a:t>регуляторних актів, розроблених регуляторними органами, </a:t>
            </a:r>
            <a:br>
              <a:rPr lang="uk-UA" sz="1400" dirty="0" smtClean="0"/>
            </a:br>
            <a:r>
              <a:rPr lang="uk-UA" sz="1400" dirty="0" smtClean="0"/>
              <a:t>відстежувати результативність регуляторних актів, подавати за </a:t>
            </a:r>
            <a:br>
              <a:rPr lang="uk-UA" sz="1400" dirty="0" smtClean="0"/>
            </a:br>
            <a:r>
              <a:rPr lang="uk-UA" sz="1400" dirty="0" smtClean="0"/>
              <a:t>наслідками цієї діяльності зауваження та пропозиції регуляторним </a:t>
            </a:r>
            <a:br>
              <a:rPr lang="uk-UA" sz="1400" dirty="0" smtClean="0"/>
            </a:br>
            <a:r>
              <a:rPr lang="uk-UA" sz="1400" dirty="0" smtClean="0"/>
              <a:t>органам або органам, які відповідно до цього Закону на підставі </a:t>
            </a:r>
            <a:br>
              <a:rPr lang="uk-UA" sz="1400" dirty="0" smtClean="0"/>
            </a:br>
            <a:r>
              <a:rPr lang="uk-UA" sz="1400" dirty="0" smtClean="0"/>
              <a:t>аналізу звітів про відстеження результативності регуляторних актів </a:t>
            </a:r>
            <a:br>
              <a:rPr lang="uk-UA" sz="1400" dirty="0" smtClean="0"/>
            </a:br>
            <a:r>
              <a:rPr lang="uk-UA" sz="1400" dirty="0" smtClean="0"/>
              <a:t>приймають рішення про необхідність їх перегляду; </a:t>
            </a:r>
          </a:p>
          <a:p>
            <a:pPr marL="285750" lvl="0" indent="-285750" algn="just" fontAlgn="base">
              <a:spcBef>
                <a:spcPct val="0"/>
              </a:spcBef>
              <a:spcAft>
                <a:spcPct val="0"/>
              </a:spcAft>
              <a:buFont typeface="Wingdings" pitchFamily="2" charset="2"/>
              <a:buChar char="§"/>
            </a:pPr>
            <a:r>
              <a:rPr lang="uk-UA" sz="1400" dirty="0" smtClean="0"/>
              <a:t>одержувати від регуляторних органів у відповідь на звернення, </a:t>
            </a:r>
            <a:br>
              <a:rPr lang="uk-UA" sz="1400" dirty="0" smtClean="0"/>
            </a:br>
            <a:r>
              <a:rPr lang="uk-UA" sz="1400" dirty="0" smtClean="0"/>
              <a:t>подані у встановленому законом порядку, інформацію щодо їх </a:t>
            </a:r>
            <a:br>
              <a:rPr lang="uk-UA" sz="1400" dirty="0" smtClean="0"/>
            </a:br>
            <a:r>
              <a:rPr lang="uk-UA" sz="1400" dirty="0" smtClean="0"/>
              <a:t>регуляторної діяльності. </a:t>
            </a:r>
            <a:endParaRPr kumimoji="0" lang="uk-UA" sz="1400" b="1" i="0" u="none" strike="noStrike" cap="none" normalizeH="0" baseline="0" dirty="0" smtClean="0">
              <a:ln>
                <a:noFill/>
              </a:ln>
              <a:solidFill>
                <a:srgbClr val="FF0000"/>
              </a:solidFill>
              <a:effectLst/>
              <a:cs typeface="Arial" pitchFamily="34" charset="0"/>
            </a:endParaRPr>
          </a:p>
        </p:txBody>
      </p:sp>
      <p:sp>
        <p:nvSpPr>
          <p:cNvPr id="25" name="Rectangle 4"/>
          <p:cNvSpPr>
            <a:spLocks noChangeArrowheads="1"/>
          </p:cNvSpPr>
          <p:nvPr/>
        </p:nvSpPr>
        <p:spPr bwMode="auto">
          <a:xfrm>
            <a:off x="899593" y="4833838"/>
            <a:ext cx="2376263" cy="611386"/>
          </a:xfrm>
          <a:prstGeom prst="stripedRightArrow">
            <a:avLst/>
          </a:prstGeom>
          <a:solidFill>
            <a:schemeClr val="bg1">
              <a:lumMod val="85000"/>
            </a:schemeClr>
          </a:solid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uk-UA" sz="2000" b="1" dirty="0" smtClean="0"/>
              <a:t>МАЮТЬ ПРАВО</a:t>
            </a:r>
            <a:endParaRPr kumimoji="0" lang="uk-UA" sz="2000" b="1" i="0" u="none" strike="noStrike" cap="none" normalizeH="0" baseline="0" dirty="0" smtClean="0">
              <a:ln>
                <a:noFill/>
              </a:ln>
              <a:solidFill>
                <a:srgbClr val="FF0000"/>
              </a:solidFill>
              <a:effectLst/>
              <a:cs typeface="Arial" pitchFamily="34" charset="0"/>
            </a:endParaRPr>
          </a:p>
        </p:txBody>
      </p:sp>
      <p:sp>
        <p:nvSpPr>
          <p:cNvPr id="26" name="Rectangle 4"/>
          <p:cNvSpPr>
            <a:spLocks noChangeArrowheads="1"/>
          </p:cNvSpPr>
          <p:nvPr/>
        </p:nvSpPr>
        <p:spPr bwMode="auto">
          <a:xfrm>
            <a:off x="902545" y="1665486"/>
            <a:ext cx="2376263" cy="611386"/>
          </a:xfrm>
          <a:prstGeom prst="stripedRightArrow">
            <a:avLst/>
          </a:prstGeom>
          <a:solidFill>
            <a:schemeClr val="bg1">
              <a:lumMod val="85000"/>
            </a:schemeClr>
          </a:solid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uk-UA" sz="2000" b="1" dirty="0" smtClean="0"/>
              <a:t>МАЮТЬ ПРАВО</a:t>
            </a:r>
            <a:endParaRPr kumimoji="0" lang="uk-UA" sz="2000" b="1" i="0" u="none" strike="noStrike" cap="none" normalizeH="0" baseline="0" dirty="0" smtClean="0">
              <a:ln>
                <a:noFill/>
              </a:ln>
              <a:solidFill>
                <a:srgbClr val="FF0000"/>
              </a:solidFill>
              <a:effectLst/>
              <a:cs typeface="Arial" pitchFamily="34" charset="0"/>
            </a:endParaRPr>
          </a:p>
        </p:txBody>
      </p:sp>
    </p:spTree>
    <p:extLst>
      <p:ext uri="{BB962C8B-B14F-4D97-AF65-F5344CB8AC3E}">
        <p14:creationId xmlns:p14="http://schemas.microsoft.com/office/powerpoint/2010/main" val="1488734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8" name="Title 1"/>
          <p:cNvSpPr txBox="1">
            <a:spLocks/>
          </p:cNvSpPr>
          <p:nvPr/>
        </p:nvSpPr>
        <p:spPr>
          <a:xfrm>
            <a:off x="755576" y="120622"/>
            <a:ext cx="6624736" cy="500066"/>
          </a:xfrm>
          <a:prstGeom prst="rect">
            <a:avLst/>
          </a:prstGeom>
        </p:spPr>
        <p:txBody>
          <a:bodyPr vert="horz" lIns="91440" tIns="45720" rIns="91440" bIns="45720" rtlCol="0" anchor="ctr">
            <a:noAutofit/>
          </a:bodyPr>
          <a:lstStyle/>
          <a:p>
            <a:pPr marR="0" lvl="0" indent="0" defTabSz="914400" rtl="0" eaLnBrk="1" fontAlgn="auto" latinLnBrk="0" hangingPunct="1">
              <a:lnSpc>
                <a:spcPct val="100000"/>
              </a:lnSpc>
              <a:spcBef>
                <a:spcPct val="0"/>
              </a:spcBef>
              <a:spcAft>
                <a:spcPts val="0"/>
              </a:spcAft>
              <a:buClrTx/>
              <a:buSzTx/>
              <a:buFontTx/>
              <a:buNone/>
              <a:tabLst/>
              <a:defRPr/>
            </a:pPr>
            <a:r>
              <a:rPr lang="uk-UA" sz="2400" b="1" dirty="0" smtClean="0">
                <a:solidFill>
                  <a:srgbClr val="FF0000"/>
                </a:solidFill>
                <a:ea typeface="+mj-ea"/>
                <a:cs typeface="Times New Roman" pitchFamily="18" charset="0"/>
              </a:rPr>
              <a:t>УЧАСТЬ ГРОМАДСЬКОСТІ У РЕГУЛЯТОРНІЙ ДІЯЛЬНОСТІ ОМС</a:t>
            </a:r>
            <a:endParaRPr lang="ru-RU" sz="2400" b="1" dirty="0">
              <a:solidFill>
                <a:srgbClr val="FF0000"/>
              </a:solidFill>
              <a:ea typeface="+mj-ea"/>
              <a:cs typeface="Times New Roman" pitchFamily="18" charset="0"/>
            </a:endParaRPr>
          </a:p>
        </p:txBody>
      </p:sp>
      <p:sp>
        <p:nvSpPr>
          <p:cNvPr id="2" name="Прямоугольник 1"/>
          <p:cNvSpPr/>
          <p:nvPr/>
        </p:nvSpPr>
        <p:spPr>
          <a:xfrm>
            <a:off x="971600" y="2276872"/>
            <a:ext cx="7410408" cy="3477875"/>
          </a:xfrm>
          <a:prstGeom prst="rect">
            <a:avLst/>
          </a:prstGeom>
        </p:spPr>
        <p:txBody>
          <a:bodyPr wrap="square">
            <a:spAutoFit/>
          </a:bodyPr>
          <a:lstStyle/>
          <a:p>
            <a:pPr lvl="0" algn="just"/>
            <a:r>
              <a:rPr lang="uk-UA" sz="2000" b="1" dirty="0" smtClean="0">
                <a:solidFill>
                  <a:srgbClr val="FF0000"/>
                </a:solidFill>
              </a:rPr>
              <a:t>ПОЛТАВСЬКА</a:t>
            </a:r>
            <a:r>
              <a:rPr lang="uk-UA" sz="2000" dirty="0" smtClean="0"/>
              <a:t> міська рада розмістила  повідомлення про оприлюднення проекту РА на своєму офіційному веб-сайті </a:t>
            </a:r>
            <a:r>
              <a:rPr lang="uk-UA" sz="2000" b="1" dirty="0" smtClean="0"/>
              <a:t>12 жовтня 2017 р</a:t>
            </a:r>
            <a:r>
              <a:rPr lang="uk-UA" sz="2000" dirty="0" smtClean="0"/>
              <a:t>., в якому зазначалося, що зауваження та пропозиції від зацікавлених осіб приймаються впродовж місяця. Сам проект РА та АРВ до нього були оприлюднені </a:t>
            </a:r>
            <a:r>
              <a:rPr lang="uk-UA" sz="2000" b="1" dirty="0" smtClean="0"/>
              <a:t>15 жовтня 2017 </a:t>
            </a:r>
            <a:r>
              <a:rPr lang="uk-UA" sz="2000" dirty="0" smtClean="0"/>
              <a:t>р.  Також від Державної регуляторної служби </a:t>
            </a:r>
            <a:r>
              <a:rPr lang="uk-UA" sz="2000" b="1" dirty="0" smtClean="0"/>
              <a:t>11 листопада 2017 р. </a:t>
            </a:r>
            <a:r>
              <a:rPr lang="uk-UA" sz="2000" dirty="0" smtClean="0"/>
              <a:t>пришли позитивні рекомендації, </a:t>
            </a:r>
            <a:r>
              <a:rPr lang="uk-UA" sz="2000" b="1" dirty="0" smtClean="0"/>
              <a:t>а 14 листопада 2017р. </a:t>
            </a:r>
            <a:r>
              <a:rPr lang="uk-UA" sz="2000" dirty="0" smtClean="0"/>
              <a:t>від суб’єктів господарювання надійшли аргументовані зауваження та пропозиції щодо вдосконалення РА. </a:t>
            </a:r>
          </a:p>
          <a:p>
            <a:pPr lvl="0" algn="just"/>
            <a:endParaRPr lang="uk-UA" sz="2000" dirty="0"/>
          </a:p>
          <a:p>
            <a:pPr lvl="0" algn="just"/>
            <a:r>
              <a:rPr lang="uk-UA" sz="2000" b="1" dirty="0" smtClean="0"/>
              <a:t>Якими повинні бути подальші дії регуляторного орану?</a:t>
            </a:r>
            <a:endParaRPr lang="uk-UA" sz="2000" b="1" dirty="0"/>
          </a:p>
        </p:txBody>
      </p:sp>
    </p:spTree>
    <p:extLst>
      <p:ext uri="{BB962C8B-B14F-4D97-AF65-F5344CB8AC3E}">
        <p14:creationId xmlns:p14="http://schemas.microsoft.com/office/powerpoint/2010/main" val="3100120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0" name="Title 1"/>
          <p:cNvSpPr txBox="1">
            <a:spLocks/>
          </p:cNvSpPr>
          <p:nvPr/>
        </p:nvSpPr>
        <p:spPr>
          <a:xfrm>
            <a:off x="329385" y="102681"/>
            <a:ext cx="5976664" cy="500066"/>
          </a:xfrm>
          <a:prstGeom prst="rect">
            <a:avLst/>
          </a:prstGeom>
        </p:spPr>
        <p:txBody>
          <a:bodyPr vert="horz" lIns="91440" tIns="45720" rIns="91440" bIns="45720" rtlCol="0" anchor="ctr">
            <a:noAutofit/>
          </a:bodyPr>
          <a:lstStyle/>
          <a:p>
            <a:pPr marL="484632" marR="0" lvl="0" indent="0" defTabSz="914400" rtl="0" eaLnBrk="1" fontAlgn="auto" latinLnBrk="0" hangingPunct="1">
              <a:lnSpc>
                <a:spcPct val="100000"/>
              </a:lnSpc>
              <a:spcBef>
                <a:spcPct val="0"/>
              </a:spcBef>
              <a:spcAft>
                <a:spcPts val="0"/>
              </a:spcAft>
              <a:buClrTx/>
              <a:buSzTx/>
              <a:buFontTx/>
              <a:buNone/>
              <a:tabLst/>
              <a:defRPr/>
            </a:pPr>
            <a:r>
              <a:rPr lang="uk-UA" sz="2800" b="1" dirty="0" smtClean="0">
                <a:solidFill>
                  <a:srgbClr val="FF0000"/>
                </a:solidFill>
                <a:ea typeface="+mj-ea"/>
                <a:cs typeface="Times New Roman" pitchFamily="18" charset="0"/>
              </a:rPr>
              <a:t>ФОРМИ УЧАСТІ ГРОМАДСЬКОСТІ</a:t>
            </a:r>
            <a:endParaRPr lang="ru-RU" sz="2800" b="1" dirty="0">
              <a:solidFill>
                <a:srgbClr val="FF0000"/>
              </a:solidFill>
              <a:ea typeface="+mj-ea"/>
              <a:cs typeface="Times New Roman" pitchFamily="18" charset="0"/>
            </a:endParaRPr>
          </a:p>
        </p:txBody>
      </p:sp>
      <p:sp>
        <p:nvSpPr>
          <p:cNvPr id="12" name="Title 1"/>
          <p:cNvSpPr txBox="1">
            <a:spLocks/>
          </p:cNvSpPr>
          <p:nvPr/>
        </p:nvSpPr>
        <p:spPr>
          <a:xfrm>
            <a:off x="1475656" y="980728"/>
            <a:ext cx="5976664" cy="500066"/>
          </a:xfrm>
          <a:prstGeom prst="rect">
            <a:avLst/>
          </a:prstGeom>
        </p:spPr>
        <p:txBody>
          <a:bodyPr vert="horz" lIns="91440" tIns="45720" rIns="91440" bIns="45720" rtlCol="0" anchor="ctr">
            <a:noAutofit/>
          </a:bodyPr>
          <a:lstStyle/>
          <a:p>
            <a:pPr marL="484632" marR="0" lvl="0" indent="0" defTabSz="914400" rtl="0" eaLnBrk="1" fontAlgn="auto" latinLnBrk="0" hangingPunct="1">
              <a:lnSpc>
                <a:spcPct val="100000"/>
              </a:lnSpc>
              <a:spcBef>
                <a:spcPct val="0"/>
              </a:spcBef>
              <a:spcAft>
                <a:spcPts val="0"/>
              </a:spcAft>
              <a:buClrTx/>
              <a:buSzTx/>
              <a:buFontTx/>
              <a:buNone/>
              <a:tabLst/>
              <a:defRPr/>
            </a:pPr>
            <a:r>
              <a:rPr lang="uk-UA" sz="2800" b="1" dirty="0" smtClean="0">
                <a:ea typeface="+mj-ea"/>
                <a:cs typeface="Times New Roman" pitchFamily="18" charset="0"/>
              </a:rPr>
              <a:t>ФОРМИ УЧАСТІ ГРОМАДСЬКОСТІ</a:t>
            </a:r>
            <a:endParaRPr lang="ru-RU" sz="2800" b="1" dirty="0">
              <a:ea typeface="+mj-ea"/>
              <a:cs typeface="Times New Roman" pitchFamily="18" charset="0"/>
            </a:endParaRPr>
          </a:p>
        </p:txBody>
      </p:sp>
      <p:sp>
        <p:nvSpPr>
          <p:cNvPr id="2" name="Стрелка вниз 1"/>
          <p:cNvSpPr/>
          <p:nvPr/>
        </p:nvSpPr>
        <p:spPr>
          <a:xfrm>
            <a:off x="1979712" y="1738807"/>
            <a:ext cx="86409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6228184" y="1700808"/>
            <a:ext cx="86409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719572" y="2486626"/>
            <a:ext cx="3960440" cy="353943"/>
          </a:xfrm>
          <a:prstGeom prst="rect">
            <a:avLst/>
          </a:prstGeom>
          <a:noFill/>
          <a:ln>
            <a:solidFill>
              <a:schemeClr val="tx1"/>
            </a:solidFill>
          </a:ln>
        </p:spPr>
        <p:txBody>
          <a:bodyPr wrap="square" rtlCol="0">
            <a:spAutoFit/>
          </a:bodyPr>
          <a:lstStyle/>
          <a:p>
            <a:r>
              <a:rPr lang="uk-UA" sz="1700" b="1" dirty="0" smtClean="0"/>
              <a:t>ВІДКРИТІ ГРОМАДСЬКІ ОБГОВОРЕННЯ </a:t>
            </a:r>
            <a:endParaRPr lang="ru-RU" sz="1700" b="1" dirty="0"/>
          </a:p>
        </p:txBody>
      </p:sp>
      <p:sp>
        <p:nvSpPr>
          <p:cNvPr id="15" name="TextBox 14"/>
          <p:cNvSpPr txBox="1"/>
          <p:nvPr/>
        </p:nvSpPr>
        <p:spPr>
          <a:xfrm>
            <a:off x="4801712" y="2486626"/>
            <a:ext cx="4174400" cy="353943"/>
          </a:xfrm>
          <a:prstGeom prst="rect">
            <a:avLst/>
          </a:prstGeom>
          <a:noFill/>
          <a:ln>
            <a:solidFill>
              <a:schemeClr val="tx1"/>
            </a:solidFill>
          </a:ln>
        </p:spPr>
        <p:txBody>
          <a:bodyPr wrap="square" rtlCol="0">
            <a:spAutoFit/>
          </a:bodyPr>
          <a:lstStyle/>
          <a:p>
            <a:r>
              <a:rPr lang="uk-UA" sz="1700" b="1" dirty="0" smtClean="0"/>
              <a:t>ПИСЬМОВІ ПРОПОЗИЦІЇ ТА ЗАУВАЖЕННЯ</a:t>
            </a:r>
            <a:endParaRPr lang="ru-RU" sz="1700" b="1" dirty="0"/>
          </a:p>
        </p:txBody>
      </p:sp>
      <p:sp>
        <p:nvSpPr>
          <p:cNvPr id="16" name="TextBox 15"/>
          <p:cNvSpPr txBox="1"/>
          <p:nvPr/>
        </p:nvSpPr>
        <p:spPr>
          <a:xfrm>
            <a:off x="709427" y="2903709"/>
            <a:ext cx="3960440" cy="2308324"/>
          </a:xfrm>
          <a:prstGeom prst="rect">
            <a:avLst/>
          </a:prstGeom>
          <a:noFill/>
          <a:ln>
            <a:solidFill>
              <a:schemeClr val="tx1"/>
            </a:solidFill>
          </a:ln>
        </p:spPr>
        <p:txBody>
          <a:bodyPr wrap="square" rtlCol="0">
            <a:spAutoFit/>
          </a:bodyPr>
          <a:lstStyle/>
          <a:p>
            <a:r>
              <a:rPr lang="uk-UA" dirty="0" smtClean="0"/>
              <a:t>Публічні обговорення проектів у формі:</a:t>
            </a:r>
          </a:p>
          <a:p>
            <a:pPr marL="285750" indent="-285750">
              <a:buFont typeface="Wingdings" pitchFamily="2" charset="2"/>
              <a:buChar char="§"/>
            </a:pPr>
            <a:r>
              <a:rPr lang="uk-UA" dirty="0" smtClean="0"/>
              <a:t>Громадські слухання</a:t>
            </a:r>
          </a:p>
          <a:p>
            <a:pPr marL="285750" indent="-285750">
              <a:buFont typeface="Wingdings" pitchFamily="2" charset="2"/>
              <a:buChar char="§"/>
            </a:pPr>
            <a:r>
              <a:rPr lang="uk-UA" dirty="0" smtClean="0"/>
              <a:t>Круглі столи </a:t>
            </a:r>
          </a:p>
          <a:p>
            <a:pPr marL="285750" indent="-285750">
              <a:buFont typeface="Wingdings" pitchFamily="2" charset="2"/>
              <a:buChar char="§"/>
            </a:pPr>
            <a:r>
              <a:rPr lang="uk-UA" dirty="0" smtClean="0"/>
              <a:t>Форуми</a:t>
            </a:r>
          </a:p>
          <a:p>
            <a:pPr marL="285750" indent="-285750">
              <a:buFont typeface="Wingdings" pitchFamily="2" charset="2"/>
              <a:buChar char="§"/>
            </a:pPr>
            <a:r>
              <a:rPr lang="uk-UA" dirty="0" smtClean="0"/>
              <a:t>Конференції</a:t>
            </a:r>
          </a:p>
          <a:p>
            <a:pPr marL="285750" indent="-285750">
              <a:buFont typeface="Wingdings" pitchFamily="2" charset="2"/>
              <a:buChar char="§"/>
            </a:pPr>
            <a:r>
              <a:rPr lang="uk-UA" dirty="0" smtClean="0"/>
              <a:t>Інші відкриті заходи </a:t>
            </a:r>
          </a:p>
          <a:p>
            <a:endParaRPr lang="ru-RU" dirty="0"/>
          </a:p>
        </p:txBody>
      </p:sp>
      <p:sp>
        <p:nvSpPr>
          <p:cNvPr id="17" name="TextBox 16"/>
          <p:cNvSpPr txBox="1"/>
          <p:nvPr/>
        </p:nvSpPr>
        <p:spPr>
          <a:xfrm>
            <a:off x="4801712" y="2937969"/>
            <a:ext cx="4174400" cy="2185214"/>
          </a:xfrm>
          <a:prstGeom prst="rect">
            <a:avLst/>
          </a:prstGeom>
          <a:noFill/>
          <a:ln>
            <a:solidFill>
              <a:schemeClr val="tx1"/>
            </a:solidFill>
          </a:ln>
        </p:spPr>
        <p:txBody>
          <a:bodyPr wrap="square" rtlCol="0">
            <a:spAutoFit/>
          </a:bodyPr>
          <a:lstStyle/>
          <a:p>
            <a:pPr algn="just"/>
            <a:r>
              <a:rPr lang="uk-UA" sz="1700" dirty="0" smtClean="0"/>
              <a:t>Усі зауваження і пропозиції щодо проекту РА та відповідного АРВ, одержані протягом </a:t>
            </a:r>
            <a:br>
              <a:rPr lang="uk-UA" sz="1700" dirty="0" smtClean="0"/>
            </a:br>
            <a:r>
              <a:rPr lang="uk-UA" sz="1700" dirty="0" smtClean="0"/>
              <a:t>встановленого строку, підлягають обов'язковому розгляду розробником цього проекту. За результатами цього розгляду розробник проекту РА повністю чи частково враховує одержані зауваження і пропозиції </a:t>
            </a:r>
            <a:r>
              <a:rPr lang="uk-UA" b="1" dirty="0" smtClean="0"/>
              <a:t>або мотивовано їх відхиляє.</a:t>
            </a:r>
            <a:endParaRPr lang="uk-UA" b="1" dirty="0"/>
          </a:p>
        </p:txBody>
      </p:sp>
      <p:sp>
        <p:nvSpPr>
          <p:cNvPr id="18" name="TextBox 17"/>
          <p:cNvSpPr txBox="1"/>
          <p:nvPr/>
        </p:nvSpPr>
        <p:spPr>
          <a:xfrm>
            <a:off x="2970416" y="1378767"/>
            <a:ext cx="3232836" cy="1077218"/>
          </a:xfrm>
          <a:prstGeom prst="rect">
            <a:avLst/>
          </a:prstGeom>
          <a:noFill/>
          <a:ln>
            <a:noFill/>
          </a:ln>
        </p:spPr>
        <p:txBody>
          <a:bodyPr wrap="square" rtlCol="0">
            <a:spAutoFit/>
          </a:bodyPr>
          <a:lstStyle/>
          <a:p>
            <a:pPr algn="ctr"/>
            <a:r>
              <a:rPr lang="uk-UA" sz="2400" b="1" dirty="0" smtClean="0">
                <a:solidFill>
                  <a:srgbClr val="FF0000"/>
                </a:solidFill>
              </a:rPr>
              <a:t>МЕТА</a:t>
            </a:r>
          </a:p>
          <a:p>
            <a:pPr algn="ctr"/>
            <a:r>
              <a:rPr lang="uk-UA" sz="2000" b="1" dirty="0" smtClean="0"/>
              <a:t>Подання пропозицій та зауважень</a:t>
            </a:r>
            <a:endParaRPr lang="ru-RU" sz="2000" b="1" dirty="0"/>
          </a:p>
        </p:txBody>
      </p:sp>
      <p:sp>
        <p:nvSpPr>
          <p:cNvPr id="23" name="TextBox 22"/>
          <p:cNvSpPr txBox="1"/>
          <p:nvPr/>
        </p:nvSpPr>
        <p:spPr>
          <a:xfrm>
            <a:off x="1998307" y="5460446"/>
            <a:ext cx="6894173" cy="830997"/>
          </a:xfrm>
          <a:prstGeom prst="rect">
            <a:avLst/>
          </a:prstGeom>
          <a:noFill/>
          <a:ln>
            <a:noFill/>
          </a:ln>
        </p:spPr>
        <p:txBody>
          <a:bodyPr wrap="square" rtlCol="0">
            <a:spAutoFit/>
          </a:bodyPr>
          <a:lstStyle/>
          <a:p>
            <a:pPr algn="just"/>
            <a:r>
              <a:rPr lang="uk-UA" sz="1600" dirty="0" smtClean="0"/>
              <a:t>Оприлюднення проекту РА з метою одержання зауважень і пропозицій не може бути перешкодою для проведення громадських слухань та будь-яких інших форм відкритих обговорень цього проекту РА. </a:t>
            </a:r>
            <a:endParaRPr lang="uk-UA" sz="1700" b="1" dirty="0"/>
          </a:p>
        </p:txBody>
      </p:sp>
      <p:sp>
        <p:nvSpPr>
          <p:cNvPr id="5" name="TextBox 4"/>
          <p:cNvSpPr txBox="1"/>
          <p:nvPr/>
        </p:nvSpPr>
        <p:spPr>
          <a:xfrm>
            <a:off x="1619672" y="5321946"/>
            <a:ext cx="360040" cy="1107996"/>
          </a:xfrm>
          <a:prstGeom prst="rect">
            <a:avLst/>
          </a:prstGeom>
          <a:noFill/>
        </p:spPr>
        <p:txBody>
          <a:bodyPr wrap="square" rtlCol="0">
            <a:spAutoFit/>
          </a:bodyPr>
          <a:lstStyle/>
          <a:p>
            <a:r>
              <a:rPr lang="uk-UA" sz="6600" b="1" dirty="0" smtClean="0">
                <a:solidFill>
                  <a:srgbClr val="FF0000"/>
                </a:solidFill>
              </a:rPr>
              <a:t>!</a:t>
            </a:r>
            <a:endParaRPr lang="ru-RU" sz="6600" b="1" dirty="0">
              <a:solidFill>
                <a:srgbClr val="FF0000"/>
              </a:solidFill>
            </a:endParaRPr>
          </a:p>
        </p:txBody>
      </p:sp>
      <p:sp>
        <p:nvSpPr>
          <p:cNvPr id="6" name="TextBox 5"/>
          <p:cNvSpPr txBox="1"/>
          <p:nvPr/>
        </p:nvSpPr>
        <p:spPr>
          <a:xfrm>
            <a:off x="1043608" y="1916832"/>
            <a:ext cx="1152128" cy="584775"/>
          </a:xfrm>
          <a:prstGeom prst="rect">
            <a:avLst/>
          </a:prstGeom>
          <a:noFill/>
        </p:spPr>
        <p:txBody>
          <a:bodyPr wrap="square" rtlCol="0">
            <a:spAutoFit/>
          </a:bodyPr>
          <a:lstStyle/>
          <a:p>
            <a:r>
              <a:rPr lang="uk-UA" sz="3200" b="1" dirty="0" smtClean="0">
                <a:solidFill>
                  <a:srgbClr val="FF0000"/>
                </a:solidFill>
              </a:rPr>
              <a:t>усна</a:t>
            </a:r>
            <a:endParaRPr lang="ru-RU" sz="3200" b="1" dirty="0">
              <a:solidFill>
                <a:srgbClr val="FF0000"/>
              </a:solidFill>
            </a:endParaRPr>
          </a:p>
        </p:txBody>
      </p:sp>
      <p:sp>
        <p:nvSpPr>
          <p:cNvPr id="25" name="TextBox 24"/>
          <p:cNvSpPr txBox="1"/>
          <p:nvPr/>
        </p:nvSpPr>
        <p:spPr>
          <a:xfrm>
            <a:off x="7098562" y="1890407"/>
            <a:ext cx="2045437" cy="584775"/>
          </a:xfrm>
          <a:prstGeom prst="rect">
            <a:avLst/>
          </a:prstGeom>
          <a:noFill/>
        </p:spPr>
        <p:txBody>
          <a:bodyPr wrap="square" rtlCol="0">
            <a:spAutoFit/>
          </a:bodyPr>
          <a:lstStyle/>
          <a:p>
            <a:r>
              <a:rPr lang="uk-UA" sz="3200" b="1" dirty="0" smtClean="0">
                <a:solidFill>
                  <a:srgbClr val="FF0000"/>
                </a:solidFill>
              </a:rPr>
              <a:t>письмова</a:t>
            </a:r>
            <a:endParaRPr lang="ru-RU" sz="3200" b="1" dirty="0">
              <a:solidFill>
                <a:srgbClr val="FF0000"/>
              </a:solidFill>
            </a:endParaRPr>
          </a:p>
        </p:txBody>
      </p:sp>
    </p:spTree>
    <p:extLst>
      <p:ext uri="{BB962C8B-B14F-4D97-AF65-F5344CB8AC3E}">
        <p14:creationId xmlns:p14="http://schemas.microsoft.com/office/powerpoint/2010/main" val="879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68597"/>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0" name="Title 1"/>
          <p:cNvSpPr txBox="1">
            <a:spLocks/>
          </p:cNvSpPr>
          <p:nvPr/>
        </p:nvSpPr>
        <p:spPr>
          <a:xfrm>
            <a:off x="329385" y="102681"/>
            <a:ext cx="5976664" cy="500066"/>
          </a:xfrm>
          <a:prstGeom prst="rect">
            <a:avLst/>
          </a:prstGeom>
        </p:spPr>
        <p:txBody>
          <a:bodyPr vert="horz" lIns="91440" tIns="45720" rIns="91440" bIns="45720" rtlCol="0" anchor="ctr">
            <a:noAutofit/>
          </a:bodyPr>
          <a:lstStyle/>
          <a:p>
            <a:pPr marL="484632" marR="0" lvl="0" indent="0" defTabSz="914400" rtl="0" eaLnBrk="1" fontAlgn="auto" latinLnBrk="0" hangingPunct="1">
              <a:lnSpc>
                <a:spcPct val="100000"/>
              </a:lnSpc>
              <a:spcBef>
                <a:spcPct val="0"/>
              </a:spcBef>
              <a:spcAft>
                <a:spcPts val="0"/>
              </a:spcAft>
              <a:buClrTx/>
              <a:buSzTx/>
              <a:buFontTx/>
              <a:buNone/>
              <a:tabLst/>
              <a:defRPr/>
            </a:pPr>
            <a:r>
              <a:rPr lang="uk-UA" sz="2800" b="1" dirty="0" smtClean="0">
                <a:solidFill>
                  <a:srgbClr val="FF0000"/>
                </a:solidFill>
                <a:ea typeface="+mj-ea"/>
                <a:cs typeface="Times New Roman" pitchFamily="18" charset="0"/>
              </a:rPr>
              <a:t>ВІДПОВІДАЛЬНІСТЬ </a:t>
            </a:r>
            <a:endParaRPr lang="ru-RU" sz="2800" b="1" dirty="0">
              <a:solidFill>
                <a:srgbClr val="FF0000"/>
              </a:solidFill>
              <a:ea typeface="+mj-ea"/>
              <a:cs typeface="Times New Roman" pitchFamily="18" charset="0"/>
            </a:endParaRPr>
          </a:p>
        </p:txBody>
      </p:sp>
      <p:sp>
        <p:nvSpPr>
          <p:cNvPr id="3" name="TextBox 2"/>
          <p:cNvSpPr txBox="1"/>
          <p:nvPr/>
        </p:nvSpPr>
        <p:spPr>
          <a:xfrm>
            <a:off x="724214" y="764704"/>
            <a:ext cx="3960440" cy="461665"/>
          </a:xfrm>
          <a:prstGeom prst="rect">
            <a:avLst/>
          </a:prstGeom>
          <a:noFill/>
          <a:ln>
            <a:noFill/>
          </a:ln>
        </p:spPr>
        <p:txBody>
          <a:bodyPr wrap="square" rtlCol="0">
            <a:spAutoFit/>
          </a:bodyPr>
          <a:lstStyle/>
          <a:p>
            <a:r>
              <a:rPr lang="uk-UA" sz="2400" b="1" dirty="0" smtClean="0"/>
              <a:t>СТАТТЯ 36 </a:t>
            </a:r>
            <a:endParaRPr lang="ru-RU" sz="2400" b="1" dirty="0"/>
          </a:p>
        </p:txBody>
      </p:sp>
      <p:sp>
        <p:nvSpPr>
          <p:cNvPr id="15" name="TextBox 14"/>
          <p:cNvSpPr txBox="1"/>
          <p:nvPr/>
        </p:nvSpPr>
        <p:spPr>
          <a:xfrm>
            <a:off x="827584" y="1268760"/>
            <a:ext cx="4562253" cy="1477328"/>
          </a:xfrm>
          <a:prstGeom prst="rect">
            <a:avLst/>
          </a:prstGeom>
          <a:noFill/>
          <a:ln w="38100">
            <a:solidFill>
              <a:schemeClr val="tx1"/>
            </a:solidFill>
          </a:ln>
        </p:spPr>
        <p:txBody>
          <a:bodyPr wrap="square" rtlCol="0">
            <a:spAutoFit/>
          </a:bodyPr>
          <a:lstStyle/>
          <a:p>
            <a:pPr algn="just"/>
            <a:r>
              <a:rPr lang="uk-UA" dirty="0" smtClean="0"/>
              <a:t>Регуляторний акт </a:t>
            </a:r>
            <a:r>
              <a:rPr lang="uk-UA" b="1" dirty="0" smtClean="0">
                <a:solidFill>
                  <a:srgbClr val="FF0000"/>
                </a:solidFill>
              </a:rPr>
              <a:t>не може бути прийнятий </a:t>
            </a:r>
            <a:r>
              <a:rPr lang="uk-UA" dirty="0" smtClean="0"/>
              <a:t>або схвалений уповноваженим на це органом чи посадовою особою місцевого самоврядування, якщо наявна хоча б одна з таких обставин</a:t>
            </a:r>
            <a:endParaRPr lang="uk-UA" b="1" dirty="0"/>
          </a:p>
        </p:txBody>
      </p:sp>
      <p:sp>
        <p:nvSpPr>
          <p:cNvPr id="26" name="TextBox 25"/>
          <p:cNvSpPr txBox="1"/>
          <p:nvPr/>
        </p:nvSpPr>
        <p:spPr>
          <a:xfrm>
            <a:off x="827584" y="3284984"/>
            <a:ext cx="2160000" cy="400110"/>
          </a:xfrm>
          <a:prstGeom prst="rect">
            <a:avLst/>
          </a:prstGeom>
          <a:noFill/>
          <a:ln w="38100">
            <a:solidFill>
              <a:schemeClr val="tx1"/>
            </a:solidFill>
          </a:ln>
        </p:spPr>
        <p:txBody>
          <a:bodyPr wrap="square" rtlCol="0">
            <a:spAutoFit/>
          </a:bodyPr>
          <a:lstStyle/>
          <a:p>
            <a:pPr algn="ctr"/>
            <a:r>
              <a:rPr lang="ru-RU" sz="2000" b="1" dirty="0" smtClean="0"/>
              <a:t>ВІДСУТНІЙ АРВ</a:t>
            </a:r>
            <a:endParaRPr lang="uk-UA" sz="2000" b="1" dirty="0"/>
          </a:p>
        </p:txBody>
      </p:sp>
      <p:sp>
        <p:nvSpPr>
          <p:cNvPr id="27" name="TextBox 26"/>
          <p:cNvSpPr txBox="1"/>
          <p:nvPr/>
        </p:nvSpPr>
        <p:spPr>
          <a:xfrm>
            <a:off x="3317715" y="3294057"/>
            <a:ext cx="2160000" cy="720000"/>
          </a:xfrm>
          <a:prstGeom prst="rect">
            <a:avLst/>
          </a:prstGeom>
          <a:noFill/>
          <a:ln w="38100">
            <a:solidFill>
              <a:schemeClr val="tx1"/>
            </a:solidFill>
          </a:ln>
        </p:spPr>
        <p:txBody>
          <a:bodyPr wrap="square" rtlCol="0">
            <a:spAutoFit/>
          </a:bodyPr>
          <a:lstStyle/>
          <a:p>
            <a:pPr algn="ctr"/>
            <a:r>
              <a:rPr lang="uk-UA" sz="2000" b="1" dirty="0" smtClean="0"/>
              <a:t>проект РА не був оприлюднений.</a:t>
            </a:r>
            <a:endParaRPr lang="uk-UA" sz="2000" b="1" dirty="0"/>
          </a:p>
        </p:txBody>
      </p:sp>
      <p:sp>
        <p:nvSpPr>
          <p:cNvPr id="4" name="Стрелка вниз 3"/>
          <p:cNvSpPr/>
          <p:nvPr/>
        </p:nvSpPr>
        <p:spPr>
          <a:xfrm>
            <a:off x="1691680" y="2852936"/>
            <a:ext cx="215904" cy="369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низ 27"/>
          <p:cNvSpPr/>
          <p:nvPr/>
        </p:nvSpPr>
        <p:spPr>
          <a:xfrm>
            <a:off x="4181811" y="2852936"/>
            <a:ext cx="215904" cy="3690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6093373" y="764704"/>
            <a:ext cx="1574971" cy="461665"/>
          </a:xfrm>
          <a:prstGeom prst="rect">
            <a:avLst/>
          </a:prstGeom>
          <a:noFill/>
          <a:ln>
            <a:noFill/>
          </a:ln>
        </p:spPr>
        <p:txBody>
          <a:bodyPr wrap="square" rtlCol="0">
            <a:spAutoFit/>
          </a:bodyPr>
          <a:lstStyle/>
          <a:p>
            <a:r>
              <a:rPr lang="uk-UA" sz="2400" b="1" dirty="0" smtClean="0"/>
              <a:t>СТАТТЯ 33</a:t>
            </a:r>
            <a:endParaRPr lang="ru-RU" sz="2400" b="1" dirty="0"/>
          </a:p>
        </p:txBody>
      </p:sp>
      <p:sp>
        <p:nvSpPr>
          <p:cNvPr id="30" name="TextBox 29"/>
          <p:cNvSpPr txBox="1"/>
          <p:nvPr/>
        </p:nvSpPr>
        <p:spPr>
          <a:xfrm>
            <a:off x="5720737" y="1268760"/>
            <a:ext cx="3255375" cy="2554545"/>
          </a:xfrm>
          <a:prstGeom prst="rect">
            <a:avLst/>
          </a:prstGeom>
          <a:noFill/>
          <a:ln w="38100">
            <a:solidFill>
              <a:schemeClr val="tx1"/>
            </a:solidFill>
          </a:ln>
        </p:spPr>
        <p:txBody>
          <a:bodyPr wrap="square" rtlCol="0">
            <a:spAutoFit/>
          </a:bodyPr>
          <a:lstStyle/>
          <a:p>
            <a:pPr algn="just"/>
            <a:r>
              <a:rPr lang="uk-UA" sz="2000" dirty="0" smtClean="0"/>
              <a:t>У разі внесення на розгляд сесії ради проекту РА без АРВ відповідальна постійна комісія приймає рішення про направлення проекту РА на доопрацювання органу чи особі, яка внесла цей проект.</a:t>
            </a:r>
            <a:endParaRPr lang="uk-UA" sz="2000" b="1" dirty="0"/>
          </a:p>
        </p:txBody>
      </p:sp>
      <p:sp>
        <p:nvSpPr>
          <p:cNvPr id="31" name="TextBox 30"/>
          <p:cNvSpPr txBox="1"/>
          <p:nvPr/>
        </p:nvSpPr>
        <p:spPr>
          <a:xfrm>
            <a:off x="2268515" y="4277995"/>
            <a:ext cx="6707597" cy="2031325"/>
          </a:xfrm>
          <a:prstGeom prst="rect">
            <a:avLst/>
          </a:prstGeom>
          <a:noFill/>
          <a:ln w="38100">
            <a:solidFill>
              <a:schemeClr val="tx1"/>
            </a:solidFill>
          </a:ln>
        </p:spPr>
        <p:txBody>
          <a:bodyPr wrap="square" rtlCol="0">
            <a:spAutoFit/>
          </a:bodyPr>
          <a:lstStyle/>
          <a:p>
            <a:pPr algn="just"/>
            <a:r>
              <a:rPr lang="uk-UA" dirty="0" smtClean="0"/>
              <a:t>Керівники регуляторних органів, посадові особи регуляторних органів, а також керівники структурних підрозділів регуляторних органів чи посадові особи регуляторних органів, на які покладено </a:t>
            </a:r>
            <a:br>
              <a:rPr lang="uk-UA" dirty="0" smtClean="0"/>
            </a:br>
            <a:r>
              <a:rPr lang="uk-UA" dirty="0" smtClean="0"/>
              <a:t>реалізацію окремих повноважень щодо здійснення регуляторної діяльності, несуть відповідальність за порушення вимог законодавства у сфері державної регуляторної політики у порядку, встановленому законом.</a:t>
            </a:r>
            <a:endParaRPr lang="uk-UA" b="1" dirty="0"/>
          </a:p>
        </p:txBody>
      </p:sp>
      <p:sp>
        <p:nvSpPr>
          <p:cNvPr id="32" name="TextBox 31"/>
          <p:cNvSpPr txBox="1"/>
          <p:nvPr/>
        </p:nvSpPr>
        <p:spPr>
          <a:xfrm>
            <a:off x="726916" y="4954816"/>
            <a:ext cx="1574971" cy="461665"/>
          </a:xfrm>
          <a:prstGeom prst="rect">
            <a:avLst/>
          </a:prstGeom>
          <a:noFill/>
          <a:ln>
            <a:noFill/>
          </a:ln>
        </p:spPr>
        <p:txBody>
          <a:bodyPr wrap="square" rtlCol="0">
            <a:spAutoFit/>
          </a:bodyPr>
          <a:lstStyle/>
          <a:p>
            <a:r>
              <a:rPr lang="uk-UA" sz="2400" b="1" dirty="0" smtClean="0"/>
              <a:t>СТАТТЯ 41</a:t>
            </a:r>
            <a:endParaRPr lang="ru-RU" sz="2400" b="1" dirty="0"/>
          </a:p>
        </p:txBody>
      </p:sp>
    </p:spTree>
    <p:extLst>
      <p:ext uri="{BB962C8B-B14F-4D97-AF65-F5344CB8AC3E}">
        <p14:creationId xmlns:p14="http://schemas.microsoft.com/office/powerpoint/2010/main" val="851529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0" name="Rectangle 3"/>
          <p:cNvSpPr txBox="1">
            <a:spLocks noChangeArrowheads="1"/>
          </p:cNvSpPr>
          <p:nvPr/>
        </p:nvSpPr>
        <p:spPr>
          <a:xfrm>
            <a:off x="571472" y="1124744"/>
            <a:ext cx="8305800" cy="4800600"/>
          </a:xfrm>
          <a:prstGeom prst="rect">
            <a:avLst/>
          </a:prstGeom>
        </p:spPr>
        <p:txBody>
          <a:bodyPr vert="horz" lIns="91440" tIns="45720" rIns="91440" bIns="45720" rtlCol="0">
            <a:normAutofit fontScale="85000" lnSpcReduction="10000"/>
          </a:bodyPr>
          <a:lstStyle/>
          <a:p>
            <a:pPr marL="457200" marR="0" lvl="0" indent="-457200" algn="ctr" defTabSz="914400" rtl="0" eaLnBrk="1" fontAlgn="auto" latinLnBrk="0" hangingPunct="1">
              <a:lnSpc>
                <a:spcPct val="100000"/>
              </a:lnSpc>
              <a:spcBef>
                <a:spcPct val="20000"/>
              </a:spcBef>
              <a:spcAft>
                <a:spcPts val="0"/>
              </a:spcAft>
              <a:buClrTx/>
              <a:buSzTx/>
              <a:buFontTx/>
              <a:buNone/>
              <a:tabLst/>
              <a:defRPr/>
            </a:pPr>
            <a:r>
              <a:rPr kumimoji="0" lang="uk-UA" sz="3200" b="1" i="0" u="none" strike="noStrike" kern="1200" cap="none" spc="0" normalizeH="0" baseline="0" noProof="0" dirty="0" err="1" smtClean="0">
                <a:ln>
                  <a:noFill/>
                </a:ln>
                <a:effectLst/>
                <a:uLnTx/>
                <a:uFillTx/>
                <a:cs typeface="Times New Roman" pitchFamily="18" charset="0"/>
              </a:rPr>
              <a:t>АРВ</a:t>
            </a:r>
            <a:r>
              <a:rPr kumimoji="0" lang="uk-UA" sz="3200" b="0" i="0" u="none" strike="noStrike" kern="1200" cap="none" spc="0" normalizeH="0" baseline="0" noProof="0" dirty="0" smtClean="0">
                <a:ln>
                  <a:noFill/>
                </a:ln>
                <a:effectLst/>
                <a:uLnTx/>
                <a:uFillTx/>
                <a:cs typeface="Times New Roman" pitchFamily="18" charset="0"/>
              </a:rPr>
              <a:t> - інформативно-аналітичний документ, який обґрунтовує:</a:t>
            </a:r>
          </a:p>
          <a:p>
            <a:pPr marL="457200" marR="0" lvl="0" indent="-457200" algn="ctr" defTabSz="914400" rtl="0" eaLnBrk="1" fontAlgn="auto" latinLnBrk="0" hangingPunct="1">
              <a:lnSpc>
                <a:spcPct val="100000"/>
              </a:lnSpc>
              <a:spcBef>
                <a:spcPct val="20000"/>
              </a:spcBef>
              <a:spcAft>
                <a:spcPts val="0"/>
              </a:spcAft>
              <a:buClrTx/>
              <a:buSzTx/>
              <a:buFontTx/>
              <a:buNone/>
              <a:tabLst/>
              <a:defRPr/>
            </a:pPr>
            <a:endParaRPr kumimoji="0" lang="uk-UA" sz="1000" b="0" i="0" u="none" strike="noStrike" kern="1200" cap="none" spc="0" normalizeH="0" baseline="0" noProof="0" dirty="0" smtClean="0">
              <a:ln>
                <a:noFill/>
              </a:ln>
              <a:effectLst/>
              <a:uLnTx/>
              <a:uFillTx/>
              <a:cs typeface="Times New Roman" pitchFamily="18" charset="0"/>
            </a:endParaRPr>
          </a:p>
          <a:p>
            <a:pPr marL="457200" marR="0" lvl="0" indent="-4572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uk-UA" sz="3200" b="0" i="0" u="none" strike="noStrike" kern="1200" cap="none" spc="0" normalizeH="0" baseline="0" noProof="0" dirty="0" smtClean="0">
                <a:ln>
                  <a:noFill/>
                </a:ln>
                <a:effectLst/>
                <a:uLnTx/>
                <a:uFillTx/>
                <a:cs typeface="Times New Roman" pitchFamily="18" charset="0"/>
              </a:rPr>
              <a:t>необхідність державного регулювання;</a:t>
            </a:r>
          </a:p>
          <a:p>
            <a:pPr marL="457200" marR="0" lvl="0" indent="-457200" algn="ctr"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uk-UA" sz="1000" b="0" i="0" u="none" strike="noStrike" kern="1200" cap="none" spc="0" normalizeH="0" baseline="0" noProof="0" dirty="0" smtClean="0">
              <a:ln>
                <a:noFill/>
              </a:ln>
              <a:effectLst/>
              <a:uLnTx/>
              <a:uFillTx/>
              <a:cs typeface="Times New Roman" pitchFamily="18" charset="0"/>
            </a:endParaRPr>
          </a:p>
          <a:p>
            <a:pPr marL="457200" marR="0" lvl="0" indent="-4572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uk-UA" sz="3200" b="1" i="0" u="none" strike="noStrike" kern="1200" cap="none" spc="0" normalizeH="0" baseline="0" noProof="0" dirty="0" smtClean="0">
                <a:ln>
                  <a:noFill/>
                </a:ln>
                <a:solidFill>
                  <a:srgbClr val="FF0000"/>
                </a:solidFill>
                <a:effectLst/>
                <a:uLnTx/>
                <a:uFillTx/>
                <a:cs typeface="Times New Roman" pitchFamily="18" charset="0"/>
              </a:rPr>
              <a:t>відповідність регулювання принципам державної регуляторної політики;</a:t>
            </a:r>
          </a:p>
          <a:p>
            <a:pPr marL="457200" marR="0" lvl="0" indent="-457200" algn="ctr" defTabSz="914400" rtl="0" eaLnBrk="1" fontAlgn="auto" latinLnBrk="0" hangingPunct="1">
              <a:lnSpc>
                <a:spcPct val="100000"/>
              </a:lnSpc>
              <a:spcBef>
                <a:spcPct val="20000"/>
              </a:spcBef>
              <a:spcAft>
                <a:spcPts val="0"/>
              </a:spcAft>
              <a:buClrTx/>
              <a:buSzTx/>
              <a:buFont typeface="Wingdings" pitchFamily="2" charset="2"/>
              <a:buChar char="ü"/>
              <a:tabLst/>
              <a:defRPr/>
            </a:pPr>
            <a:endParaRPr kumimoji="0" lang="uk-UA" sz="1000" b="0" i="0" u="none" strike="noStrike" kern="1200" cap="none" spc="0" normalizeH="0" baseline="0" noProof="0" dirty="0" smtClean="0">
              <a:ln>
                <a:noFill/>
              </a:ln>
              <a:effectLst/>
              <a:uLnTx/>
              <a:uFillTx/>
              <a:cs typeface="Times New Roman" pitchFamily="18" charset="0"/>
            </a:endParaRPr>
          </a:p>
          <a:p>
            <a:pPr marL="457200" marR="0" lvl="0" indent="-4572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uk-UA" sz="3200" b="0" i="0" u="none" strike="noStrike" kern="1200" cap="none" spc="0" normalizeH="0" baseline="0" noProof="0" dirty="0" smtClean="0">
                <a:ln>
                  <a:noFill/>
                </a:ln>
                <a:effectLst/>
                <a:uLnTx/>
                <a:uFillTx/>
                <a:cs typeface="Times New Roman" pitchFamily="18" charset="0"/>
              </a:rPr>
              <a:t>досягнення максимально можливих позитивних результатів за рахунок мінімально необхідних витрат.</a:t>
            </a:r>
          </a:p>
          <a:p>
            <a:pPr marL="457200" marR="0" lvl="0" indent="-457200" algn="ctr" defTabSz="914400" rtl="0" eaLnBrk="1" fontAlgn="auto" latinLnBrk="0" hangingPunct="1">
              <a:lnSpc>
                <a:spcPct val="100000"/>
              </a:lnSpc>
              <a:spcBef>
                <a:spcPct val="20000"/>
              </a:spcBef>
              <a:spcAft>
                <a:spcPts val="0"/>
              </a:spcAft>
              <a:buClrTx/>
              <a:buSzTx/>
              <a:buFontTx/>
              <a:buNone/>
              <a:tabLst/>
              <a:defRPr/>
            </a:pPr>
            <a:endParaRPr kumimoji="0" lang="uk-UA" sz="3200" b="0" i="0" u="none" strike="noStrike" kern="1200" cap="none" spc="0" normalizeH="0" baseline="0" noProof="0" dirty="0" smtClean="0">
              <a:ln>
                <a:noFill/>
              </a:ln>
              <a:effectLst/>
              <a:uLnTx/>
              <a:uFillTx/>
              <a:cs typeface="Times New Roman" pitchFamily="18" charset="0"/>
            </a:endParaRPr>
          </a:p>
          <a:p>
            <a:pPr marL="457200" marR="0" lvl="0" indent="-457200" algn="ctr" defTabSz="914400" rtl="0" eaLnBrk="1" fontAlgn="auto" latinLnBrk="0" hangingPunct="1">
              <a:lnSpc>
                <a:spcPct val="100000"/>
              </a:lnSpc>
              <a:spcBef>
                <a:spcPct val="20000"/>
              </a:spcBef>
              <a:spcAft>
                <a:spcPts val="0"/>
              </a:spcAft>
              <a:buClrTx/>
              <a:buSzTx/>
              <a:buFontTx/>
              <a:buNone/>
              <a:tabLst/>
              <a:defRPr/>
            </a:pPr>
            <a:r>
              <a:rPr kumimoji="0" lang="uk-UA" sz="3200" b="1" i="0" u="none" strike="noStrike" kern="1200" cap="none" spc="0" normalizeH="0" baseline="0" noProof="0" dirty="0" err="1" smtClean="0">
                <a:ln>
                  <a:noFill/>
                </a:ln>
                <a:solidFill>
                  <a:srgbClr val="FF0000"/>
                </a:solidFill>
                <a:effectLst/>
                <a:uLnTx/>
                <a:uFillTx/>
                <a:cs typeface="Times New Roman" pitchFamily="18" charset="0"/>
              </a:rPr>
              <a:t>АРВ</a:t>
            </a:r>
            <a:r>
              <a:rPr kumimoji="0" lang="uk-UA" sz="3200" b="1" i="0" u="none" strike="noStrike" kern="1200" cap="none" spc="0" normalizeH="0" baseline="0" noProof="0" dirty="0" smtClean="0">
                <a:ln>
                  <a:noFill/>
                </a:ln>
                <a:solidFill>
                  <a:srgbClr val="FF0000"/>
                </a:solidFill>
                <a:effectLst/>
                <a:uLnTx/>
                <a:uFillTx/>
                <a:cs typeface="Times New Roman" pitchFamily="18" charset="0"/>
              </a:rPr>
              <a:t> супроводжує </a:t>
            </a:r>
            <a:r>
              <a:rPr kumimoji="0" lang="uk-UA" sz="3200" b="1" i="0" u="sng" strike="noStrike" kern="1200" cap="none" spc="0" normalizeH="0" baseline="0" noProof="0" dirty="0" smtClean="0">
                <a:ln>
                  <a:noFill/>
                </a:ln>
                <a:solidFill>
                  <a:srgbClr val="FF0000"/>
                </a:solidFill>
                <a:effectLst/>
                <a:uLnTx/>
                <a:uFillTx/>
                <a:cs typeface="Times New Roman" pitchFamily="18" charset="0"/>
              </a:rPr>
              <a:t>кожен</a:t>
            </a:r>
            <a:r>
              <a:rPr kumimoji="0" lang="uk-UA" sz="3200" b="1" i="0" u="none" strike="noStrike" kern="1200" cap="none" spc="0" normalizeH="0" baseline="0" noProof="0" dirty="0" smtClean="0">
                <a:ln>
                  <a:noFill/>
                </a:ln>
                <a:solidFill>
                  <a:srgbClr val="FF0000"/>
                </a:solidFill>
                <a:effectLst/>
                <a:uLnTx/>
                <a:uFillTx/>
                <a:cs typeface="Times New Roman" pitchFamily="18" charset="0"/>
              </a:rPr>
              <a:t> проект регуляторного акта.</a:t>
            </a:r>
          </a:p>
          <a:p>
            <a:pPr marL="457200" marR="0" lvl="0" indent="-457200" algn="ctr"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effectLst/>
              <a:uLnTx/>
              <a:uFillTx/>
              <a:cs typeface="Times New Roman" pitchFamily="18" charset="0"/>
            </a:endParaRPr>
          </a:p>
        </p:txBody>
      </p:sp>
      <p:sp>
        <p:nvSpPr>
          <p:cNvPr id="12" name="Прямоугольник 11"/>
          <p:cNvSpPr/>
          <p:nvPr/>
        </p:nvSpPr>
        <p:spPr>
          <a:xfrm>
            <a:off x="755576" y="116632"/>
            <a:ext cx="6912768" cy="523220"/>
          </a:xfrm>
          <a:prstGeom prst="rect">
            <a:avLst/>
          </a:prstGeom>
        </p:spPr>
        <p:txBody>
          <a:bodyPr wrap="square">
            <a:spAutoFit/>
          </a:bodyPr>
          <a:lstStyle/>
          <a:p>
            <a:r>
              <a:rPr lang="uk-UA" sz="2800" b="1" dirty="0">
                <a:solidFill>
                  <a:srgbClr val="FF0000"/>
                </a:solidFill>
                <a:ea typeface="+mj-ea"/>
                <a:cs typeface="Times New Roman" pitchFamily="18" charset="0"/>
              </a:rPr>
              <a:t>АНАЛІЗ РЕГУЛЯТОРНОГО ВПЛИВУ </a:t>
            </a:r>
            <a:endParaRPr lang="ru-RU" sz="2800" b="1" dirty="0">
              <a:solidFill>
                <a:srgbClr val="FF0000"/>
              </a:solidFill>
              <a:ea typeface="+mj-ea"/>
              <a:cs typeface="Times New Roman" pitchFamily="18" charset="0"/>
            </a:endParaRPr>
          </a:p>
        </p:txBody>
      </p:sp>
    </p:spTree>
    <p:extLst>
      <p:ext uri="{BB962C8B-B14F-4D97-AF65-F5344CB8AC3E}">
        <p14:creationId xmlns:p14="http://schemas.microsoft.com/office/powerpoint/2010/main" val="2501294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3" name="Rectangle 3"/>
          <p:cNvSpPr>
            <a:spLocks noChangeArrowheads="1"/>
          </p:cNvSpPr>
          <p:nvPr/>
        </p:nvSpPr>
        <p:spPr bwMode="auto">
          <a:xfrm>
            <a:off x="726380" y="836712"/>
            <a:ext cx="8166100" cy="5113338"/>
          </a:xfrm>
          <a:prstGeom prst="rect">
            <a:avLst/>
          </a:prstGeom>
          <a:noFill/>
          <a:ln>
            <a:noFill/>
          </a:ln>
          <a:effectLst/>
          <a:extLst/>
        </p:spPr>
        <p:txBody>
          <a:bodyPr/>
          <a:lstStyle>
            <a:lvl1pPr marL="342900" indent="-342900">
              <a:defRPr>
                <a:solidFill>
                  <a:schemeClr val="tx1"/>
                </a:solidFill>
                <a:latin typeface="Times New Roman" panose="02020603050405020304" pitchFamily="18" charset="0"/>
                <a:cs typeface="Times New Roman" panose="02020603050405020304" pitchFamily="18" charset="0"/>
              </a:defRPr>
            </a:lvl1pPr>
            <a:lvl2pPr marL="800100" indent="-342900">
              <a:defRPr>
                <a:solidFill>
                  <a:schemeClr val="tx1"/>
                </a:solidFill>
                <a:latin typeface="Times New Roman" panose="02020603050405020304" pitchFamily="18" charset="0"/>
                <a:cs typeface="Times New Roman" panose="02020603050405020304" pitchFamily="18" charset="0"/>
              </a:defRPr>
            </a:lvl2pPr>
            <a:lvl3pPr marL="1257300" indent="-342900">
              <a:defRPr>
                <a:solidFill>
                  <a:schemeClr val="tx1"/>
                </a:solidFill>
                <a:latin typeface="Times New Roman" panose="02020603050405020304" pitchFamily="18" charset="0"/>
                <a:cs typeface="Times New Roman" panose="02020603050405020304" pitchFamily="18" charset="0"/>
              </a:defRPr>
            </a:lvl3pPr>
            <a:lvl4pPr marL="1714500" indent="-342900">
              <a:defRPr>
                <a:solidFill>
                  <a:schemeClr val="tx1"/>
                </a:solidFill>
                <a:latin typeface="Times New Roman" panose="02020603050405020304" pitchFamily="18" charset="0"/>
                <a:cs typeface="Times New Roman" panose="02020603050405020304" pitchFamily="18" charset="0"/>
              </a:defRPr>
            </a:lvl4pPr>
            <a:lvl5pPr marL="2171700" indent="-342900">
              <a:defRPr>
                <a:solidFill>
                  <a:schemeClr val="tx1"/>
                </a:solidFill>
                <a:latin typeface="Times New Roman" panose="02020603050405020304" pitchFamily="18" charset="0"/>
                <a:cs typeface="Times New Roman" panose="02020603050405020304" pitchFamily="18" charset="0"/>
              </a:defRPr>
            </a:lvl5pPr>
            <a:lvl6pPr marL="26289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30861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5433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4000500" indent="-3429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algn="just" fontAlgn="auto">
              <a:lnSpc>
                <a:spcPct val="90000"/>
              </a:lnSpc>
              <a:spcBef>
                <a:spcPct val="20000"/>
              </a:spcBef>
              <a:spcAft>
                <a:spcPts val="0"/>
              </a:spcAft>
              <a:buClr>
                <a:schemeClr val="folHlink"/>
              </a:buClr>
              <a:buSzPct val="90000"/>
              <a:buFont typeface="Wingdings" panose="05000000000000000000" pitchFamily="2" charset="2"/>
              <a:buAutoNum type="arabicPeriod"/>
              <a:defRPr/>
            </a:pPr>
            <a:r>
              <a:rPr lang="uk-UA" sz="1900" dirty="0" smtClean="0">
                <a:solidFill>
                  <a:srgbClr val="000000"/>
                </a:solidFill>
                <a:latin typeface="+mn-lt"/>
              </a:rPr>
              <a:t>визначається </a:t>
            </a:r>
            <a:r>
              <a:rPr lang="uk-UA" sz="1900" b="1" u="sng" dirty="0">
                <a:solidFill>
                  <a:srgbClr val="000000"/>
                </a:solidFill>
                <a:latin typeface="+mn-lt"/>
              </a:rPr>
              <a:t>проблема</a:t>
            </a:r>
            <a:r>
              <a:rPr lang="uk-UA" sz="1900" dirty="0">
                <a:solidFill>
                  <a:srgbClr val="000000"/>
                </a:solidFill>
                <a:latin typeface="+mn-lt"/>
              </a:rPr>
              <a:t>, яку передбачається розв'язати шляхом державного регулювання;</a:t>
            </a:r>
          </a:p>
          <a:p>
            <a:pPr algn="just" fontAlgn="auto">
              <a:lnSpc>
                <a:spcPct val="90000"/>
              </a:lnSpc>
              <a:spcBef>
                <a:spcPct val="20000"/>
              </a:spcBef>
              <a:spcAft>
                <a:spcPts val="0"/>
              </a:spcAft>
              <a:buClr>
                <a:schemeClr val="folHlink"/>
              </a:buClr>
              <a:buSzPct val="90000"/>
              <a:buFont typeface="Wingdings" panose="05000000000000000000" pitchFamily="2" charset="2"/>
              <a:buAutoNum type="arabicPeriod"/>
              <a:defRPr/>
            </a:pPr>
            <a:r>
              <a:rPr lang="uk-UA" sz="1900" dirty="0" smtClean="0">
                <a:solidFill>
                  <a:srgbClr val="000000"/>
                </a:solidFill>
                <a:latin typeface="+mn-lt"/>
              </a:rPr>
              <a:t>визначаються </a:t>
            </a:r>
            <a:r>
              <a:rPr lang="uk-UA" sz="1900" b="1" u="sng" dirty="0">
                <a:solidFill>
                  <a:srgbClr val="000000"/>
                </a:solidFill>
                <a:latin typeface="+mn-lt"/>
              </a:rPr>
              <a:t>цілі</a:t>
            </a:r>
            <a:r>
              <a:rPr lang="uk-UA" sz="1900" dirty="0">
                <a:solidFill>
                  <a:srgbClr val="000000"/>
                </a:solidFill>
                <a:latin typeface="+mn-lt"/>
              </a:rPr>
              <a:t> державного регулювання;</a:t>
            </a:r>
          </a:p>
          <a:p>
            <a:pPr algn="just" fontAlgn="auto">
              <a:lnSpc>
                <a:spcPct val="90000"/>
              </a:lnSpc>
              <a:spcBef>
                <a:spcPct val="20000"/>
              </a:spcBef>
              <a:spcAft>
                <a:spcPts val="0"/>
              </a:spcAft>
              <a:buClr>
                <a:schemeClr val="folHlink"/>
              </a:buClr>
              <a:buSzPct val="90000"/>
              <a:buFont typeface="Wingdings" panose="05000000000000000000" pitchFamily="2" charset="2"/>
              <a:buAutoNum type="arabicPeriod"/>
              <a:defRPr/>
            </a:pPr>
            <a:r>
              <a:rPr lang="uk-UA" sz="1900" dirty="0" smtClean="0">
                <a:solidFill>
                  <a:srgbClr val="000000"/>
                </a:solidFill>
                <a:latin typeface="+mn-lt"/>
              </a:rPr>
              <a:t>визначаються </a:t>
            </a:r>
            <a:r>
              <a:rPr lang="uk-UA" sz="1900" dirty="0">
                <a:solidFill>
                  <a:srgbClr val="000000"/>
                </a:solidFill>
                <a:latin typeface="+mn-lt"/>
              </a:rPr>
              <a:t>та оцінюються усі прийнятні </a:t>
            </a:r>
            <a:r>
              <a:rPr lang="uk-UA" sz="1900" b="1" u="sng" dirty="0">
                <a:solidFill>
                  <a:srgbClr val="000000"/>
                </a:solidFill>
                <a:latin typeface="+mn-lt"/>
              </a:rPr>
              <a:t>альтернативні способи</a:t>
            </a:r>
            <a:r>
              <a:rPr lang="uk-UA" sz="1900" dirty="0">
                <a:solidFill>
                  <a:srgbClr val="000000"/>
                </a:solidFill>
                <a:latin typeface="+mn-lt"/>
              </a:rPr>
              <a:t> досягнення зазначених </a:t>
            </a:r>
            <a:r>
              <a:rPr lang="uk-UA" sz="1900" dirty="0" smtClean="0">
                <a:solidFill>
                  <a:srgbClr val="000000"/>
                </a:solidFill>
                <a:latin typeface="+mn-lt"/>
              </a:rPr>
              <a:t>цілей;</a:t>
            </a:r>
            <a:endParaRPr lang="uk-UA" sz="1900" dirty="0">
              <a:solidFill>
                <a:srgbClr val="000000"/>
              </a:solidFill>
              <a:latin typeface="+mn-lt"/>
            </a:endParaRPr>
          </a:p>
          <a:p>
            <a:pPr algn="just" fontAlgn="auto">
              <a:lnSpc>
                <a:spcPct val="90000"/>
              </a:lnSpc>
              <a:spcBef>
                <a:spcPct val="20000"/>
              </a:spcBef>
              <a:spcAft>
                <a:spcPts val="0"/>
              </a:spcAft>
              <a:buClr>
                <a:schemeClr val="folHlink"/>
              </a:buClr>
              <a:buSzPct val="90000"/>
              <a:buFont typeface="Wingdings" panose="05000000000000000000" pitchFamily="2" charset="2"/>
              <a:buAutoNum type="arabicPeriod"/>
              <a:defRPr/>
            </a:pPr>
            <a:r>
              <a:rPr lang="ru-RU" sz="1900" dirty="0" err="1" smtClean="0">
                <a:solidFill>
                  <a:srgbClr val="000000"/>
                </a:solidFill>
                <a:latin typeface="+mn-lt"/>
              </a:rPr>
              <a:t>Вибір</a:t>
            </a:r>
            <a:r>
              <a:rPr lang="ru-RU" sz="1900" dirty="0" smtClean="0">
                <a:solidFill>
                  <a:srgbClr val="000000"/>
                </a:solidFill>
                <a:latin typeface="+mn-lt"/>
              </a:rPr>
              <a:t> </a:t>
            </a:r>
            <a:r>
              <a:rPr lang="ru-RU" sz="1900" dirty="0" err="1">
                <a:solidFill>
                  <a:srgbClr val="000000"/>
                </a:solidFill>
                <a:latin typeface="+mn-lt"/>
              </a:rPr>
              <a:t>найбільш</a:t>
            </a:r>
            <a:r>
              <a:rPr lang="ru-RU" sz="1900" dirty="0">
                <a:solidFill>
                  <a:srgbClr val="000000"/>
                </a:solidFill>
                <a:latin typeface="+mn-lt"/>
              </a:rPr>
              <a:t> оптимального альтернативного способу </a:t>
            </a:r>
            <a:r>
              <a:rPr lang="ru-RU" sz="1900" dirty="0" err="1">
                <a:solidFill>
                  <a:srgbClr val="000000"/>
                </a:solidFill>
                <a:latin typeface="+mn-lt"/>
              </a:rPr>
              <a:t>досягнення</a:t>
            </a:r>
            <a:r>
              <a:rPr lang="ru-RU" sz="1900" dirty="0">
                <a:solidFill>
                  <a:srgbClr val="000000"/>
                </a:solidFill>
                <a:latin typeface="+mn-lt"/>
              </a:rPr>
              <a:t> </a:t>
            </a:r>
            <a:r>
              <a:rPr lang="ru-RU" sz="1900" dirty="0" err="1" smtClean="0">
                <a:solidFill>
                  <a:srgbClr val="000000"/>
                </a:solidFill>
                <a:latin typeface="+mn-lt"/>
              </a:rPr>
              <a:t>цілей</a:t>
            </a:r>
            <a:r>
              <a:rPr lang="ru-RU" sz="1900" dirty="0" smtClean="0">
                <a:solidFill>
                  <a:srgbClr val="000000"/>
                </a:solidFill>
                <a:latin typeface="+mn-lt"/>
              </a:rPr>
              <a:t>;</a:t>
            </a:r>
            <a:endParaRPr lang="uk-UA" sz="1900" dirty="0">
              <a:solidFill>
                <a:srgbClr val="000000"/>
              </a:solidFill>
              <a:latin typeface="+mn-lt"/>
            </a:endParaRPr>
          </a:p>
          <a:p>
            <a:pPr algn="just" fontAlgn="auto">
              <a:lnSpc>
                <a:spcPct val="90000"/>
              </a:lnSpc>
              <a:spcBef>
                <a:spcPct val="20000"/>
              </a:spcBef>
              <a:spcAft>
                <a:spcPts val="0"/>
              </a:spcAft>
              <a:buClr>
                <a:schemeClr val="folHlink"/>
              </a:buClr>
              <a:buSzPct val="90000"/>
              <a:buFont typeface="Wingdings" panose="05000000000000000000" pitchFamily="2" charset="2"/>
              <a:buAutoNum type="arabicPeriod"/>
              <a:defRPr/>
            </a:pPr>
            <a:r>
              <a:rPr lang="uk-UA" sz="1900" dirty="0" smtClean="0">
                <a:solidFill>
                  <a:srgbClr val="000000"/>
                </a:solidFill>
                <a:latin typeface="+mn-lt"/>
              </a:rPr>
              <a:t>описуються </a:t>
            </a:r>
            <a:r>
              <a:rPr lang="uk-UA" sz="1900" b="1" u="sng" dirty="0">
                <a:solidFill>
                  <a:srgbClr val="000000"/>
                </a:solidFill>
                <a:latin typeface="+mn-lt"/>
              </a:rPr>
              <a:t>механізм,</a:t>
            </a:r>
            <a:r>
              <a:rPr lang="uk-UA" sz="1900" dirty="0">
                <a:solidFill>
                  <a:srgbClr val="000000"/>
                </a:solidFill>
                <a:latin typeface="+mn-lt"/>
              </a:rPr>
              <a:t> який пропонується застосувати для розв'язання проблеми, і відповідні заходи;</a:t>
            </a:r>
          </a:p>
          <a:p>
            <a:pPr algn="just" fontAlgn="auto">
              <a:lnSpc>
                <a:spcPct val="90000"/>
              </a:lnSpc>
              <a:spcBef>
                <a:spcPct val="20000"/>
              </a:spcBef>
              <a:spcAft>
                <a:spcPts val="0"/>
              </a:spcAft>
              <a:buClr>
                <a:schemeClr val="folHlink"/>
              </a:buClr>
              <a:buSzPct val="90000"/>
              <a:buFont typeface="Wingdings" panose="05000000000000000000" pitchFamily="2" charset="2"/>
              <a:buAutoNum type="arabicPeriod"/>
              <a:defRPr/>
            </a:pPr>
            <a:r>
              <a:rPr lang="ru-RU" sz="1900" dirty="0" err="1">
                <a:solidFill>
                  <a:srgbClr val="000000"/>
                </a:solidFill>
                <a:latin typeface="+mn-lt"/>
              </a:rPr>
              <a:t>Оцінка</a:t>
            </a:r>
            <a:r>
              <a:rPr lang="ru-RU" sz="1900" dirty="0">
                <a:solidFill>
                  <a:srgbClr val="000000"/>
                </a:solidFill>
                <a:latin typeface="+mn-lt"/>
              </a:rPr>
              <a:t> </a:t>
            </a:r>
            <a:r>
              <a:rPr lang="ru-RU" sz="1900" dirty="0" err="1">
                <a:solidFill>
                  <a:srgbClr val="000000"/>
                </a:solidFill>
                <a:latin typeface="+mn-lt"/>
              </a:rPr>
              <a:t>виконання</a:t>
            </a:r>
            <a:r>
              <a:rPr lang="ru-RU" sz="1900" dirty="0">
                <a:solidFill>
                  <a:srgbClr val="000000"/>
                </a:solidFill>
                <a:latin typeface="+mn-lt"/>
              </a:rPr>
              <a:t> </a:t>
            </a:r>
            <a:r>
              <a:rPr lang="ru-RU" sz="1900" dirty="0" err="1">
                <a:solidFill>
                  <a:srgbClr val="000000"/>
                </a:solidFill>
                <a:latin typeface="+mn-lt"/>
              </a:rPr>
              <a:t>вимог</a:t>
            </a:r>
            <a:r>
              <a:rPr lang="ru-RU" sz="1900" dirty="0">
                <a:solidFill>
                  <a:srgbClr val="000000"/>
                </a:solidFill>
                <a:latin typeface="+mn-lt"/>
              </a:rPr>
              <a:t> регуляторного акта </a:t>
            </a:r>
            <a:r>
              <a:rPr lang="ru-RU" sz="1900" dirty="0" err="1">
                <a:solidFill>
                  <a:srgbClr val="000000"/>
                </a:solidFill>
                <a:latin typeface="+mn-lt"/>
              </a:rPr>
              <a:t>залежно</a:t>
            </a:r>
            <a:r>
              <a:rPr lang="ru-RU" sz="1900" dirty="0">
                <a:solidFill>
                  <a:srgbClr val="000000"/>
                </a:solidFill>
                <a:latin typeface="+mn-lt"/>
              </a:rPr>
              <a:t> </a:t>
            </a:r>
            <a:r>
              <a:rPr lang="ru-RU" sz="1900" dirty="0" err="1">
                <a:solidFill>
                  <a:srgbClr val="000000"/>
                </a:solidFill>
                <a:latin typeface="+mn-lt"/>
              </a:rPr>
              <a:t>від</a:t>
            </a:r>
            <a:r>
              <a:rPr lang="ru-RU" sz="1900" dirty="0">
                <a:solidFill>
                  <a:srgbClr val="000000"/>
                </a:solidFill>
                <a:latin typeface="+mn-lt"/>
              </a:rPr>
              <a:t> </a:t>
            </a:r>
            <a:r>
              <a:rPr lang="ru-RU" sz="1900" dirty="0" err="1">
                <a:solidFill>
                  <a:srgbClr val="000000"/>
                </a:solidFill>
                <a:latin typeface="+mn-lt"/>
              </a:rPr>
              <a:t>ресурсів</a:t>
            </a:r>
            <a:r>
              <a:rPr lang="ru-RU" sz="1900" dirty="0">
                <a:solidFill>
                  <a:srgbClr val="000000"/>
                </a:solidFill>
                <a:latin typeface="+mn-lt"/>
              </a:rPr>
              <a:t>, </a:t>
            </a:r>
            <a:r>
              <a:rPr lang="ru-RU" sz="1900" dirty="0" err="1">
                <a:solidFill>
                  <a:srgbClr val="000000"/>
                </a:solidFill>
                <a:latin typeface="+mn-lt"/>
              </a:rPr>
              <a:t>якими</a:t>
            </a:r>
            <a:r>
              <a:rPr lang="ru-RU" sz="1900" dirty="0">
                <a:solidFill>
                  <a:srgbClr val="000000"/>
                </a:solidFill>
                <a:latin typeface="+mn-lt"/>
              </a:rPr>
              <a:t> </a:t>
            </a:r>
            <a:r>
              <a:rPr lang="ru-RU" sz="1900" dirty="0" err="1">
                <a:solidFill>
                  <a:srgbClr val="000000"/>
                </a:solidFill>
                <a:latin typeface="+mn-lt"/>
              </a:rPr>
              <a:t>розпоряджаються</a:t>
            </a:r>
            <a:r>
              <a:rPr lang="ru-RU" sz="1900" dirty="0">
                <a:solidFill>
                  <a:srgbClr val="000000"/>
                </a:solidFill>
                <a:latin typeface="+mn-lt"/>
              </a:rPr>
              <a:t> </a:t>
            </a:r>
            <a:r>
              <a:rPr lang="ru-RU" sz="1900" dirty="0" err="1">
                <a:solidFill>
                  <a:srgbClr val="000000"/>
                </a:solidFill>
                <a:latin typeface="+mn-lt"/>
              </a:rPr>
              <a:t>органи</a:t>
            </a:r>
            <a:r>
              <a:rPr lang="ru-RU" sz="1900" dirty="0">
                <a:solidFill>
                  <a:srgbClr val="000000"/>
                </a:solidFill>
                <a:latin typeface="+mn-lt"/>
              </a:rPr>
              <a:t> </a:t>
            </a:r>
            <a:r>
              <a:rPr lang="ru-RU" sz="1900" dirty="0" err="1">
                <a:solidFill>
                  <a:srgbClr val="000000"/>
                </a:solidFill>
                <a:latin typeface="+mn-lt"/>
              </a:rPr>
              <a:t>виконавчої</a:t>
            </a:r>
            <a:r>
              <a:rPr lang="ru-RU" sz="1900" dirty="0">
                <a:solidFill>
                  <a:srgbClr val="000000"/>
                </a:solidFill>
                <a:latin typeface="+mn-lt"/>
              </a:rPr>
              <a:t> </a:t>
            </a:r>
            <a:r>
              <a:rPr lang="ru-RU" sz="1900" dirty="0" err="1">
                <a:solidFill>
                  <a:srgbClr val="000000"/>
                </a:solidFill>
                <a:latin typeface="+mn-lt"/>
              </a:rPr>
              <a:t>влади</a:t>
            </a:r>
            <a:r>
              <a:rPr lang="ru-RU" sz="1900" dirty="0">
                <a:solidFill>
                  <a:srgbClr val="000000"/>
                </a:solidFill>
                <a:latin typeface="+mn-lt"/>
              </a:rPr>
              <a:t> </a:t>
            </a:r>
            <a:r>
              <a:rPr lang="ru-RU" sz="1900" dirty="0" err="1">
                <a:solidFill>
                  <a:srgbClr val="000000"/>
                </a:solidFill>
                <a:latin typeface="+mn-lt"/>
              </a:rPr>
              <a:t>чи</a:t>
            </a:r>
            <a:r>
              <a:rPr lang="ru-RU" sz="1900" dirty="0">
                <a:solidFill>
                  <a:srgbClr val="000000"/>
                </a:solidFill>
                <a:latin typeface="+mn-lt"/>
              </a:rPr>
              <a:t> </a:t>
            </a:r>
            <a:r>
              <a:rPr lang="ru-RU" sz="1900" dirty="0" err="1">
                <a:solidFill>
                  <a:srgbClr val="000000"/>
                </a:solidFill>
                <a:latin typeface="+mn-lt"/>
              </a:rPr>
              <a:t>органи</a:t>
            </a:r>
            <a:r>
              <a:rPr lang="ru-RU" sz="1900" dirty="0">
                <a:solidFill>
                  <a:srgbClr val="000000"/>
                </a:solidFill>
                <a:latin typeface="+mn-lt"/>
              </a:rPr>
              <a:t> </a:t>
            </a:r>
            <a:r>
              <a:rPr lang="ru-RU" sz="1900" dirty="0" err="1">
                <a:solidFill>
                  <a:srgbClr val="000000"/>
                </a:solidFill>
                <a:latin typeface="+mn-lt"/>
              </a:rPr>
              <a:t>місцевого</a:t>
            </a:r>
            <a:r>
              <a:rPr lang="ru-RU" sz="1900" dirty="0">
                <a:solidFill>
                  <a:srgbClr val="000000"/>
                </a:solidFill>
                <a:latin typeface="+mn-lt"/>
              </a:rPr>
              <a:t> </a:t>
            </a:r>
            <a:r>
              <a:rPr lang="ru-RU" sz="1900" dirty="0" err="1">
                <a:solidFill>
                  <a:srgbClr val="000000"/>
                </a:solidFill>
                <a:latin typeface="+mn-lt"/>
              </a:rPr>
              <a:t>самоврядування</a:t>
            </a:r>
            <a:r>
              <a:rPr lang="ru-RU" sz="1900" dirty="0">
                <a:solidFill>
                  <a:srgbClr val="000000"/>
                </a:solidFill>
                <a:latin typeface="+mn-lt"/>
              </a:rPr>
              <a:t>, </a:t>
            </a:r>
            <a:r>
              <a:rPr lang="ru-RU" sz="1900" dirty="0" err="1">
                <a:solidFill>
                  <a:srgbClr val="000000"/>
                </a:solidFill>
                <a:latin typeface="+mn-lt"/>
              </a:rPr>
              <a:t>фізичні</a:t>
            </a:r>
            <a:r>
              <a:rPr lang="ru-RU" sz="1900" dirty="0">
                <a:solidFill>
                  <a:srgbClr val="000000"/>
                </a:solidFill>
                <a:latin typeface="+mn-lt"/>
              </a:rPr>
              <a:t> та </a:t>
            </a:r>
            <a:r>
              <a:rPr lang="ru-RU" sz="1900" dirty="0" err="1">
                <a:solidFill>
                  <a:srgbClr val="000000"/>
                </a:solidFill>
                <a:latin typeface="+mn-lt"/>
              </a:rPr>
              <a:t>юридичні</a:t>
            </a:r>
            <a:r>
              <a:rPr lang="ru-RU" sz="1900" dirty="0">
                <a:solidFill>
                  <a:srgbClr val="000000"/>
                </a:solidFill>
                <a:latin typeface="+mn-lt"/>
              </a:rPr>
              <a:t> особи, </a:t>
            </a:r>
            <a:r>
              <a:rPr lang="ru-RU" sz="1900" dirty="0" err="1">
                <a:solidFill>
                  <a:srgbClr val="000000"/>
                </a:solidFill>
                <a:latin typeface="+mn-lt"/>
              </a:rPr>
              <a:t>які</a:t>
            </a:r>
            <a:r>
              <a:rPr lang="ru-RU" sz="1900" dirty="0">
                <a:solidFill>
                  <a:srgbClr val="000000"/>
                </a:solidFill>
                <a:latin typeface="+mn-lt"/>
              </a:rPr>
              <a:t> </a:t>
            </a:r>
            <a:r>
              <a:rPr lang="ru-RU" sz="1900" dirty="0" err="1">
                <a:solidFill>
                  <a:srgbClr val="000000"/>
                </a:solidFill>
                <a:latin typeface="+mn-lt"/>
              </a:rPr>
              <a:t>повинні</a:t>
            </a:r>
            <a:r>
              <a:rPr lang="ru-RU" sz="1900" dirty="0">
                <a:solidFill>
                  <a:srgbClr val="000000"/>
                </a:solidFill>
                <a:latin typeface="+mn-lt"/>
              </a:rPr>
              <a:t> </a:t>
            </a:r>
            <a:r>
              <a:rPr lang="ru-RU" sz="1900" dirty="0" err="1">
                <a:solidFill>
                  <a:srgbClr val="000000"/>
                </a:solidFill>
                <a:latin typeface="+mn-lt"/>
              </a:rPr>
              <a:t>проваджувати</a:t>
            </a:r>
            <a:r>
              <a:rPr lang="ru-RU" sz="1900" dirty="0">
                <a:solidFill>
                  <a:srgbClr val="000000"/>
                </a:solidFill>
                <a:latin typeface="+mn-lt"/>
              </a:rPr>
              <a:t> </a:t>
            </a:r>
            <a:r>
              <a:rPr lang="ru-RU" sz="1900" dirty="0" err="1">
                <a:solidFill>
                  <a:srgbClr val="000000"/>
                </a:solidFill>
                <a:latin typeface="+mn-lt"/>
              </a:rPr>
              <a:t>або</a:t>
            </a:r>
            <a:r>
              <a:rPr lang="ru-RU" sz="1900" dirty="0">
                <a:solidFill>
                  <a:srgbClr val="000000"/>
                </a:solidFill>
                <a:latin typeface="+mn-lt"/>
              </a:rPr>
              <a:t> </a:t>
            </a:r>
            <a:r>
              <a:rPr lang="ru-RU" sz="1900" dirty="0" err="1">
                <a:solidFill>
                  <a:srgbClr val="000000"/>
                </a:solidFill>
                <a:latin typeface="+mn-lt"/>
              </a:rPr>
              <a:t>виконувати</a:t>
            </a:r>
            <a:r>
              <a:rPr lang="ru-RU" sz="1900" dirty="0">
                <a:solidFill>
                  <a:srgbClr val="000000"/>
                </a:solidFill>
                <a:latin typeface="+mn-lt"/>
              </a:rPr>
              <a:t> </a:t>
            </a:r>
            <a:r>
              <a:rPr lang="ru-RU" sz="1900" dirty="0" err="1">
                <a:solidFill>
                  <a:srgbClr val="000000"/>
                </a:solidFill>
                <a:latin typeface="+mn-lt"/>
              </a:rPr>
              <a:t>ці</a:t>
            </a:r>
            <a:r>
              <a:rPr lang="ru-RU" sz="1900" dirty="0">
                <a:solidFill>
                  <a:srgbClr val="000000"/>
                </a:solidFill>
                <a:latin typeface="+mn-lt"/>
              </a:rPr>
              <a:t> </a:t>
            </a:r>
            <a:r>
              <a:rPr lang="ru-RU" sz="1900" dirty="0" err="1">
                <a:solidFill>
                  <a:srgbClr val="000000"/>
                </a:solidFill>
                <a:latin typeface="+mn-lt"/>
              </a:rPr>
              <a:t>вимоги</a:t>
            </a:r>
            <a:r>
              <a:rPr lang="uk-UA" sz="1900" dirty="0">
                <a:solidFill>
                  <a:srgbClr val="000000"/>
                </a:solidFill>
                <a:latin typeface="+mn-lt"/>
              </a:rPr>
              <a:t>;</a:t>
            </a:r>
          </a:p>
          <a:p>
            <a:pPr algn="just" fontAlgn="auto">
              <a:lnSpc>
                <a:spcPct val="90000"/>
              </a:lnSpc>
              <a:spcBef>
                <a:spcPct val="20000"/>
              </a:spcBef>
              <a:spcAft>
                <a:spcPts val="0"/>
              </a:spcAft>
              <a:buClr>
                <a:schemeClr val="folHlink"/>
              </a:buClr>
              <a:buSzPct val="90000"/>
              <a:buFont typeface="Wingdings" panose="05000000000000000000" pitchFamily="2" charset="2"/>
              <a:buAutoNum type="arabicPeriod"/>
              <a:defRPr/>
            </a:pPr>
            <a:r>
              <a:rPr lang="uk-UA" sz="1900" dirty="0" smtClean="0">
                <a:solidFill>
                  <a:srgbClr val="000000"/>
                </a:solidFill>
                <a:latin typeface="+mn-lt"/>
              </a:rPr>
              <a:t>обґрунтовується </a:t>
            </a:r>
            <a:r>
              <a:rPr lang="uk-UA" sz="1900" dirty="0">
                <a:solidFill>
                  <a:srgbClr val="000000"/>
                </a:solidFill>
                <a:latin typeface="+mn-lt"/>
              </a:rPr>
              <a:t>запропонований </a:t>
            </a:r>
            <a:r>
              <a:rPr lang="uk-UA" sz="1900" b="1" u="sng" dirty="0">
                <a:solidFill>
                  <a:srgbClr val="000000"/>
                </a:solidFill>
                <a:latin typeface="+mn-lt"/>
              </a:rPr>
              <a:t>строк дії</a:t>
            </a:r>
            <a:r>
              <a:rPr lang="uk-UA" sz="1900" dirty="0">
                <a:solidFill>
                  <a:srgbClr val="000000"/>
                </a:solidFill>
                <a:latin typeface="+mn-lt"/>
              </a:rPr>
              <a:t> </a:t>
            </a:r>
            <a:r>
              <a:rPr lang="uk-UA" sz="1900" dirty="0" smtClean="0">
                <a:solidFill>
                  <a:srgbClr val="000000"/>
                </a:solidFill>
                <a:latin typeface="+mn-lt"/>
              </a:rPr>
              <a:t>акту </a:t>
            </a:r>
            <a:r>
              <a:rPr lang="uk-UA" sz="1900" dirty="0">
                <a:solidFill>
                  <a:srgbClr val="000000"/>
                </a:solidFill>
                <a:latin typeface="+mn-lt"/>
              </a:rPr>
              <a:t>(у разі обмеження цього строку);</a:t>
            </a:r>
          </a:p>
          <a:p>
            <a:pPr algn="just" fontAlgn="auto">
              <a:lnSpc>
                <a:spcPct val="90000"/>
              </a:lnSpc>
              <a:spcBef>
                <a:spcPct val="20000"/>
              </a:spcBef>
              <a:spcAft>
                <a:spcPts val="0"/>
              </a:spcAft>
              <a:buClr>
                <a:schemeClr val="folHlink"/>
              </a:buClr>
              <a:buSzPct val="90000"/>
              <a:buFont typeface="Wingdings" panose="05000000000000000000" pitchFamily="2" charset="2"/>
              <a:buAutoNum type="arabicPeriod"/>
              <a:defRPr/>
            </a:pPr>
            <a:r>
              <a:rPr lang="uk-UA" sz="1900" dirty="0" smtClean="0">
                <a:solidFill>
                  <a:srgbClr val="000000"/>
                </a:solidFill>
                <a:latin typeface="+mn-lt"/>
              </a:rPr>
              <a:t>визначаються </a:t>
            </a:r>
            <a:r>
              <a:rPr lang="uk-UA" sz="1900" dirty="0">
                <a:solidFill>
                  <a:srgbClr val="000000"/>
                </a:solidFill>
                <a:latin typeface="+mn-lt"/>
              </a:rPr>
              <a:t>показники </a:t>
            </a:r>
            <a:r>
              <a:rPr lang="uk-UA" sz="1900" b="1" u="sng" dirty="0">
                <a:solidFill>
                  <a:srgbClr val="000000"/>
                </a:solidFill>
                <a:latin typeface="+mn-lt"/>
              </a:rPr>
              <a:t>результативності </a:t>
            </a:r>
            <a:r>
              <a:rPr lang="uk-UA" sz="1900" dirty="0" smtClean="0">
                <a:solidFill>
                  <a:srgbClr val="000000"/>
                </a:solidFill>
                <a:latin typeface="+mn-lt"/>
              </a:rPr>
              <a:t>акту;</a:t>
            </a:r>
            <a:endParaRPr lang="uk-UA" sz="1900" dirty="0">
              <a:solidFill>
                <a:srgbClr val="000000"/>
              </a:solidFill>
              <a:latin typeface="+mn-lt"/>
            </a:endParaRPr>
          </a:p>
          <a:p>
            <a:pPr algn="just" fontAlgn="auto">
              <a:lnSpc>
                <a:spcPct val="90000"/>
              </a:lnSpc>
              <a:spcBef>
                <a:spcPct val="20000"/>
              </a:spcBef>
              <a:spcAft>
                <a:spcPts val="0"/>
              </a:spcAft>
              <a:buClr>
                <a:schemeClr val="folHlink"/>
              </a:buClr>
              <a:buSzPct val="90000"/>
              <a:buFont typeface="Wingdings" panose="05000000000000000000" pitchFamily="2" charset="2"/>
              <a:buAutoNum type="arabicPeriod"/>
              <a:defRPr/>
            </a:pPr>
            <a:r>
              <a:rPr lang="uk-UA" sz="1900" dirty="0" smtClean="0">
                <a:solidFill>
                  <a:srgbClr val="000000"/>
                </a:solidFill>
                <a:latin typeface="+mn-lt"/>
              </a:rPr>
              <a:t>визначаються </a:t>
            </a:r>
            <a:r>
              <a:rPr lang="uk-UA" sz="1900" b="1" u="sng" dirty="0">
                <a:solidFill>
                  <a:srgbClr val="000000"/>
                </a:solidFill>
                <a:latin typeface="+mn-lt"/>
              </a:rPr>
              <a:t>заходи</a:t>
            </a:r>
            <a:r>
              <a:rPr lang="uk-UA" sz="1900" dirty="0">
                <a:solidFill>
                  <a:srgbClr val="000000"/>
                </a:solidFill>
                <a:latin typeface="+mn-lt"/>
              </a:rPr>
              <a:t>, з допомогою яких буде здійснюватися </a:t>
            </a:r>
            <a:r>
              <a:rPr lang="uk-UA" sz="1900" b="1" u="sng" dirty="0">
                <a:solidFill>
                  <a:srgbClr val="000000"/>
                </a:solidFill>
                <a:latin typeface="+mn-lt"/>
              </a:rPr>
              <a:t>відстеження</a:t>
            </a:r>
            <a:r>
              <a:rPr lang="uk-UA" sz="1900" dirty="0">
                <a:solidFill>
                  <a:srgbClr val="000000"/>
                </a:solidFill>
                <a:latin typeface="+mn-lt"/>
              </a:rPr>
              <a:t> результативності </a:t>
            </a:r>
            <a:r>
              <a:rPr lang="uk-UA" sz="1900" dirty="0" smtClean="0">
                <a:solidFill>
                  <a:srgbClr val="000000"/>
                </a:solidFill>
                <a:latin typeface="+mn-lt"/>
              </a:rPr>
              <a:t>акту.</a:t>
            </a:r>
            <a:endParaRPr lang="uk-UA" sz="1900" dirty="0">
              <a:solidFill>
                <a:srgbClr val="000000"/>
              </a:solidFill>
              <a:latin typeface="+mn-lt"/>
            </a:endParaRPr>
          </a:p>
        </p:txBody>
      </p:sp>
      <p:sp>
        <p:nvSpPr>
          <p:cNvPr id="14" name="Прямоугольник 13"/>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СТРУКТУРА АРВ  </a:t>
            </a:r>
            <a:endParaRPr lang="ru-RU" sz="3000" b="1" dirty="0">
              <a:solidFill>
                <a:srgbClr val="FF0000"/>
              </a:solidFill>
              <a:ea typeface="+mj-ea"/>
              <a:cs typeface="Times New Roman" pitchFamily="18" charset="0"/>
            </a:endParaRPr>
          </a:p>
        </p:txBody>
      </p:sp>
      <p:sp>
        <p:nvSpPr>
          <p:cNvPr id="15" name="TextBox 14"/>
          <p:cNvSpPr txBox="1"/>
          <p:nvPr/>
        </p:nvSpPr>
        <p:spPr>
          <a:xfrm>
            <a:off x="827584" y="6044616"/>
            <a:ext cx="5929354" cy="523220"/>
          </a:xfrm>
          <a:prstGeom prst="rect">
            <a:avLst/>
          </a:prstGeom>
          <a:noFill/>
        </p:spPr>
        <p:txBody>
          <a:bodyPr wrap="square" rtlCol="0">
            <a:spAutoFit/>
          </a:bodyPr>
          <a:lstStyle/>
          <a:p>
            <a:r>
              <a:rPr lang="uk-UA" sz="2800" dirty="0" smtClean="0">
                <a:solidFill>
                  <a:srgbClr val="FF0000"/>
                </a:solidFill>
                <a:latin typeface="Times New Roman" pitchFamily="18" charset="0"/>
                <a:cs typeface="Times New Roman" pitchFamily="18" charset="0"/>
              </a:rPr>
              <a:t>____________ </a:t>
            </a:r>
            <a:r>
              <a:rPr lang="uk-UA" sz="2800" b="1" dirty="0" smtClean="0">
                <a:solidFill>
                  <a:srgbClr val="FF0000"/>
                </a:solidFill>
                <a:latin typeface="Times New Roman" pitchFamily="18" charset="0"/>
                <a:cs typeface="Times New Roman" pitchFamily="18" charset="0"/>
              </a:rPr>
              <a:t>Розробник  проекту</a:t>
            </a:r>
            <a:endParaRPr lang="ru-RU"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59320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Визначається </a:t>
            </a:r>
            <a:r>
              <a:rPr lang="uk-UA" sz="3200" b="1" dirty="0">
                <a:solidFill>
                  <a:srgbClr val="000000"/>
                </a:solidFill>
              </a:rPr>
              <a:t>проблема</a:t>
            </a:r>
            <a:endParaRPr lang="ru-RU" sz="3000" b="1" dirty="0">
              <a:solidFill>
                <a:srgbClr val="FF0000"/>
              </a:solidFill>
              <a:ea typeface="+mj-ea"/>
              <a:cs typeface="Times New Roman" pitchFamily="18" charset="0"/>
            </a:endParaRPr>
          </a:p>
        </p:txBody>
      </p:sp>
      <p:sp>
        <p:nvSpPr>
          <p:cNvPr id="16" name="Rectangle 1"/>
          <p:cNvSpPr>
            <a:spLocks noChangeArrowheads="1"/>
          </p:cNvSpPr>
          <p:nvPr/>
        </p:nvSpPr>
        <p:spPr bwMode="auto">
          <a:xfrm>
            <a:off x="827584" y="1052736"/>
            <a:ext cx="810010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57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85750" algn="just" defTabSz="914400" rtl="0" eaLnBrk="1" fontAlgn="base" latinLnBrk="0" hangingPunct="1">
              <a:lnSpc>
                <a:spcPct val="100000"/>
              </a:lnSpc>
              <a:spcBef>
                <a:spcPct val="0"/>
              </a:spcBef>
              <a:spcAft>
                <a:spcPct val="0"/>
              </a:spcAft>
              <a:buClrTx/>
              <a:buSzTx/>
              <a:buFontTx/>
              <a:buNone/>
              <a:tabLst/>
            </a:pPr>
            <a:r>
              <a:rPr kumimoji="0" lang="uk-UA" alt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Під час визначення проблеми, яку передбачається розв’язати шляхом державного регулювання:</a:t>
            </a:r>
            <a:endParaRPr kumimoji="0" lang="uk-UA" altLang="uk-UA" sz="2000" b="0" i="0" u="none" strike="noStrike" cap="none" normalizeH="0" baseline="0" dirty="0" smtClean="0">
              <a:ln>
                <a:noFill/>
              </a:ln>
              <a:solidFill>
                <a:schemeClr val="tx1"/>
              </a:solidFill>
              <a:effectLst/>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uk-UA" alt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чітко визначити проблему, яку пропонується розв’язати шляхом державного регулювання;</a:t>
            </a:r>
            <a:endParaRPr kumimoji="0" lang="uk-UA" altLang="uk-UA" sz="2000" b="0" i="0" u="none" strike="noStrike" cap="none" normalizeH="0" baseline="0" dirty="0" smtClean="0">
              <a:ln>
                <a:noFill/>
              </a:ln>
              <a:solidFill>
                <a:schemeClr val="tx1"/>
              </a:solidFill>
              <a:effectLst/>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uk-UA" alt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визначити причини виникнення проблеми;</a:t>
            </a:r>
            <a:endParaRPr kumimoji="0" lang="uk-UA" altLang="uk-UA" sz="2000" b="0" i="0" u="none" strike="noStrike" cap="none" normalizeH="0" baseline="0" dirty="0" smtClean="0">
              <a:ln>
                <a:noFill/>
              </a:ln>
              <a:solidFill>
                <a:schemeClr val="tx1"/>
              </a:solidFill>
              <a:effectLst/>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uk-UA" alt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оцінити важливість проблеми (у разі існування даних, які підтверджують існування проблеми та характеризують її масштаб, навести значення цих даних (у цифровому вимірі);</a:t>
            </a:r>
            <a:endParaRPr kumimoji="0" lang="uk-UA" altLang="uk-UA" sz="2000" b="0" i="0" u="none" strike="noStrike" cap="none" normalizeH="0" baseline="0" dirty="0" smtClean="0">
              <a:ln>
                <a:noFill/>
              </a:ln>
              <a:solidFill>
                <a:schemeClr val="tx1"/>
              </a:solidFill>
              <a:effectLst/>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uk-UA" alt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визначити основні групи (підгрупи), на які проблема справляє вплив:</a:t>
            </a:r>
          </a:p>
        </p:txBody>
      </p:sp>
      <p:graphicFrame>
        <p:nvGraphicFramePr>
          <p:cNvPr id="17" name="Таблиця 1"/>
          <p:cNvGraphicFramePr>
            <a:graphicFrameLocks noGrp="1"/>
          </p:cNvGraphicFramePr>
          <p:nvPr>
            <p:extLst>
              <p:ext uri="{D42A27DB-BD31-4B8C-83A1-F6EECF244321}">
                <p14:modId xmlns:p14="http://schemas.microsoft.com/office/powerpoint/2010/main" val="2643320167"/>
              </p:ext>
            </p:extLst>
          </p:nvPr>
        </p:nvGraphicFramePr>
        <p:xfrm>
          <a:off x="943143" y="4272496"/>
          <a:ext cx="7984547" cy="1892808"/>
        </p:xfrm>
        <a:graphic>
          <a:graphicData uri="http://schemas.openxmlformats.org/drawingml/2006/table">
            <a:tbl>
              <a:tblPr firstRow="1" firstCol="1" bandRow="1">
                <a:tableStyleId>{5C22544A-7EE6-4342-B048-85BDC9FD1C3A}</a:tableStyleId>
              </a:tblPr>
              <a:tblGrid>
                <a:gridCol w="3629339">
                  <a:extLst>
                    <a:ext uri="{9D8B030D-6E8A-4147-A177-3AD203B41FA5}">
                      <a16:colId xmlns:a16="http://schemas.microsoft.com/office/drawing/2014/main" val="20000"/>
                    </a:ext>
                  </a:extLst>
                </a:gridCol>
                <a:gridCol w="2338908">
                  <a:extLst>
                    <a:ext uri="{9D8B030D-6E8A-4147-A177-3AD203B41FA5}">
                      <a16:colId xmlns:a16="http://schemas.microsoft.com/office/drawing/2014/main" val="20001"/>
                    </a:ext>
                  </a:extLst>
                </a:gridCol>
                <a:gridCol w="2016300">
                  <a:extLst>
                    <a:ext uri="{9D8B030D-6E8A-4147-A177-3AD203B41FA5}">
                      <a16:colId xmlns:a16="http://schemas.microsoft.com/office/drawing/2014/main" val="20002"/>
                    </a:ext>
                  </a:extLst>
                </a:gridCol>
              </a:tblGrid>
              <a:tr h="0">
                <a:tc>
                  <a:txBody>
                    <a:bodyPr/>
                    <a:lstStyle/>
                    <a:p>
                      <a:pPr algn="ctr" fontAlgn="base">
                        <a:lnSpc>
                          <a:spcPct val="115000"/>
                        </a:lnSpc>
                        <a:spcBef>
                          <a:spcPts val="750"/>
                        </a:spcBef>
                        <a:spcAft>
                          <a:spcPts val="750"/>
                        </a:spcAft>
                      </a:pPr>
                      <a:r>
                        <a:rPr lang="uk-UA" sz="1800" dirty="0">
                          <a:effectLst/>
                        </a:rPr>
                        <a:t>Групи (підгрупи)</a:t>
                      </a:r>
                      <a:endParaRPr lang="uk-UA" sz="1800" dirty="0">
                        <a:effectLst/>
                        <a:latin typeface="Calibri"/>
                        <a:ea typeface="Calibri"/>
                        <a:cs typeface="Times New Roman"/>
                      </a:endParaRPr>
                    </a:p>
                  </a:txBody>
                  <a:tcPr marL="0" marR="0" marT="0" marB="0"/>
                </a:tc>
                <a:tc>
                  <a:txBody>
                    <a:bodyPr/>
                    <a:lstStyle/>
                    <a:p>
                      <a:pPr algn="ctr" fontAlgn="base">
                        <a:lnSpc>
                          <a:spcPct val="115000"/>
                        </a:lnSpc>
                        <a:spcBef>
                          <a:spcPts val="750"/>
                        </a:spcBef>
                        <a:spcAft>
                          <a:spcPts val="750"/>
                        </a:spcAft>
                      </a:pPr>
                      <a:r>
                        <a:rPr lang="uk-UA" sz="1800">
                          <a:effectLst/>
                        </a:rPr>
                        <a:t>Так</a:t>
                      </a:r>
                      <a:endParaRPr lang="uk-UA" sz="1800">
                        <a:effectLst/>
                        <a:latin typeface="Calibri"/>
                        <a:ea typeface="Calibri"/>
                        <a:cs typeface="Times New Roman"/>
                      </a:endParaRPr>
                    </a:p>
                  </a:txBody>
                  <a:tcPr marL="0" marR="0" marT="0" marB="0"/>
                </a:tc>
                <a:tc>
                  <a:txBody>
                    <a:bodyPr/>
                    <a:lstStyle/>
                    <a:p>
                      <a:pPr algn="ctr" fontAlgn="base">
                        <a:lnSpc>
                          <a:spcPct val="115000"/>
                        </a:lnSpc>
                        <a:spcBef>
                          <a:spcPts val="750"/>
                        </a:spcBef>
                        <a:spcAft>
                          <a:spcPts val="750"/>
                        </a:spcAft>
                      </a:pPr>
                      <a:r>
                        <a:rPr lang="uk-UA" sz="1800">
                          <a:effectLst/>
                        </a:rPr>
                        <a:t>Ні</a:t>
                      </a:r>
                      <a:endParaRPr lang="uk-UA" sz="180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0">
                <a:tc>
                  <a:txBody>
                    <a:bodyPr/>
                    <a:lstStyle/>
                    <a:p>
                      <a:pPr fontAlgn="base">
                        <a:lnSpc>
                          <a:spcPct val="115000"/>
                        </a:lnSpc>
                        <a:spcBef>
                          <a:spcPts val="750"/>
                        </a:spcBef>
                        <a:spcAft>
                          <a:spcPts val="750"/>
                        </a:spcAft>
                      </a:pPr>
                      <a:r>
                        <a:rPr lang="uk-UA" sz="1800">
                          <a:effectLst/>
                        </a:rPr>
                        <a:t>Громадяни</a:t>
                      </a:r>
                      <a:endParaRPr lang="uk-UA" sz="1800">
                        <a:effectLst/>
                        <a:latin typeface="Calibri"/>
                        <a:ea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extLst>
                  <a:ext uri="{0D108BD9-81ED-4DB2-BD59-A6C34878D82A}">
                    <a16:rowId xmlns:a16="http://schemas.microsoft.com/office/drawing/2014/main" val="10001"/>
                  </a:ext>
                </a:extLst>
              </a:tr>
              <a:tr h="0">
                <a:tc>
                  <a:txBody>
                    <a:bodyPr/>
                    <a:lstStyle/>
                    <a:p>
                      <a:pPr fontAlgn="base">
                        <a:lnSpc>
                          <a:spcPct val="115000"/>
                        </a:lnSpc>
                        <a:spcBef>
                          <a:spcPts val="750"/>
                        </a:spcBef>
                        <a:spcAft>
                          <a:spcPts val="750"/>
                        </a:spcAft>
                      </a:pPr>
                      <a:r>
                        <a:rPr lang="uk-UA" sz="1800">
                          <a:effectLst/>
                        </a:rPr>
                        <a:t>Держава</a:t>
                      </a:r>
                      <a:endParaRPr lang="uk-UA" sz="1800">
                        <a:effectLst/>
                        <a:latin typeface="Calibri"/>
                        <a:ea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tc>
                  <a:txBody>
                    <a:bodyPr/>
                    <a:lstStyle/>
                    <a:p>
                      <a:pPr>
                        <a:lnSpc>
                          <a:spcPct val="115000"/>
                        </a:lnSpc>
                      </a:pPr>
                      <a:endParaRPr lang="uk-UA" sz="1800" dirty="0">
                        <a:effectLst/>
                        <a:latin typeface="Calibri"/>
                        <a:cs typeface="Times New Roman"/>
                      </a:endParaRPr>
                    </a:p>
                  </a:txBody>
                  <a:tcPr marL="0" marR="0" marT="0" marB="0"/>
                </a:tc>
                <a:extLst>
                  <a:ext uri="{0D108BD9-81ED-4DB2-BD59-A6C34878D82A}">
                    <a16:rowId xmlns:a16="http://schemas.microsoft.com/office/drawing/2014/main" val="10002"/>
                  </a:ext>
                </a:extLst>
              </a:tr>
              <a:tr h="0">
                <a:tc>
                  <a:txBody>
                    <a:bodyPr/>
                    <a:lstStyle/>
                    <a:p>
                      <a:pPr fontAlgn="base">
                        <a:lnSpc>
                          <a:spcPct val="115000"/>
                        </a:lnSpc>
                        <a:spcBef>
                          <a:spcPts val="750"/>
                        </a:spcBef>
                        <a:spcAft>
                          <a:spcPts val="750"/>
                        </a:spcAft>
                      </a:pPr>
                      <a:r>
                        <a:rPr lang="uk-UA" sz="1800" dirty="0">
                          <a:effectLst/>
                        </a:rPr>
                        <a:t>Суб’єкти господарювання,</a:t>
                      </a:r>
                      <a:endParaRPr lang="uk-UA" sz="1800" dirty="0">
                        <a:effectLst/>
                        <a:latin typeface="Calibri"/>
                        <a:ea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extLst>
                  <a:ext uri="{0D108BD9-81ED-4DB2-BD59-A6C34878D82A}">
                    <a16:rowId xmlns:a16="http://schemas.microsoft.com/office/drawing/2014/main" val="10003"/>
                  </a:ext>
                </a:extLst>
              </a:tr>
              <a:tr h="0">
                <a:tc>
                  <a:txBody>
                    <a:bodyPr/>
                    <a:lstStyle/>
                    <a:p>
                      <a:pPr fontAlgn="base">
                        <a:lnSpc>
                          <a:spcPct val="115000"/>
                        </a:lnSpc>
                        <a:spcBef>
                          <a:spcPts val="750"/>
                        </a:spcBef>
                        <a:spcAft>
                          <a:spcPts val="750"/>
                        </a:spcAft>
                      </a:pPr>
                      <a:r>
                        <a:rPr lang="uk-UA" sz="1800" dirty="0">
                          <a:effectLst/>
                        </a:rPr>
                        <a:t>у тому числі суб’єкти малого підприємництва*</a:t>
                      </a:r>
                      <a:endParaRPr lang="uk-UA" sz="1800" dirty="0">
                        <a:effectLst/>
                        <a:latin typeface="Calibri"/>
                        <a:ea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tc>
                  <a:txBody>
                    <a:bodyPr/>
                    <a:lstStyle/>
                    <a:p>
                      <a:pPr>
                        <a:lnSpc>
                          <a:spcPct val="115000"/>
                        </a:lnSpc>
                      </a:pPr>
                      <a:endParaRPr lang="uk-UA" sz="1800" dirty="0">
                        <a:effectLst/>
                        <a:latin typeface="Calibri"/>
                        <a:cs typeface="Times New Roman"/>
                      </a:endParaRP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2219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2" name="TextBox 11"/>
          <p:cNvSpPr txBox="1"/>
          <p:nvPr/>
        </p:nvSpPr>
        <p:spPr>
          <a:xfrm>
            <a:off x="611560" y="56818"/>
            <a:ext cx="3286148" cy="707886"/>
          </a:xfrm>
          <a:prstGeom prst="rect">
            <a:avLst/>
          </a:prstGeom>
          <a:noFill/>
        </p:spPr>
        <p:txBody>
          <a:bodyPr wrap="square" rtlCol="0">
            <a:spAutoFit/>
          </a:bodyPr>
          <a:lstStyle/>
          <a:p>
            <a:pPr algn="ctr"/>
            <a:r>
              <a:rPr lang="uk-UA" sz="4000" b="1" dirty="0" smtClean="0">
                <a:cs typeface="Times New Roman" pitchFamily="18" charset="0"/>
              </a:rPr>
              <a:t>Частина 1  </a:t>
            </a:r>
            <a:endParaRPr lang="uk-UA" sz="4000" b="1" dirty="0">
              <a:cs typeface="Times New Roman" pitchFamily="18" charset="0"/>
            </a:endParaRPr>
          </a:p>
        </p:txBody>
      </p:sp>
      <p:sp>
        <p:nvSpPr>
          <p:cNvPr id="3" name="Прямоугольник 2"/>
          <p:cNvSpPr/>
          <p:nvPr/>
        </p:nvSpPr>
        <p:spPr>
          <a:xfrm>
            <a:off x="1763688" y="2280909"/>
            <a:ext cx="6096008" cy="1938992"/>
          </a:xfrm>
          <a:prstGeom prst="rect">
            <a:avLst/>
          </a:prstGeom>
          <a:solidFill>
            <a:schemeClr val="tx2">
              <a:lumMod val="20000"/>
              <a:lumOff val="80000"/>
            </a:schemeClr>
          </a:solidFill>
        </p:spPr>
        <p:txBody>
          <a:bodyPr wrap="square">
            <a:spAutoFit/>
          </a:bodyPr>
          <a:lstStyle/>
          <a:p>
            <a:pPr algn="ctr"/>
            <a:r>
              <a:rPr lang="uk-UA" sz="4000" b="1" dirty="0">
                <a:cs typeface="Times New Roman" pitchFamily="18" charset="0"/>
              </a:rPr>
              <a:t>МЕТОДОЛОГІЯ І ПРАКТИКА </a:t>
            </a:r>
          </a:p>
          <a:p>
            <a:pPr algn="ctr"/>
            <a:r>
              <a:rPr lang="uk-UA" sz="4000" b="1" dirty="0">
                <a:cs typeface="Times New Roman" pitchFamily="18" charset="0"/>
              </a:rPr>
              <a:t>ПРОВЕДЕННЯ М-ТЕСТУ </a:t>
            </a:r>
            <a:endParaRPr lang="ru-RU" sz="4000" dirty="0"/>
          </a:p>
        </p:txBody>
      </p:sp>
    </p:spTree>
    <p:extLst>
      <p:ext uri="{BB962C8B-B14F-4D97-AF65-F5344CB8AC3E}">
        <p14:creationId xmlns:p14="http://schemas.microsoft.com/office/powerpoint/2010/main" val="2424566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Визначається </a:t>
            </a:r>
            <a:r>
              <a:rPr lang="uk-UA" sz="3200" b="1" dirty="0">
                <a:solidFill>
                  <a:srgbClr val="000000"/>
                </a:solidFill>
              </a:rPr>
              <a:t>проблема</a:t>
            </a:r>
            <a:endParaRPr lang="ru-RU" sz="3000" b="1" dirty="0">
              <a:solidFill>
                <a:srgbClr val="FF0000"/>
              </a:solidFill>
              <a:ea typeface="+mj-ea"/>
              <a:cs typeface="Times New Roman" pitchFamily="18" charset="0"/>
            </a:endParaRPr>
          </a:p>
        </p:txBody>
      </p:sp>
      <p:sp>
        <p:nvSpPr>
          <p:cNvPr id="10" name="Rectangle 1"/>
          <p:cNvSpPr>
            <a:spLocks noChangeArrowheads="1"/>
          </p:cNvSpPr>
          <p:nvPr/>
        </p:nvSpPr>
        <p:spPr bwMode="auto">
          <a:xfrm>
            <a:off x="642909" y="908720"/>
            <a:ext cx="832656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57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85750" algn="just" defTabSz="914400" rtl="0" eaLnBrk="0" fontAlgn="base" latinLnBrk="0" hangingPunct="0">
              <a:lnSpc>
                <a:spcPct val="100000"/>
              </a:lnSpc>
              <a:spcBef>
                <a:spcPct val="0"/>
              </a:spcBef>
              <a:spcAft>
                <a:spcPct val="0"/>
              </a:spcAft>
              <a:buClrTx/>
              <a:buSzTx/>
              <a:buFontTx/>
              <a:buNone/>
              <a:tabLst/>
            </a:pPr>
            <a:r>
              <a:rPr kumimoji="0" lang="uk-UA" altLang="uk-UA"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 разі коли проблема впливає на суб’єктів малого підприємництва, необхідно у подальших таблицях конкретизувати питому вагу суб’єктів малого підприємництва у загальній кількості суб’єктів господарювання, на яких проблема справляє вплив.</a:t>
            </a:r>
            <a:endParaRPr kumimoji="0" lang="uk-UA" altLang="uk-UA"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5750" algn="just" defTabSz="914400" rtl="0" eaLnBrk="0" fontAlgn="base" latinLnBrk="0" hangingPunct="0">
              <a:lnSpc>
                <a:spcPct val="100000"/>
              </a:lnSpc>
              <a:spcBef>
                <a:spcPct val="0"/>
              </a:spcBef>
              <a:spcAft>
                <a:spcPct val="0"/>
              </a:spcAft>
              <a:buClrTx/>
              <a:buSzTx/>
              <a:buFontTx/>
              <a:buNone/>
              <a:tabLst/>
            </a:pPr>
            <a:r>
              <a:rPr kumimoji="0" lang="uk-UA" altLang="uk-UA"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зазначити, чому проблема не може бути розв’язана за допомогою ринкових механізмів;</a:t>
            </a:r>
            <a:endParaRPr kumimoji="0" lang="uk-UA" altLang="uk-UA"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85750" algn="just" defTabSz="914400" rtl="0" eaLnBrk="0" fontAlgn="base" latinLnBrk="0" hangingPunct="0">
              <a:lnSpc>
                <a:spcPct val="100000"/>
              </a:lnSpc>
              <a:spcBef>
                <a:spcPct val="0"/>
              </a:spcBef>
              <a:spcAft>
                <a:spcPct val="0"/>
              </a:spcAft>
              <a:buClrTx/>
              <a:buSzTx/>
              <a:buFontTx/>
              <a:buNone/>
              <a:tabLst/>
            </a:pPr>
            <a:r>
              <a:rPr kumimoji="0" lang="uk-UA" altLang="uk-UA" sz="3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зазначити, чому проблема не може бути розв’язана за допомогою діючих регуляторних актів.</a:t>
            </a:r>
            <a:endParaRPr kumimoji="0" lang="uk-UA" altLang="uk-UA"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65177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Визначається </a:t>
            </a:r>
            <a:r>
              <a:rPr lang="uk-UA" sz="3200" b="1" dirty="0">
                <a:solidFill>
                  <a:srgbClr val="000000"/>
                </a:solidFill>
              </a:rPr>
              <a:t>проблема</a:t>
            </a:r>
            <a:endParaRPr lang="ru-RU" sz="3000" b="1" dirty="0">
              <a:solidFill>
                <a:srgbClr val="FF0000"/>
              </a:solidFill>
              <a:ea typeface="+mj-ea"/>
              <a:cs typeface="Times New Roman" pitchFamily="18" charset="0"/>
            </a:endParaRPr>
          </a:p>
        </p:txBody>
      </p:sp>
      <p:sp>
        <p:nvSpPr>
          <p:cNvPr id="13" name="Rectangle 3"/>
          <p:cNvSpPr>
            <a:spLocks noChangeArrowheads="1"/>
          </p:cNvSpPr>
          <p:nvPr/>
        </p:nvSpPr>
        <p:spPr bwMode="auto">
          <a:xfrm>
            <a:off x="866446" y="1052735"/>
            <a:ext cx="785971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uk-UA" sz="2400" b="1" i="0" dirty="0">
                <a:latin typeface="Times New Roman" pitchFamily="18" charset="0"/>
                <a:cs typeface="Times New Roman" pitchFamily="18" charset="0"/>
              </a:rPr>
              <a:t>ЩО ТАКЕ ПРОБЛЕМА?</a:t>
            </a:r>
          </a:p>
          <a:p>
            <a:pPr algn="just"/>
            <a:endParaRPr lang="ru-RU" sz="2400" i="0" dirty="0">
              <a:latin typeface="Times New Roman" pitchFamily="18" charset="0"/>
              <a:cs typeface="Times New Roman" pitchFamily="18" charset="0"/>
            </a:endParaRPr>
          </a:p>
          <a:p>
            <a:pPr algn="just">
              <a:buFontTx/>
              <a:buChar char="•"/>
            </a:pPr>
            <a:r>
              <a:rPr lang="uk-UA" i="0" dirty="0">
                <a:latin typeface="Times New Roman" pitchFamily="18" charset="0"/>
                <a:cs typeface="Times New Roman" pitchFamily="18" charset="0"/>
              </a:rPr>
              <a:t> </a:t>
            </a:r>
            <a:r>
              <a:rPr lang="uk-UA" sz="2200" i="0" dirty="0">
                <a:latin typeface="Times New Roman" pitchFamily="18" charset="0"/>
                <a:cs typeface="Times New Roman" pitchFamily="18" charset="0"/>
              </a:rPr>
              <a:t>це незадоволені потреби, недотримані цінності чи можливості поліпшення суспільного життя, економічних умов тощо, які можуть бути вирішені чи реалізовані шляхом публічних заходів;</a:t>
            </a:r>
          </a:p>
          <a:p>
            <a:pPr algn="just"/>
            <a:endParaRPr lang="ru-RU" sz="2200" i="0" dirty="0">
              <a:latin typeface="Times New Roman" pitchFamily="18" charset="0"/>
              <a:cs typeface="Times New Roman" pitchFamily="18" charset="0"/>
            </a:endParaRPr>
          </a:p>
          <a:p>
            <a:pPr algn="just">
              <a:buFontTx/>
              <a:buChar char="•"/>
            </a:pPr>
            <a:r>
              <a:rPr lang="uk-UA" i="0" dirty="0">
                <a:latin typeface="Times New Roman" pitchFamily="18" charset="0"/>
                <a:cs typeface="Times New Roman" pitchFamily="18" charset="0"/>
              </a:rPr>
              <a:t> </a:t>
            </a:r>
            <a:r>
              <a:rPr lang="uk-UA" sz="2200" i="0" dirty="0">
                <a:latin typeface="Times New Roman" pitchFamily="18" charset="0"/>
                <a:cs typeface="Times New Roman" pitchFamily="18" charset="0"/>
              </a:rPr>
              <a:t>є відправним пунктом у розробці довгострокових програм урядових дій загальносуспільного, галузевого чи регіонального значення;</a:t>
            </a:r>
          </a:p>
          <a:p>
            <a:pPr algn="just"/>
            <a:endParaRPr lang="ru-RU" sz="2200" i="0" dirty="0">
              <a:latin typeface="Times New Roman" pitchFamily="18" charset="0"/>
              <a:cs typeface="Times New Roman" pitchFamily="18" charset="0"/>
            </a:endParaRPr>
          </a:p>
          <a:p>
            <a:pPr algn="just">
              <a:buFontTx/>
              <a:buChar char="•"/>
            </a:pPr>
            <a:r>
              <a:rPr lang="uk-UA" i="0" dirty="0">
                <a:latin typeface="Times New Roman" pitchFamily="18" charset="0"/>
                <a:cs typeface="Times New Roman" pitchFamily="18" charset="0"/>
              </a:rPr>
              <a:t> </a:t>
            </a:r>
            <a:r>
              <a:rPr lang="uk-UA" sz="2200" i="0" dirty="0">
                <a:latin typeface="Times New Roman" pitchFamily="18" charset="0"/>
                <a:cs typeface="Times New Roman" pitchFamily="18" charset="0"/>
              </a:rPr>
              <a:t>є об’єктом аналізу політики – ретельного вивчення, визначення того, що потребує нагального вирішення в рамках розробки та реалізації публічної політики.</a:t>
            </a:r>
            <a:r>
              <a:rPr lang="ru-RU" sz="2200" i="0" dirty="0">
                <a:latin typeface="Times New Roman" pitchFamily="18" charset="0"/>
                <a:cs typeface="Times New Roman" pitchFamily="18" charset="0"/>
              </a:rPr>
              <a:t> </a:t>
            </a:r>
            <a:endParaRPr lang="pl-PL" sz="2200" i="0" dirty="0">
              <a:latin typeface="Times New Roman" pitchFamily="18" charset="0"/>
              <a:cs typeface="Times New Roman" pitchFamily="18" charset="0"/>
            </a:endParaRPr>
          </a:p>
        </p:txBody>
      </p:sp>
    </p:spTree>
    <p:extLst>
      <p:ext uri="{BB962C8B-B14F-4D97-AF65-F5344CB8AC3E}">
        <p14:creationId xmlns:p14="http://schemas.microsoft.com/office/powerpoint/2010/main" val="3280586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Визначається </a:t>
            </a:r>
            <a:r>
              <a:rPr lang="uk-UA" sz="3200" b="1" dirty="0">
                <a:solidFill>
                  <a:srgbClr val="000000"/>
                </a:solidFill>
              </a:rPr>
              <a:t>проблема</a:t>
            </a:r>
            <a:endParaRPr lang="ru-RU" sz="3000" b="1" dirty="0">
              <a:solidFill>
                <a:srgbClr val="FF0000"/>
              </a:solidFill>
              <a:ea typeface="+mj-ea"/>
              <a:cs typeface="Times New Roman" pitchFamily="18" charset="0"/>
            </a:endParaRPr>
          </a:p>
        </p:txBody>
      </p:sp>
      <p:grpSp>
        <p:nvGrpSpPr>
          <p:cNvPr id="15" name="Group 21"/>
          <p:cNvGrpSpPr>
            <a:grpSpLocks/>
          </p:cNvGrpSpPr>
          <p:nvPr/>
        </p:nvGrpSpPr>
        <p:grpSpPr bwMode="auto">
          <a:xfrm>
            <a:off x="827584" y="757689"/>
            <a:ext cx="7489260" cy="5323357"/>
            <a:chOff x="-114" y="166"/>
            <a:chExt cx="5535" cy="3944"/>
          </a:xfrm>
        </p:grpSpPr>
        <p:grpSp>
          <p:nvGrpSpPr>
            <p:cNvPr id="16" name="Group 10"/>
            <p:cNvGrpSpPr>
              <a:grpSpLocks/>
            </p:cNvGrpSpPr>
            <p:nvPr/>
          </p:nvGrpSpPr>
          <p:grpSpPr bwMode="auto">
            <a:xfrm>
              <a:off x="1383" y="527"/>
              <a:ext cx="2903" cy="3583"/>
              <a:chOff x="1383" y="346"/>
              <a:chExt cx="2903" cy="3583"/>
            </a:xfrm>
          </p:grpSpPr>
          <p:sp>
            <p:nvSpPr>
              <p:cNvPr id="31" name="Rectangle 3"/>
              <p:cNvSpPr>
                <a:spLocks noChangeArrowheads="1"/>
              </p:cNvSpPr>
              <p:nvPr/>
            </p:nvSpPr>
            <p:spPr bwMode="auto">
              <a:xfrm>
                <a:off x="2562" y="1752"/>
                <a:ext cx="590" cy="14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2" name="Oval 4"/>
              <p:cNvSpPr>
                <a:spLocks noChangeArrowheads="1"/>
              </p:cNvSpPr>
              <p:nvPr/>
            </p:nvSpPr>
            <p:spPr bwMode="auto">
              <a:xfrm>
                <a:off x="1383" y="346"/>
                <a:ext cx="2903" cy="140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3" name="AutoShape 5"/>
              <p:cNvSpPr>
                <a:spLocks noChangeArrowheads="1"/>
              </p:cNvSpPr>
              <p:nvPr/>
            </p:nvSpPr>
            <p:spPr bwMode="auto">
              <a:xfrm rot="-1775746">
                <a:off x="3288" y="2976"/>
                <a:ext cx="227" cy="953"/>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4" name="AutoShape 6"/>
              <p:cNvSpPr>
                <a:spLocks noChangeArrowheads="1"/>
              </p:cNvSpPr>
              <p:nvPr/>
            </p:nvSpPr>
            <p:spPr bwMode="auto">
              <a:xfrm rot="1775746" flipH="1">
                <a:off x="2200" y="2976"/>
                <a:ext cx="227" cy="953"/>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5" name="AutoShape 7"/>
              <p:cNvSpPr>
                <a:spLocks noChangeArrowheads="1"/>
              </p:cNvSpPr>
              <p:nvPr/>
            </p:nvSpPr>
            <p:spPr bwMode="auto">
              <a:xfrm rot="1144317">
                <a:off x="2562" y="3067"/>
                <a:ext cx="273" cy="862"/>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6" name="AutoShape 8"/>
              <p:cNvSpPr>
                <a:spLocks noChangeArrowheads="1"/>
              </p:cNvSpPr>
              <p:nvPr/>
            </p:nvSpPr>
            <p:spPr bwMode="auto">
              <a:xfrm rot="20455683" flipH="1">
                <a:off x="2835" y="3067"/>
                <a:ext cx="273" cy="862"/>
              </a:xfrm>
              <a:prstGeom prst="lightningBol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sp>
          <p:nvSpPr>
            <p:cNvPr id="17" name="Text Box 9"/>
            <p:cNvSpPr txBox="1">
              <a:spLocks noChangeArrowheads="1"/>
            </p:cNvSpPr>
            <p:nvPr/>
          </p:nvSpPr>
          <p:spPr bwMode="auto">
            <a:xfrm>
              <a:off x="-114" y="166"/>
              <a:ext cx="15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sz="2400" dirty="0"/>
                <a:t>Дерево проблеми</a:t>
              </a:r>
              <a:endParaRPr lang="ru-RU" sz="2400" dirty="0"/>
            </a:p>
          </p:txBody>
        </p:sp>
        <p:sp>
          <p:nvSpPr>
            <p:cNvPr id="18" name="AutoShape 11"/>
            <p:cNvSpPr>
              <a:spLocks noChangeArrowheads="1"/>
            </p:cNvSpPr>
            <p:nvPr/>
          </p:nvSpPr>
          <p:spPr bwMode="auto">
            <a:xfrm>
              <a:off x="385" y="1797"/>
              <a:ext cx="1271" cy="589"/>
            </a:xfrm>
            <a:prstGeom prst="wedgeRoundRectCallout">
              <a:avLst>
                <a:gd name="adj1" fmla="val 70065"/>
                <a:gd name="adj2" fmla="val -116213"/>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ru-RU"/>
            </a:p>
          </p:txBody>
        </p:sp>
        <p:sp>
          <p:nvSpPr>
            <p:cNvPr id="19" name="Text Box 12"/>
            <p:cNvSpPr txBox="1">
              <a:spLocks noChangeArrowheads="1"/>
            </p:cNvSpPr>
            <p:nvPr/>
          </p:nvSpPr>
          <p:spPr bwMode="auto">
            <a:xfrm>
              <a:off x="432" y="1888"/>
              <a:ext cx="113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uk-UA" dirty="0"/>
                <a:t>Зазначаються  наслідки</a:t>
              </a:r>
              <a:endParaRPr lang="ru-RU" dirty="0"/>
            </a:p>
          </p:txBody>
        </p:sp>
        <p:sp>
          <p:nvSpPr>
            <p:cNvPr id="22" name="AutoShape 13"/>
            <p:cNvSpPr>
              <a:spLocks noChangeArrowheads="1"/>
            </p:cNvSpPr>
            <p:nvPr/>
          </p:nvSpPr>
          <p:spPr bwMode="auto">
            <a:xfrm>
              <a:off x="4150" y="2387"/>
              <a:ext cx="1271" cy="589"/>
            </a:xfrm>
            <a:prstGeom prst="wedgeRoundRectCallout">
              <a:avLst>
                <a:gd name="adj1" fmla="val -140639"/>
                <a:gd name="adj2" fmla="val 22742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ru-RU"/>
            </a:p>
          </p:txBody>
        </p:sp>
        <p:sp>
          <p:nvSpPr>
            <p:cNvPr id="23" name="Text Box 14"/>
            <p:cNvSpPr txBox="1">
              <a:spLocks noChangeArrowheads="1"/>
            </p:cNvSpPr>
            <p:nvPr/>
          </p:nvSpPr>
          <p:spPr bwMode="auto">
            <a:xfrm>
              <a:off x="4150" y="2478"/>
              <a:ext cx="118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uk-UA" dirty="0"/>
                <a:t>Зазначаються  причини</a:t>
              </a:r>
              <a:endParaRPr lang="ru-RU" dirty="0"/>
            </a:p>
          </p:txBody>
        </p:sp>
        <p:sp>
          <p:nvSpPr>
            <p:cNvPr id="25" name="Line 15"/>
            <p:cNvSpPr>
              <a:spLocks noChangeShapeType="1"/>
            </p:cNvSpPr>
            <p:nvPr/>
          </p:nvSpPr>
          <p:spPr bwMode="auto">
            <a:xfrm flipV="1">
              <a:off x="2064" y="1480"/>
              <a:ext cx="0" cy="2404"/>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 name="Line 16"/>
            <p:cNvSpPr>
              <a:spLocks noChangeShapeType="1"/>
            </p:cNvSpPr>
            <p:nvPr/>
          </p:nvSpPr>
          <p:spPr bwMode="auto">
            <a:xfrm flipV="1">
              <a:off x="3696" y="1570"/>
              <a:ext cx="0" cy="2404"/>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7" name="Line 17"/>
            <p:cNvSpPr>
              <a:spLocks noChangeShapeType="1"/>
            </p:cNvSpPr>
            <p:nvPr/>
          </p:nvSpPr>
          <p:spPr bwMode="auto">
            <a:xfrm flipV="1">
              <a:off x="2925" y="1570"/>
              <a:ext cx="0" cy="190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8" name="Line 18"/>
            <p:cNvSpPr>
              <a:spLocks noChangeShapeType="1"/>
            </p:cNvSpPr>
            <p:nvPr/>
          </p:nvSpPr>
          <p:spPr bwMode="auto">
            <a:xfrm flipV="1">
              <a:off x="2699" y="1570"/>
              <a:ext cx="0" cy="190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 name="AutoShape 19"/>
            <p:cNvSpPr>
              <a:spLocks noChangeArrowheads="1"/>
            </p:cNvSpPr>
            <p:nvPr/>
          </p:nvSpPr>
          <p:spPr bwMode="auto">
            <a:xfrm>
              <a:off x="158" y="3158"/>
              <a:ext cx="1860" cy="680"/>
            </a:xfrm>
            <a:prstGeom prst="wedgeRoundRectCallout">
              <a:avLst>
                <a:gd name="adj1" fmla="val 91880"/>
                <a:gd name="adj2" fmla="val -122060"/>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ru-RU"/>
            </a:p>
          </p:txBody>
        </p:sp>
        <p:sp>
          <p:nvSpPr>
            <p:cNvPr id="30" name="Text Box 20"/>
            <p:cNvSpPr txBox="1">
              <a:spLocks noChangeArrowheads="1"/>
            </p:cNvSpPr>
            <p:nvPr/>
          </p:nvSpPr>
          <p:spPr bwMode="auto">
            <a:xfrm>
              <a:off x="206" y="3158"/>
              <a:ext cx="1723"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dirty="0"/>
                <a:t>Наводиться формулювання проблеми</a:t>
              </a:r>
              <a:endParaRPr lang="ru-RU" dirty="0"/>
            </a:p>
          </p:txBody>
        </p:sp>
      </p:grpSp>
    </p:spTree>
    <p:extLst>
      <p:ext uri="{BB962C8B-B14F-4D97-AF65-F5344CB8AC3E}">
        <p14:creationId xmlns:p14="http://schemas.microsoft.com/office/powerpoint/2010/main" val="3312886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Визначаються </a:t>
            </a:r>
            <a:r>
              <a:rPr lang="uk-UA" sz="3200" b="1" dirty="0">
                <a:solidFill>
                  <a:srgbClr val="000000"/>
                </a:solidFill>
              </a:rPr>
              <a:t>цілі</a:t>
            </a:r>
            <a:endParaRPr lang="ru-RU" sz="3000" b="1" dirty="0">
              <a:solidFill>
                <a:srgbClr val="FF0000"/>
              </a:solidFill>
              <a:ea typeface="+mj-ea"/>
              <a:cs typeface="Times New Roman" pitchFamily="18" charset="0"/>
            </a:endParaRPr>
          </a:p>
        </p:txBody>
      </p:sp>
      <p:sp>
        <p:nvSpPr>
          <p:cNvPr id="10" name="Прямокутник 3"/>
          <p:cNvSpPr/>
          <p:nvPr/>
        </p:nvSpPr>
        <p:spPr>
          <a:xfrm>
            <a:off x="1009842" y="1665752"/>
            <a:ext cx="7706816" cy="3170099"/>
          </a:xfrm>
          <a:prstGeom prst="rect">
            <a:avLst/>
          </a:prstGeom>
        </p:spPr>
        <p:txBody>
          <a:bodyPr wrap="square">
            <a:spAutoFit/>
          </a:bodyPr>
          <a:lstStyle/>
          <a:p>
            <a:pPr algn="just"/>
            <a:r>
              <a:rPr lang="uk-UA" sz="4000" b="1" dirty="0" smtClean="0">
                <a:latin typeface="Times New Roman" pitchFamily="18" charset="0"/>
                <a:cs typeface="Times New Roman" pitchFamily="18" charset="0"/>
              </a:rPr>
              <a:t>Чітко визначити цілі державного регулювання, що мають бути безпосередньо пов’язані із розв’язанням проблеми.</a:t>
            </a:r>
            <a:endParaRPr lang="uk-UA"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635910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Альтернатива </a:t>
            </a:r>
            <a:endParaRPr lang="ru-RU" sz="3000" b="1" dirty="0">
              <a:solidFill>
                <a:srgbClr val="FF0000"/>
              </a:solidFill>
              <a:ea typeface="+mj-ea"/>
              <a:cs typeface="Times New Roman" pitchFamily="18" charset="0"/>
            </a:endParaRPr>
          </a:p>
        </p:txBody>
      </p:sp>
      <p:sp>
        <p:nvSpPr>
          <p:cNvPr id="13" name="Rectangle 1"/>
          <p:cNvSpPr>
            <a:spLocks noChangeArrowheads="1"/>
          </p:cNvSpPr>
          <p:nvPr/>
        </p:nvSpPr>
        <p:spPr bwMode="auto">
          <a:xfrm>
            <a:off x="827584" y="1124744"/>
            <a:ext cx="8087816" cy="830997"/>
          </a:xfrm>
          <a:prstGeom prst="rect">
            <a:avLst/>
          </a:prstGeom>
          <a:noFill/>
          <a:ln>
            <a:noFill/>
          </a:ln>
          <a:effectLst/>
        </p:spPr>
        <p:txBody>
          <a:bodyPr vert="horz" wrap="square" lIns="0" tIns="0" rIns="0" bIns="0" numCol="1" anchor="ctr" anchorCtr="0" compatLnSpc="1">
            <a:prstTxWarp prst="textNoShape">
              <a:avLst/>
            </a:prstTxWarp>
            <a:spAutoFit/>
          </a:bodyPr>
          <a:lstStyle>
            <a:lvl1pPr indent="20161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01613" algn="just" defTabSz="914400" rtl="0" eaLnBrk="1" fontAlgn="base" latinLnBrk="0" hangingPunct="1">
              <a:lnSpc>
                <a:spcPct val="100000"/>
              </a:lnSpc>
              <a:spcBef>
                <a:spcPct val="0"/>
              </a:spcBef>
              <a:spcAft>
                <a:spcPct val="0"/>
              </a:spcAft>
              <a:buClrTx/>
              <a:buSzTx/>
              <a:buFontTx/>
              <a:buNone/>
              <a:tabLst/>
            </a:pPr>
            <a:r>
              <a:rPr kumimoji="0" lang="uk-UA" altLang="uk-UA" b="0" i="0" u="none" strike="noStrike" cap="none" normalizeH="0" baseline="0" dirty="0" smtClean="0">
                <a:ln>
                  <a:noFill/>
                </a:ln>
                <a:solidFill>
                  <a:srgbClr val="000000"/>
                </a:solidFill>
                <a:effectLst/>
                <a:latin typeface="Times New Roman" pitchFamily="18" charset="0"/>
                <a:cs typeface="Times New Roman" pitchFamily="18" charset="0"/>
              </a:rPr>
              <a:t>Визначити всі прийнятні альтернативні способи досягнення цілей державного </a:t>
            </a:r>
            <a:r>
              <a:rPr kumimoji="0" lang="uk-UA" altLang="uk-UA" b="0" i="0" u="none" strike="noStrike" cap="none" normalizeH="0" baseline="0" dirty="0" smtClean="0">
                <a:ln>
                  <a:noFill/>
                </a:ln>
                <a:effectLst/>
                <a:latin typeface="Times New Roman" pitchFamily="18" charset="0"/>
                <a:cs typeface="Times New Roman" pitchFamily="18" charset="0"/>
              </a:rPr>
              <a:t>регулювання, обрати для проведення оцінки вибраних альтернативних способів досягнення цілей не менше двох альтернатив та стисло описати їх:</a:t>
            </a:r>
            <a:endParaRPr kumimoji="0" lang="uk-UA" altLang="uk-UA" b="0" i="0" u="none" strike="noStrike" cap="none" normalizeH="0" baseline="0" dirty="0" smtClean="0">
              <a:ln>
                <a:noFill/>
              </a:ln>
              <a:solidFill>
                <a:schemeClr val="tx1"/>
              </a:solidFill>
              <a:effectLst/>
            </a:endParaRPr>
          </a:p>
        </p:txBody>
      </p:sp>
      <p:sp>
        <p:nvSpPr>
          <p:cNvPr id="2" name="Прямоугольник 1"/>
          <p:cNvSpPr/>
          <p:nvPr/>
        </p:nvSpPr>
        <p:spPr>
          <a:xfrm>
            <a:off x="827584" y="3978196"/>
            <a:ext cx="7826030" cy="2308324"/>
          </a:xfrm>
          <a:prstGeom prst="rect">
            <a:avLst/>
          </a:prstGeom>
        </p:spPr>
        <p:txBody>
          <a:bodyPr wrap="square">
            <a:spAutoFit/>
          </a:bodyPr>
          <a:lstStyle/>
          <a:p>
            <a:pPr lvl="0" indent="201613" algn="just" eaLnBrk="0" fontAlgn="base" hangingPunct="0">
              <a:spcBef>
                <a:spcPct val="0"/>
              </a:spcBef>
              <a:spcAft>
                <a:spcPct val="0"/>
              </a:spcAft>
            </a:pPr>
            <a:r>
              <a:rPr lang="uk-UA" altLang="uk-UA" dirty="0">
                <a:latin typeface="Times New Roman" pitchFamily="18" charset="0"/>
                <a:cs typeface="Times New Roman" pitchFamily="18" charset="0"/>
              </a:rPr>
              <a:t>__________</a:t>
            </a:r>
            <a:endParaRPr lang="uk-UA" altLang="uk-UA" dirty="0"/>
          </a:p>
          <a:p>
            <a:pPr lvl="0" indent="201613" algn="just" eaLnBrk="0" fontAlgn="base" hangingPunct="0">
              <a:spcBef>
                <a:spcPct val="0"/>
              </a:spcBef>
              <a:spcAft>
                <a:spcPct val="0"/>
              </a:spcAft>
            </a:pPr>
            <a:r>
              <a:rPr lang="uk-UA" altLang="uk-UA" dirty="0">
                <a:latin typeface="Times New Roman" pitchFamily="18" charset="0"/>
                <a:cs typeface="Times New Roman" pitchFamily="18" charset="0"/>
              </a:rPr>
              <a:t>Примітка. Під ча</a:t>
            </a:r>
            <a:r>
              <a:rPr lang="uk-UA" altLang="uk-UA" dirty="0">
                <a:solidFill>
                  <a:srgbClr val="000000"/>
                </a:solidFill>
                <a:latin typeface="Times New Roman" pitchFamily="18" charset="0"/>
                <a:cs typeface="Times New Roman" pitchFamily="18" charset="0"/>
              </a:rPr>
              <a:t>с визначення альтернатив доцільно розглянути такі можливі форми регулювання, зокрема залежно від предмета регулювання:</a:t>
            </a:r>
            <a:endParaRPr lang="uk-UA" altLang="uk-UA" dirty="0"/>
          </a:p>
          <a:p>
            <a:pPr lvl="0" indent="201613" algn="just" eaLnBrk="0" fontAlgn="base" hangingPunct="0">
              <a:spcBef>
                <a:spcPct val="0"/>
              </a:spcBef>
              <a:spcAft>
                <a:spcPct val="0"/>
              </a:spcAft>
            </a:pPr>
            <a:r>
              <a:rPr lang="uk-UA" altLang="uk-UA" dirty="0">
                <a:solidFill>
                  <a:srgbClr val="000000"/>
                </a:solidFill>
                <a:latin typeface="Times New Roman" pitchFamily="18" charset="0"/>
                <a:cs typeface="Times New Roman" pitchFamily="18" charset="0"/>
              </a:rPr>
              <a:t>відсутність регулювання; створення фінансових стимулів (встановлення/зміна податків та зборів, дотації, субсидії, штрафи, компенсації тощо); обов’язкове маркування; обов’язкова звітність; квотування, ліцензування; дозвільні інструменти; заборони; обов’язкове страхування; інше.</a:t>
            </a:r>
            <a:endParaRPr lang="uk-UA" altLang="uk-UA" dirty="0"/>
          </a:p>
        </p:txBody>
      </p:sp>
      <p:graphicFrame>
        <p:nvGraphicFramePr>
          <p:cNvPr id="15" name="Таблиця 5"/>
          <p:cNvGraphicFramePr>
            <a:graphicFrameLocks noGrp="1"/>
          </p:cNvGraphicFramePr>
          <p:nvPr>
            <p:extLst>
              <p:ext uri="{D42A27DB-BD31-4B8C-83A1-F6EECF244321}">
                <p14:modId xmlns:p14="http://schemas.microsoft.com/office/powerpoint/2010/main" val="2273100391"/>
              </p:ext>
            </p:extLst>
          </p:nvPr>
        </p:nvGraphicFramePr>
        <p:xfrm>
          <a:off x="827584" y="2060848"/>
          <a:ext cx="8229600" cy="1996440"/>
        </p:xfrm>
        <a:graphic>
          <a:graphicData uri="http://schemas.openxmlformats.org/drawingml/2006/table">
            <a:tbl>
              <a:tblPr/>
              <a:tblGrid>
                <a:gridCol w="2410691">
                  <a:extLst>
                    <a:ext uri="{9D8B030D-6E8A-4147-A177-3AD203B41FA5}">
                      <a16:colId xmlns:a16="http://schemas.microsoft.com/office/drawing/2014/main" val="20000"/>
                    </a:ext>
                  </a:extLst>
                </a:gridCol>
                <a:gridCol w="5818909">
                  <a:extLst>
                    <a:ext uri="{9D8B030D-6E8A-4147-A177-3AD203B41FA5}">
                      <a16:colId xmlns:a16="http://schemas.microsoft.com/office/drawing/2014/main" val="20001"/>
                    </a:ext>
                  </a:extLst>
                </a:gridCol>
              </a:tblGrid>
              <a:tr h="0">
                <a:tc>
                  <a:txBody>
                    <a:bodyPr/>
                    <a:lstStyle/>
                    <a:p>
                      <a:pPr algn="ctr" fontAlgn="base"/>
                      <a:r>
                        <a:rPr lang="uk-UA" dirty="0">
                          <a:effectLst/>
                          <a:latin typeface="Times New Roman" pitchFamily="18" charset="0"/>
                          <a:cs typeface="Times New Roman" pitchFamily="18" charset="0"/>
                        </a:rPr>
                        <a:t>Вид альтернативи</a:t>
                      </a:r>
                    </a:p>
                  </a:txBody>
                  <a:tcPr marL="9525" marR="9525" marT="9525" marB="9525">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fontAlgn="base"/>
                      <a:r>
                        <a:rPr lang="uk-UA">
                          <a:effectLst/>
                          <a:latin typeface="Times New Roman" pitchFamily="18" charset="0"/>
                          <a:cs typeface="Times New Roman" pitchFamily="18" charset="0"/>
                        </a:rPr>
                        <a:t>Опис альтернативи</a:t>
                      </a:r>
                    </a:p>
                  </a:txBody>
                  <a:tcPr marL="9525" marR="9525" marT="9525" marB="9525">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fontAlgn="base"/>
                      <a:r>
                        <a:rPr lang="uk-UA">
                          <a:effectLst/>
                          <a:latin typeface="Times New Roman" pitchFamily="18" charset="0"/>
                          <a:cs typeface="Times New Roman" pitchFamily="18" charset="0"/>
                        </a:rPr>
                        <a:t>Альтернатива 1</a:t>
                      </a:r>
                    </a:p>
                  </a:txBody>
                  <a:tcPr marL="9525" marR="9525" marT="9525" marB="9525">
                    <a:lnL>
                      <a:noFill/>
                    </a:lnL>
                    <a:lnR>
                      <a:noFill/>
                    </a:lnR>
                    <a:lnT w="9525" cap="flat" cmpd="sng" algn="ctr">
                      <a:solidFill>
                        <a:srgbClr val="000000"/>
                      </a:solidFill>
                      <a:prstDash val="solid"/>
                      <a:round/>
                      <a:headEnd type="none" w="med" len="med"/>
                      <a:tailEnd type="none" w="med" len="med"/>
                    </a:lnT>
                    <a:lnB>
                      <a:noFill/>
                    </a:lnB>
                  </a:tcPr>
                </a:tc>
                <a:tc>
                  <a:txBody>
                    <a:bodyPr/>
                    <a:lstStyle/>
                    <a:p>
                      <a:pPr algn="l" fontAlgn="base"/>
                      <a:r>
                        <a:rPr lang="uk-UA" dirty="0">
                          <a:effectLst/>
                          <a:latin typeface="Times New Roman" pitchFamily="18" charset="0"/>
                          <a:cs typeface="Times New Roman" pitchFamily="18" charset="0"/>
                        </a:rPr>
                        <a:t/>
                      </a:r>
                      <a:br>
                        <a:rPr lang="uk-UA" dirty="0">
                          <a:effectLst/>
                          <a:latin typeface="Times New Roman" pitchFamily="18" charset="0"/>
                          <a:cs typeface="Times New Roman" pitchFamily="18" charset="0"/>
                        </a:rPr>
                      </a:br>
                      <a:endParaRPr lang="uk-UA" dirty="0">
                        <a:effectLst/>
                        <a:latin typeface="Times New Roman" pitchFamily="18" charset="0"/>
                        <a:cs typeface="Times New Roman" pitchFamily="18" charset="0"/>
                      </a:endParaRPr>
                    </a:p>
                  </a:txBody>
                  <a:tcPr marL="9525" marR="9525" marT="9525" marB="9525">
                    <a:lnL>
                      <a:noFill/>
                    </a:lnL>
                    <a:lnR>
                      <a:noFill/>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0">
                <a:tc>
                  <a:txBody>
                    <a:bodyPr/>
                    <a:lstStyle/>
                    <a:p>
                      <a:pPr algn="l" fontAlgn="base"/>
                      <a:r>
                        <a:rPr lang="uk-UA" dirty="0">
                          <a:effectLst/>
                          <a:latin typeface="Times New Roman" pitchFamily="18" charset="0"/>
                          <a:cs typeface="Times New Roman" pitchFamily="18" charset="0"/>
                        </a:rPr>
                        <a:t>Альтернатива 2</a:t>
                      </a:r>
                    </a:p>
                  </a:txBody>
                  <a:tcPr marL="9525" marR="9525" marT="9525" marB="9525">
                    <a:lnL>
                      <a:noFill/>
                    </a:lnL>
                    <a:lnR>
                      <a:noFill/>
                    </a:lnR>
                    <a:lnT>
                      <a:noFill/>
                    </a:lnT>
                    <a:lnB>
                      <a:noFill/>
                    </a:lnB>
                  </a:tcPr>
                </a:tc>
                <a:tc>
                  <a:txBody>
                    <a:bodyPr/>
                    <a:lstStyle/>
                    <a:p>
                      <a:pPr algn="l" fontAlgn="base"/>
                      <a:r>
                        <a:rPr lang="uk-UA">
                          <a:effectLst/>
                          <a:latin typeface="Times New Roman" pitchFamily="18" charset="0"/>
                          <a:cs typeface="Times New Roman" pitchFamily="18" charset="0"/>
                        </a:rPr>
                        <a:t/>
                      </a:r>
                      <a:br>
                        <a:rPr lang="uk-UA">
                          <a:effectLst/>
                          <a:latin typeface="Times New Roman" pitchFamily="18" charset="0"/>
                          <a:cs typeface="Times New Roman" pitchFamily="18" charset="0"/>
                        </a:rPr>
                      </a:br>
                      <a:endParaRPr lang="uk-UA">
                        <a:effectLst/>
                        <a:latin typeface="Times New Roman" pitchFamily="18" charset="0"/>
                        <a:cs typeface="Times New Roman"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002"/>
                  </a:ext>
                </a:extLst>
              </a:tr>
              <a:tr h="0">
                <a:tc>
                  <a:txBody>
                    <a:bodyPr/>
                    <a:lstStyle/>
                    <a:p>
                      <a:pPr algn="l" fontAlgn="base"/>
                      <a:r>
                        <a:rPr lang="uk-UA" dirty="0">
                          <a:effectLst/>
                          <a:latin typeface="Times New Roman" pitchFamily="18" charset="0"/>
                          <a:cs typeface="Times New Roman" pitchFamily="18" charset="0"/>
                        </a:rPr>
                        <a:t>Альтернатива 3</a:t>
                      </a:r>
                    </a:p>
                  </a:txBody>
                  <a:tcPr marL="9525" marR="9525" marT="9525" marB="9525">
                    <a:lnL>
                      <a:noFill/>
                    </a:lnL>
                    <a:lnR>
                      <a:noFill/>
                    </a:lnR>
                    <a:lnT>
                      <a:noFill/>
                    </a:lnT>
                    <a:lnB>
                      <a:noFill/>
                    </a:lnB>
                  </a:tcPr>
                </a:tc>
                <a:tc>
                  <a:txBody>
                    <a:bodyPr/>
                    <a:lstStyle/>
                    <a:p>
                      <a:pPr algn="l" fontAlgn="base"/>
                      <a:r>
                        <a:rPr lang="uk-UA" dirty="0">
                          <a:effectLst/>
                          <a:latin typeface="Times New Roman" pitchFamily="18" charset="0"/>
                          <a:cs typeface="Times New Roman" pitchFamily="18" charset="0"/>
                        </a:rPr>
                        <a:t/>
                      </a:r>
                      <a:br>
                        <a:rPr lang="uk-UA" dirty="0">
                          <a:effectLst/>
                          <a:latin typeface="Times New Roman" pitchFamily="18" charset="0"/>
                          <a:cs typeface="Times New Roman" pitchFamily="18" charset="0"/>
                        </a:rPr>
                      </a:br>
                      <a:endParaRPr lang="uk-UA" dirty="0">
                        <a:effectLst/>
                        <a:latin typeface="Times New Roman" pitchFamily="18" charset="0"/>
                        <a:cs typeface="Times New Roman"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54999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Альтернатива </a:t>
            </a:r>
            <a:endParaRPr lang="ru-RU" sz="3000" b="1" dirty="0">
              <a:solidFill>
                <a:srgbClr val="FF0000"/>
              </a:solidFill>
              <a:ea typeface="+mj-ea"/>
              <a:cs typeface="Times New Roman" pitchFamily="18" charset="0"/>
            </a:endParaRPr>
          </a:p>
        </p:txBody>
      </p:sp>
      <p:sp>
        <p:nvSpPr>
          <p:cNvPr id="16" name="Rectangle 2"/>
          <p:cNvSpPr>
            <a:spLocks noChangeArrowheads="1"/>
          </p:cNvSpPr>
          <p:nvPr/>
        </p:nvSpPr>
        <p:spPr bwMode="auto">
          <a:xfrm>
            <a:off x="827585" y="1265643"/>
            <a:ext cx="789857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ru-RU" sz="2800" i="0" dirty="0" err="1">
                <a:latin typeface="Times New Roman" pitchFamily="18" charset="0"/>
                <a:cs typeface="Times New Roman" pitchFamily="18" charset="0"/>
              </a:rPr>
              <a:t>Альтернати́ва</a:t>
            </a:r>
            <a:r>
              <a:rPr lang="ru-RU" sz="2800" i="0" dirty="0">
                <a:latin typeface="Times New Roman" pitchFamily="18" charset="0"/>
                <a:cs typeface="Times New Roman" pitchFamily="18" charset="0"/>
              </a:rPr>
              <a:t> (фр. </a:t>
            </a:r>
            <a:r>
              <a:rPr lang="fr-FR" sz="2800" dirty="0">
                <a:latin typeface="Times New Roman" pitchFamily="18" charset="0"/>
                <a:cs typeface="Times New Roman" pitchFamily="18" charset="0"/>
              </a:rPr>
              <a:t>alternative</a:t>
            </a:r>
            <a:r>
              <a:rPr lang="ru-RU" sz="2800" i="0" dirty="0">
                <a:latin typeface="Times New Roman" pitchFamily="18" charset="0"/>
                <a:cs typeface="Times New Roman" pitchFamily="18" charset="0"/>
              </a:rPr>
              <a:t>, рос. </a:t>
            </a:r>
            <a:r>
              <a:rPr lang="ru-RU" sz="2800" dirty="0">
                <a:latin typeface="Times New Roman" pitchFamily="18" charset="0"/>
                <a:cs typeface="Times New Roman" pitchFamily="18" charset="0"/>
              </a:rPr>
              <a:t>альтернатива</a:t>
            </a:r>
            <a:r>
              <a:rPr lang="ru-RU" sz="2800" i="0" dirty="0">
                <a:latin typeface="Times New Roman" pitchFamily="18" charset="0"/>
                <a:cs typeface="Times New Roman" pitchFamily="18" charset="0"/>
              </a:rPr>
              <a:t>, англ. </a:t>
            </a:r>
            <a:r>
              <a:rPr lang="ru-RU" sz="2800" dirty="0" err="1">
                <a:latin typeface="Times New Roman" pitchFamily="18" charset="0"/>
                <a:cs typeface="Times New Roman" pitchFamily="18" charset="0"/>
              </a:rPr>
              <a:t>alternative</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нім</a:t>
            </a:r>
            <a:r>
              <a:rPr lang="ru-RU" sz="2800" i="0" dirty="0">
                <a:latin typeface="Times New Roman" pitchFamily="18" charset="0"/>
                <a:cs typeface="Times New Roman" pitchFamily="18" charset="0"/>
              </a:rPr>
              <a:t>. </a:t>
            </a:r>
            <a:r>
              <a:rPr lang="de-DE" sz="2800" dirty="0">
                <a:latin typeface="Times New Roman" pitchFamily="18" charset="0"/>
                <a:cs typeface="Times New Roman" pitchFamily="18" charset="0"/>
              </a:rPr>
              <a:t>Alternative</a:t>
            </a:r>
            <a:r>
              <a:rPr lang="ru-RU" sz="2800" i="0" dirty="0">
                <a:latin typeface="Times New Roman" pitchFamily="18" charset="0"/>
                <a:cs typeface="Times New Roman" pitchFamily="18" charset="0"/>
              </a:rPr>
              <a:t>) —</a:t>
            </a:r>
          </a:p>
          <a:p>
            <a:pPr algn="just"/>
            <a:endParaRPr lang="ru-RU" sz="2800" i="0" dirty="0">
              <a:latin typeface="Times New Roman" pitchFamily="18" charset="0"/>
              <a:cs typeface="Times New Roman" pitchFamily="18" charset="0"/>
            </a:endParaRPr>
          </a:p>
          <a:p>
            <a:pPr algn="just"/>
            <a:r>
              <a:rPr lang="ru-RU" sz="2800" i="0" dirty="0">
                <a:latin typeface="Times New Roman" pitchFamily="18" charset="0"/>
                <a:cs typeface="Times New Roman" pitchFamily="18" charset="0"/>
              </a:rPr>
              <a:t>1. </a:t>
            </a:r>
            <a:r>
              <a:rPr lang="ru-RU" sz="2800" i="0" dirty="0" err="1">
                <a:latin typeface="Times New Roman" pitchFamily="18" charset="0"/>
                <a:cs typeface="Times New Roman" pitchFamily="18" charset="0"/>
              </a:rPr>
              <a:t>Наявність</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чи</a:t>
            </a:r>
            <a:r>
              <a:rPr lang="ru-RU" sz="2800" i="0" dirty="0">
                <a:latin typeface="Times New Roman" pitchFamily="18" charset="0"/>
                <a:cs typeface="Times New Roman" pitchFamily="18" charset="0"/>
              </a:rPr>
              <a:t>/та </a:t>
            </a:r>
            <a:r>
              <a:rPr lang="ru-RU" sz="2800" i="0" dirty="0" err="1">
                <a:latin typeface="Times New Roman" pitchFamily="18" charset="0"/>
                <a:cs typeface="Times New Roman" pitchFamily="18" charset="0"/>
              </a:rPr>
              <a:t>необхідність</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вибору</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між</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двома</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чи</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кількома</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можливостями</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що</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виключають</a:t>
            </a:r>
            <a:r>
              <a:rPr lang="ru-RU" sz="2800" i="0" dirty="0">
                <a:latin typeface="Times New Roman" pitchFamily="18" charset="0"/>
                <a:cs typeface="Times New Roman" pitchFamily="18" charset="0"/>
              </a:rPr>
              <a:t> одна одну.</a:t>
            </a:r>
          </a:p>
          <a:p>
            <a:pPr algn="just"/>
            <a:endParaRPr lang="ru-RU" sz="2800" i="0" dirty="0">
              <a:latin typeface="Times New Roman" pitchFamily="18" charset="0"/>
              <a:cs typeface="Times New Roman" pitchFamily="18" charset="0"/>
            </a:endParaRPr>
          </a:p>
          <a:p>
            <a:pPr algn="just"/>
            <a:r>
              <a:rPr lang="ru-RU" sz="2800" i="0" dirty="0">
                <a:latin typeface="Times New Roman" pitchFamily="18" charset="0"/>
                <a:cs typeface="Times New Roman" pitchFamily="18" charset="0"/>
              </a:rPr>
              <a:t>2. Теза, </a:t>
            </a:r>
            <a:r>
              <a:rPr lang="ru-RU" sz="2800" i="0" dirty="0" err="1">
                <a:latin typeface="Times New Roman" pitchFamily="18" charset="0"/>
                <a:cs typeface="Times New Roman" pitchFamily="18" charset="0"/>
              </a:rPr>
              <a:t>що</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допускає</a:t>
            </a:r>
            <a:r>
              <a:rPr lang="ru-RU" sz="2800" i="0" dirty="0">
                <a:latin typeface="Times New Roman" pitchFamily="18" charset="0"/>
                <a:cs typeface="Times New Roman" pitchFamily="18" charset="0"/>
              </a:rPr>
              <a:t> одну з </a:t>
            </a:r>
            <a:r>
              <a:rPr lang="ru-RU" sz="2800" i="0" dirty="0" err="1">
                <a:latin typeface="Times New Roman" pitchFamily="18" charset="0"/>
                <a:cs typeface="Times New Roman" pitchFamily="18" charset="0"/>
              </a:rPr>
              <a:t>двох</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або</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кількох</a:t>
            </a:r>
            <a:r>
              <a:rPr lang="ru-RU" sz="2800" i="0" dirty="0">
                <a:latin typeface="Times New Roman" pitchFamily="18" charset="0"/>
                <a:cs typeface="Times New Roman" pitchFamily="18" charset="0"/>
              </a:rPr>
              <a:t> </a:t>
            </a:r>
            <a:r>
              <a:rPr lang="ru-RU" sz="2800" i="0" dirty="0" err="1">
                <a:latin typeface="Times New Roman" pitchFamily="18" charset="0"/>
                <a:cs typeface="Times New Roman" pitchFamily="18" charset="0"/>
              </a:rPr>
              <a:t>можливостей</a:t>
            </a:r>
            <a:r>
              <a:rPr lang="ru-RU" sz="2800" i="0" dirty="0">
                <a:latin typeface="Times New Roman" pitchFamily="18" charset="0"/>
                <a:cs typeface="Times New Roman" pitchFamily="18" charset="0"/>
              </a:rPr>
              <a:t>.</a:t>
            </a:r>
            <a:endParaRPr lang="uk-UA" sz="2800" i="0" dirty="0">
              <a:latin typeface="Times New Roman" pitchFamily="18" charset="0"/>
              <a:cs typeface="Times New Roman" pitchFamily="18" charset="0"/>
            </a:endParaRPr>
          </a:p>
        </p:txBody>
      </p:sp>
    </p:spTree>
    <p:extLst>
      <p:ext uri="{BB962C8B-B14F-4D97-AF65-F5344CB8AC3E}">
        <p14:creationId xmlns:p14="http://schemas.microsoft.com/office/powerpoint/2010/main" val="1454561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Альтернатива </a:t>
            </a:r>
            <a:endParaRPr lang="ru-RU" sz="3000" b="1" dirty="0">
              <a:solidFill>
                <a:srgbClr val="FF0000"/>
              </a:solidFill>
              <a:ea typeface="+mj-ea"/>
              <a:cs typeface="Times New Roman" pitchFamily="18" charset="0"/>
            </a:endParaRPr>
          </a:p>
        </p:txBody>
      </p:sp>
      <p:sp>
        <p:nvSpPr>
          <p:cNvPr id="2" name="Прямоугольник 1"/>
          <p:cNvSpPr/>
          <p:nvPr/>
        </p:nvSpPr>
        <p:spPr>
          <a:xfrm>
            <a:off x="827584" y="980728"/>
            <a:ext cx="7898574" cy="1077218"/>
          </a:xfrm>
          <a:prstGeom prst="rect">
            <a:avLst/>
          </a:prstGeom>
        </p:spPr>
        <p:txBody>
          <a:bodyPr wrap="square">
            <a:spAutoFit/>
          </a:bodyPr>
          <a:lstStyle/>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Здійснити опис вигод та витрат за кожною альтернативою для сфер інтересів держави, громадян та суб’єктів </a:t>
            </a:r>
            <a:r>
              <a:rPr lang="uk-UA" altLang="uk-UA" dirty="0" smtClean="0">
                <a:solidFill>
                  <a:srgbClr val="000000"/>
                </a:solidFill>
                <a:latin typeface="Times New Roman" pitchFamily="18" charset="0"/>
                <a:ea typeface="Times New Roman" pitchFamily="18" charset="0"/>
                <a:cs typeface="Times New Roman" pitchFamily="18" charset="0"/>
              </a:rPr>
              <a:t>господарювання.</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sz="2800" b="1" dirty="0">
                <a:solidFill>
                  <a:srgbClr val="000000"/>
                </a:solidFill>
                <a:latin typeface="Times New Roman" pitchFamily="18" charset="0"/>
                <a:ea typeface="Times New Roman" pitchFamily="18" charset="0"/>
                <a:cs typeface="Times New Roman" pitchFamily="18" charset="0"/>
              </a:rPr>
              <a:t>Оцінка впливу на сферу інтересів держави</a:t>
            </a:r>
          </a:p>
        </p:txBody>
      </p:sp>
      <p:graphicFrame>
        <p:nvGraphicFramePr>
          <p:cNvPr id="13" name="Таблиця 1"/>
          <p:cNvGraphicFramePr>
            <a:graphicFrameLocks noGrp="1"/>
          </p:cNvGraphicFramePr>
          <p:nvPr>
            <p:extLst>
              <p:ext uri="{D42A27DB-BD31-4B8C-83A1-F6EECF244321}">
                <p14:modId xmlns:p14="http://schemas.microsoft.com/office/powerpoint/2010/main" val="3181099129"/>
              </p:ext>
            </p:extLst>
          </p:nvPr>
        </p:nvGraphicFramePr>
        <p:xfrm>
          <a:off x="829967" y="2204864"/>
          <a:ext cx="7935414" cy="1261872"/>
        </p:xfrm>
        <a:graphic>
          <a:graphicData uri="http://schemas.openxmlformats.org/drawingml/2006/table">
            <a:tbl>
              <a:tblPr firstRow="1" firstCol="1" bandRow="1">
                <a:tableStyleId>{5C22544A-7EE6-4342-B048-85BDC9FD1C3A}</a:tableStyleId>
              </a:tblPr>
              <a:tblGrid>
                <a:gridCol w="2662714">
                  <a:extLst>
                    <a:ext uri="{9D8B030D-6E8A-4147-A177-3AD203B41FA5}">
                      <a16:colId xmlns:a16="http://schemas.microsoft.com/office/drawing/2014/main" val="20000"/>
                    </a:ext>
                  </a:extLst>
                </a:gridCol>
                <a:gridCol w="2636350">
                  <a:extLst>
                    <a:ext uri="{9D8B030D-6E8A-4147-A177-3AD203B41FA5}">
                      <a16:colId xmlns:a16="http://schemas.microsoft.com/office/drawing/2014/main" val="20001"/>
                    </a:ext>
                  </a:extLst>
                </a:gridCol>
                <a:gridCol w="2636350">
                  <a:extLst>
                    <a:ext uri="{9D8B030D-6E8A-4147-A177-3AD203B41FA5}">
                      <a16:colId xmlns:a16="http://schemas.microsoft.com/office/drawing/2014/main" val="20002"/>
                    </a:ext>
                  </a:extLst>
                </a:gridCol>
              </a:tblGrid>
              <a:tr h="0">
                <a:tc>
                  <a:txBody>
                    <a:bodyPr/>
                    <a:lstStyle/>
                    <a:p>
                      <a:pPr algn="ctr" fontAlgn="base">
                        <a:lnSpc>
                          <a:spcPct val="115000"/>
                        </a:lnSpc>
                        <a:spcBef>
                          <a:spcPts val="750"/>
                        </a:spcBef>
                        <a:spcAft>
                          <a:spcPts val="750"/>
                        </a:spcAft>
                      </a:pPr>
                      <a:r>
                        <a:rPr lang="uk-UA" sz="1800" dirty="0">
                          <a:effectLst/>
                        </a:rPr>
                        <a:t>Вид альтернативи</a:t>
                      </a:r>
                      <a:endParaRPr lang="uk-UA" sz="1800" dirty="0">
                        <a:effectLst/>
                        <a:latin typeface="Calibri"/>
                        <a:ea typeface="Calibri"/>
                        <a:cs typeface="Times New Roman"/>
                      </a:endParaRPr>
                    </a:p>
                  </a:txBody>
                  <a:tcPr marL="0" marR="0" marT="0" marB="0"/>
                </a:tc>
                <a:tc>
                  <a:txBody>
                    <a:bodyPr/>
                    <a:lstStyle/>
                    <a:p>
                      <a:pPr algn="ctr" fontAlgn="base">
                        <a:lnSpc>
                          <a:spcPct val="115000"/>
                        </a:lnSpc>
                        <a:spcBef>
                          <a:spcPts val="750"/>
                        </a:spcBef>
                        <a:spcAft>
                          <a:spcPts val="750"/>
                        </a:spcAft>
                      </a:pPr>
                      <a:r>
                        <a:rPr lang="uk-UA" sz="1800">
                          <a:effectLst/>
                        </a:rPr>
                        <a:t>Вигоди</a:t>
                      </a:r>
                      <a:endParaRPr lang="uk-UA" sz="1800">
                        <a:effectLst/>
                        <a:latin typeface="Calibri"/>
                        <a:ea typeface="Calibri"/>
                        <a:cs typeface="Times New Roman"/>
                      </a:endParaRPr>
                    </a:p>
                  </a:txBody>
                  <a:tcPr marL="0" marR="0" marT="0" marB="0"/>
                </a:tc>
                <a:tc>
                  <a:txBody>
                    <a:bodyPr/>
                    <a:lstStyle/>
                    <a:p>
                      <a:pPr algn="ctr" fontAlgn="base">
                        <a:lnSpc>
                          <a:spcPct val="115000"/>
                        </a:lnSpc>
                        <a:spcBef>
                          <a:spcPts val="750"/>
                        </a:spcBef>
                        <a:spcAft>
                          <a:spcPts val="750"/>
                        </a:spcAft>
                      </a:pPr>
                      <a:r>
                        <a:rPr lang="uk-UA" sz="1800">
                          <a:effectLst/>
                        </a:rPr>
                        <a:t>Витрати</a:t>
                      </a:r>
                      <a:endParaRPr lang="uk-UA" sz="180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0">
                <a:tc>
                  <a:txBody>
                    <a:bodyPr/>
                    <a:lstStyle/>
                    <a:p>
                      <a:pPr fontAlgn="base">
                        <a:lnSpc>
                          <a:spcPct val="115000"/>
                        </a:lnSpc>
                        <a:spcBef>
                          <a:spcPts val="750"/>
                        </a:spcBef>
                        <a:spcAft>
                          <a:spcPts val="750"/>
                        </a:spcAft>
                      </a:pPr>
                      <a:r>
                        <a:rPr lang="uk-UA" sz="1800" dirty="0">
                          <a:effectLst/>
                        </a:rPr>
                        <a:t>Альтернатива 1</a:t>
                      </a:r>
                      <a:endParaRPr lang="uk-UA" sz="1800" dirty="0">
                        <a:effectLst/>
                        <a:latin typeface="Calibri"/>
                        <a:ea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tc>
                  <a:txBody>
                    <a:bodyPr/>
                    <a:lstStyle/>
                    <a:p>
                      <a:pPr>
                        <a:lnSpc>
                          <a:spcPct val="115000"/>
                        </a:lnSpc>
                      </a:pPr>
                      <a:endParaRPr lang="uk-UA" sz="1800" dirty="0">
                        <a:effectLst/>
                        <a:latin typeface="Calibri"/>
                        <a:cs typeface="Times New Roman"/>
                      </a:endParaRPr>
                    </a:p>
                  </a:txBody>
                  <a:tcPr marL="0" marR="0" marT="0" marB="0"/>
                </a:tc>
                <a:extLst>
                  <a:ext uri="{0D108BD9-81ED-4DB2-BD59-A6C34878D82A}">
                    <a16:rowId xmlns:a16="http://schemas.microsoft.com/office/drawing/2014/main" val="10001"/>
                  </a:ext>
                </a:extLst>
              </a:tr>
              <a:tr h="0">
                <a:tc>
                  <a:txBody>
                    <a:bodyPr/>
                    <a:lstStyle/>
                    <a:p>
                      <a:pPr fontAlgn="base">
                        <a:lnSpc>
                          <a:spcPct val="115000"/>
                        </a:lnSpc>
                        <a:spcBef>
                          <a:spcPts val="750"/>
                        </a:spcBef>
                        <a:spcAft>
                          <a:spcPts val="750"/>
                        </a:spcAft>
                      </a:pPr>
                      <a:r>
                        <a:rPr lang="uk-UA" sz="1800">
                          <a:effectLst/>
                        </a:rPr>
                        <a:t>Альтернатива 2</a:t>
                      </a:r>
                      <a:endParaRPr lang="uk-UA" sz="1800">
                        <a:effectLst/>
                        <a:latin typeface="Calibri"/>
                        <a:ea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extLst>
                  <a:ext uri="{0D108BD9-81ED-4DB2-BD59-A6C34878D82A}">
                    <a16:rowId xmlns:a16="http://schemas.microsoft.com/office/drawing/2014/main" val="10002"/>
                  </a:ext>
                </a:extLst>
              </a:tr>
              <a:tr h="0">
                <a:tc>
                  <a:txBody>
                    <a:bodyPr/>
                    <a:lstStyle/>
                    <a:p>
                      <a:pPr fontAlgn="base">
                        <a:lnSpc>
                          <a:spcPct val="115000"/>
                        </a:lnSpc>
                        <a:spcBef>
                          <a:spcPts val="750"/>
                        </a:spcBef>
                        <a:spcAft>
                          <a:spcPts val="750"/>
                        </a:spcAft>
                      </a:pPr>
                      <a:r>
                        <a:rPr lang="uk-UA" sz="1800">
                          <a:effectLst/>
                        </a:rPr>
                        <a:t>Альтернатива 3</a:t>
                      </a:r>
                      <a:endParaRPr lang="uk-UA" sz="1800">
                        <a:effectLst/>
                        <a:latin typeface="Calibri"/>
                        <a:ea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tc>
                  <a:txBody>
                    <a:bodyPr/>
                    <a:lstStyle/>
                    <a:p>
                      <a:pPr>
                        <a:lnSpc>
                          <a:spcPct val="115000"/>
                        </a:lnSpc>
                      </a:pPr>
                      <a:endParaRPr lang="uk-UA" sz="1800" dirty="0">
                        <a:effectLst/>
                        <a:latin typeface="Calibri"/>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3" name="Прямоугольник 2"/>
          <p:cNvSpPr/>
          <p:nvPr/>
        </p:nvSpPr>
        <p:spPr>
          <a:xfrm>
            <a:off x="827584" y="3954036"/>
            <a:ext cx="7898574" cy="2308324"/>
          </a:xfrm>
          <a:prstGeom prst="rect">
            <a:avLst/>
          </a:prstGeom>
        </p:spPr>
        <p:txBody>
          <a:bodyPr wrap="square">
            <a:spAutoFit/>
          </a:bodyPr>
          <a:lstStyle/>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Примітка. Під час визначення впливу на сферу інтересів держави доцільно розглянути такі фактори, зокрема:</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вплив на міжнародну торгівлю; вплив на злочинність, зокрема економічні злочини; вплив на корупційні можливості; зміни надходжень до бюджетів усіх рівнів; вплив на тіньову економіку; вплив на обсяги інвестицій, у тому числі міжнародні; кількість суб’єктів господарювання, що провадять діяльність у певній сфері;вплив на позиції України у міжнародних рейтингах та виконання міжнародних зобов’язань.</a:t>
            </a:r>
            <a:endParaRPr lang="uk-UA" altLang="uk-UA" dirty="0">
              <a:latin typeface="Times New Roman" pitchFamily="18" charset="0"/>
              <a:cs typeface="Times New Roman" pitchFamily="18" charset="0"/>
            </a:endParaRPr>
          </a:p>
        </p:txBody>
      </p:sp>
    </p:spTree>
    <p:extLst>
      <p:ext uri="{BB962C8B-B14F-4D97-AF65-F5344CB8AC3E}">
        <p14:creationId xmlns:p14="http://schemas.microsoft.com/office/powerpoint/2010/main" val="35609614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Альтернатива </a:t>
            </a:r>
            <a:endParaRPr lang="ru-RU" sz="3000" b="1" dirty="0">
              <a:solidFill>
                <a:srgbClr val="FF0000"/>
              </a:solidFill>
              <a:ea typeface="+mj-ea"/>
              <a:cs typeface="Times New Roman" pitchFamily="18" charset="0"/>
            </a:endParaRPr>
          </a:p>
        </p:txBody>
      </p:sp>
      <p:graphicFrame>
        <p:nvGraphicFramePr>
          <p:cNvPr id="13" name="Таблиця 1"/>
          <p:cNvGraphicFramePr>
            <a:graphicFrameLocks noGrp="1"/>
          </p:cNvGraphicFramePr>
          <p:nvPr>
            <p:extLst>
              <p:ext uri="{D42A27DB-BD31-4B8C-83A1-F6EECF244321}">
                <p14:modId xmlns:p14="http://schemas.microsoft.com/office/powerpoint/2010/main" val="2313439547"/>
              </p:ext>
            </p:extLst>
          </p:nvPr>
        </p:nvGraphicFramePr>
        <p:xfrm>
          <a:off x="829967" y="2204864"/>
          <a:ext cx="7935414" cy="1261872"/>
        </p:xfrm>
        <a:graphic>
          <a:graphicData uri="http://schemas.openxmlformats.org/drawingml/2006/table">
            <a:tbl>
              <a:tblPr firstRow="1" firstCol="1" bandRow="1">
                <a:tableStyleId>{5C22544A-7EE6-4342-B048-85BDC9FD1C3A}</a:tableStyleId>
              </a:tblPr>
              <a:tblGrid>
                <a:gridCol w="2662714">
                  <a:extLst>
                    <a:ext uri="{9D8B030D-6E8A-4147-A177-3AD203B41FA5}">
                      <a16:colId xmlns:a16="http://schemas.microsoft.com/office/drawing/2014/main" val="20000"/>
                    </a:ext>
                  </a:extLst>
                </a:gridCol>
                <a:gridCol w="2636350">
                  <a:extLst>
                    <a:ext uri="{9D8B030D-6E8A-4147-A177-3AD203B41FA5}">
                      <a16:colId xmlns:a16="http://schemas.microsoft.com/office/drawing/2014/main" val="20001"/>
                    </a:ext>
                  </a:extLst>
                </a:gridCol>
                <a:gridCol w="2636350">
                  <a:extLst>
                    <a:ext uri="{9D8B030D-6E8A-4147-A177-3AD203B41FA5}">
                      <a16:colId xmlns:a16="http://schemas.microsoft.com/office/drawing/2014/main" val="20002"/>
                    </a:ext>
                  </a:extLst>
                </a:gridCol>
              </a:tblGrid>
              <a:tr h="0">
                <a:tc>
                  <a:txBody>
                    <a:bodyPr/>
                    <a:lstStyle/>
                    <a:p>
                      <a:pPr algn="ctr" fontAlgn="base">
                        <a:lnSpc>
                          <a:spcPct val="115000"/>
                        </a:lnSpc>
                        <a:spcBef>
                          <a:spcPts val="750"/>
                        </a:spcBef>
                        <a:spcAft>
                          <a:spcPts val="750"/>
                        </a:spcAft>
                      </a:pPr>
                      <a:r>
                        <a:rPr lang="uk-UA" sz="1800" dirty="0">
                          <a:effectLst/>
                        </a:rPr>
                        <a:t>Вид альтернативи</a:t>
                      </a:r>
                      <a:endParaRPr lang="uk-UA" sz="1800" dirty="0">
                        <a:effectLst/>
                        <a:latin typeface="Calibri"/>
                        <a:ea typeface="Calibri"/>
                        <a:cs typeface="Times New Roman"/>
                      </a:endParaRPr>
                    </a:p>
                  </a:txBody>
                  <a:tcPr marL="0" marR="0" marT="0" marB="0"/>
                </a:tc>
                <a:tc>
                  <a:txBody>
                    <a:bodyPr/>
                    <a:lstStyle/>
                    <a:p>
                      <a:pPr algn="ctr" fontAlgn="base">
                        <a:lnSpc>
                          <a:spcPct val="115000"/>
                        </a:lnSpc>
                        <a:spcBef>
                          <a:spcPts val="750"/>
                        </a:spcBef>
                        <a:spcAft>
                          <a:spcPts val="750"/>
                        </a:spcAft>
                      </a:pPr>
                      <a:r>
                        <a:rPr lang="uk-UA" sz="1800">
                          <a:effectLst/>
                        </a:rPr>
                        <a:t>Вигоди</a:t>
                      </a:r>
                      <a:endParaRPr lang="uk-UA" sz="1800">
                        <a:effectLst/>
                        <a:latin typeface="Calibri"/>
                        <a:ea typeface="Calibri"/>
                        <a:cs typeface="Times New Roman"/>
                      </a:endParaRPr>
                    </a:p>
                  </a:txBody>
                  <a:tcPr marL="0" marR="0" marT="0" marB="0"/>
                </a:tc>
                <a:tc>
                  <a:txBody>
                    <a:bodyPr/>
                    <a:lstStyle/>
                    <a:p>
                      <a:pPr algn="ctr" fontAlgn="base">
                        <a:lnSpc>
                          <a:spcPct val="115000"/>
                        </a:lnSpc>
                        <a:spcBef>
                          <a:spcPts val="750"/>
                        </a:spcBef>
                        <a:spcAft>
                          <a:spcPts val="750"/>
                        </a:spcAft>
                      </a:pPr>
                      <a:r>
                        <a:rPr lang="uk-UA" sz="1800">
                          <a:effectLst/>
                        </a:rPr>
                        <a:t>Витрати</a:t>
                      </a:r>
                      <a:endParaRPr lang="uk-UA" sz="1800">
                        <a:effectLst/>
                        <a:latin typeface="Calibri"/>
                        <a:ea typeface="Calibri"/>
                        <a:cs typeface="Times New Roman"/>
                      </a:endParaRPr>
                    </a:p>
                  </a:txBody>
                  <a:tcPr marL="0" marR="0" marT="0" marB="0"/>
                </a:tc>
                <a:extLst>
                  <a:ext uri="{0D108BD9-81ED-4DB2-BD59-A6C34878D82A}">
                    <a16:rowId xmlns:a16="http://schemas.microsoft.com/office/drawing/2014/main" val="10000"/>
                  </a:ext>
                </a:extLst>
              </a:tr>
              <a:tr h="0">
                <a:tc>
                  <a:txBody>
                    <a:bodyPr/>
                    <a:lstStyle/>
                    <a:p>
                      <a:pPr fontAlgn="base">
                        <a:lnSpc>
                          <a:spcPct val="115000"/>
                        </a:lnSpc>
                        <a:spcBef>
                          <a:spcPts val="750"/>
                        </a:spcBef>
                        <a:spcAft>
                          <a:spcPts val="750"/>
                        </a:spcAft>
                      </a:pPr>
                      <a:r>
                        <a:rPr lang="uk-UA" sz="1800" dirty="0">
                          <a:effectLst/>
                        </a:rPr>
                        <a:t>Альтернатива 1</a:t>
                      </a:r>
                      <a:endParaRPr lang="uk-UA" sz="1800" dirty="0">
                        <a:effectLst/>
                        <a:latin typeface="Calibri"/>
                        <a:ea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tc>
                  <a:txBody>
                    <a:bodyPr/>
                    <a:lstStyle/>
                    <a:p>
                      <a:pPr>
                        <a:lnSpc>
                          <a:spcPct val="115000"/>
                        </a:lnSpc>
                      </a:pPr>
                      <a:endParaRPr lang="uk-UA" sz="1800" dirty="0">
                        <a:effectLst/>
                        <a:latin typeface="Calibri"/>
                        <a:cs typeface="Times New Roman"/>
                      </a:endParaRPr>
                    </a:p>
                  </a:txBody>
                  <a:tcPr marL="0" marR="0" marT="0" marB="0"/>
                </a:tc>
                <a:extLst>
                  <a:ext uri="{0D108BD9-81ED-4DB2-BD59-A6C34878D82A}">
                    <a16:rowId xmlns:a16="http://schemas.microsoft.com/office/drawing/2014/main" val="10001"/>
                  </a:ext>
                </a:extLst>
              </a:tr>
              <a:tr h="0">
                <a:tc>
                  <a:txBody>
                    <a:bodyPr/>
                    <a:lstStyle/>
                    <a:p>
                      <a:pPr fontAlgn="base">
                        <a:lnSpc>
                          <a:spcPct val="115000"/>
                        </a:lnSpc>
                        <a:spcBef>
                          <a:spcPts val="750"/>
                        </a:spcBef>
                        <a:spcAft>
                          <a:spcPts val="750"/>
                        </a:spcAft>
                      </a:pPr>
                      <a:r>
                        <a:rPr lang="uk-UA" sz="1800">
                          <a:effectLst/>
                        </a:rPr>
                        <a:t>Альтернатива 2</a:t>
                      </a:r>
                      <a:endParaRPr lang="uk-UA" sz="1800">
                        <a:effectLst/>
                        <a:latin typeface="Calibri"/>
                        <a:ea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extLst>
                  <a:ext uri="{0D108BD9-81ED-4DB2-BD59-A6C34878D82A}">
                    <a16:rowId xmlns:a16="http://schemas.microsoft.com/office/drawing/2014/main" val="10002"/>
                  </a:ext>
                </a:extLst>
              </a:tr>
              <a:tr h="0">
                <a:tc>
                  <a:txBody>
                    <a:bodyPr/>
                    <a:lstStyle/>
                    <a:p>
                      <a:pPr fontAlgn="base">
                        <a:lnSpc>
                          <a:spcPct val="115000"/>
                        </a:lnSpc>
                        <a:spcBef>
                          <a:spcPts val="750"/>
                        </a:spcBef>
                        <a:spcAft>
                          <a:spcPts val="750"/>
                        </a:spcAft>
                      </a:pPr>
                      <a:r>
                        <a:rPr lang="uk-UA" sz="1800">
                          <a:effectLst/>
                        </a:rPr>
                        <a:t>Альтернатива 3</a:t>
                      </a:r>
                      <a:endParaRPr lang="uk-UA" sz="1800">
                        <a:effectLst/>
                        <a:latin typeface="Calibri"/>
                        <a:ea typeface="Calibri"/>
                        <a:cs typeface="Times New Roman"/>
                      </a:endParaRPr>
                    </a:p>
                  </a:txBody>
                  <a:tcPr marL="0" marR="0" marT="0" marB="0"/>
                </a:tc>
                <a:tc>
                  <a:txBody>
                    <a:bodyPr/>
                    <a:lstStyle/>
                    <a:p>
                      <a:pPr>
                        <a:lnSpc>
                          <a:spcPct val="115000"/>
                        </a:lnSpc>
                      </a:pPr>
                      <a:endParaRPr lang="uk-UA" sz="1800">
                        <a:effectLst/>
                        <a:latin typeface="Calibri"/>
                        <a:cs typeface="Times New Roman"/>
                      </a:endParaRPr>
                    </a:p>
                  </a:txBody>
                  <a:tcPr marL="0" marR="0" marT="0" marB="0"/>
                </a:tc>
                <a:tc>
                  <a:txBody>
                    <a:bodyPr/>
                    <a:lstStyle/>
                    <a:p>
                      <a:pPr>
                        <a:lnSpc>
                          <a:spcPct val="115000"/>
                        </a:lnSpc>
                      </a:pPr>
                      <a:endParaRPr lang="uk-UA" sz="1800" dirty="0">
                        <a:effectLst/>
                        <a:latin typeface="Calibri"/>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4" name="Прямоугольник 3"/>
          <p:cNvSpPr/>
          <p:nvPr/>
        </p:nvSpPr>
        <p:spPr>
          <a:xfrm>
            <a:off x="827584" y="3717032"/>
            <a:ext cx="7898574" cy="2585323"/>
          </a:xfrm>
          <a:prstGeom prst="rect">
            <a:avLst/>
          </a:prstGeom>
        </p:spPr>
        <p:txBody>
          <a:bodyPr wrap="square">
            <a:spAutoFit/>
          </a:bodyPr>
          <a:lstStyle/>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Примітка. Під час визначення впливу на сферу інтересів громадян доцільно розглянути такі фактори, зокрема:</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зміни споживчого вибору;</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зміни споживчих цін;</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вплив на отримання інформації споживачами та їх захист;</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вплив на зайнятість, робочі місця;</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вплив на здоров’я, безпеку, права та гідність громадян;</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вплив на екологію;</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вплив на гендерний баланс.</a:t>
            </a:r>
            <a:endParaRPr lang="uk-UA" altLang="uk-UA" dirty="0">
              <a:latin typeface="Times New Roman" pitchFamily="18" charset="0"/>
              <a:cs typeface="Times New Roman" pitchFamily="18" charset="0"/>
            </a:endParaRPr>
          </a:p>
        </p:txBody>
      </p:sp>
      <p:sp>
        <p:nvSpPr>
          <p:cNvPr id="5" name="Прямоугольник 4"/>
          <p:cNvSpPr/>
          <p:nvPr/>
        </p:nvSpPr>
        <p:spPr>
          <a:xfrm>
            <a:off x="467544" y="1196752"/>
            <a:ext cx="8148528" cy="523220"/>
          </a:xfrm>
          <a:prstGeom prst="rect">
            <a:avLst/>
          </a:prstGeom>
        </p:spPr>
        <p:txBody>
          <a:bodyPr wrap="square">
            <a:spAutoFit/>
          </a:bodyPr>
          <a:lstStyle/>
          <a:p>
            <a:pPr lvl="0" indent="285750" algn="just" eaLnBrk="0" fontAlgn="base" hangingPunct="0">
              <a:spcBef>
                <a:spcPct val="0"/>
              </a:spcBef>
              <a:spcAft>
                <a:spcPct val="0"/>
              </a:spcAft>
            </a:pPr>
            <a:r>
              <a:rPr lang="uk-UA" altLang="uk-UA" sz="2800" b="1" dirty="0">
                <a:solidFill>
                  <a:srgbClr val="000000"/>
                </a:solidFill>
                <a:latin typeface="Times New Roman" pitchFamily="18" charset="0"/>
                <a:ea typeface="Times New Roman" pitchFamily="18" charset="0"/>
                <a:cs typeface="Times New Roman" pitchFamily="18" charset="0"/>
              </a:rPr>
              <a:t>Оцінка впливу на сферу інтересів </a:t>
            </a:r>
            <a:r>
              <a:rPr lang="uk-UA" altLang="uk-UA" sz="2800" b="1" dirty="0" smtClean="0">
                <a:solidFill>
                  <a:srgbClr val="000000"/>
                </a:solidFill>
                <a:latin typeface="Times New Roman" pitchFamily="18" charset="0"/>
                <a:ea typeface="Times New Roman" pitchFamily="18" charset="0"/>
                <a:cs typeface="Times New Roman" pitchFamily="18" charset="0"/>
              </a:rPr>
              <a:t>громадян</a:t>
            </a:r>
            <a:endParaRPr lang="uk-UA" altLang="uk-UA" sz="2800" b="1" dirty="0">
              <a:solidFill>
                <a:srgbClr val="000000"/>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3050038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Альтернатива </a:t>
            </a:r>
            <a:endParaRPr lang="ru-RU" sz="3000" b="1" dirty="0">
              <a:solidFill>
                <a:srgbClr val="FF0000"/>
              </a:solidFill>
              <a:ea typeface="+mj-ea"/>
              <a:cs typeface="Times New Roman" pitchFamily="18" charset="0"/>
            </a:endParaRPr>
          </a:p>
        </p:txBody>
      </p:sp>
      <p:graphicFrame>
        <p:nvGraphicFramePr>
          <p:cNvPr id="13" name="Таблиця 1"/>
          <p:cNvGraphicFramePr>
            <a:graphicFrameLocks noGrp="1"/>
          </p:cNvGraphicFramePr>
          <p:nvPr>
            <p:extLst>
              <p:ext uri="{D42A27DB-BD31-4B8C-83A1-F6EECF244321}">
                <p14:modId xmlns:p14="http://schemas.microsoft.com/office/powerpoint/2010/main" val="4196869617"/>
              </p:ext>
            </p:extLst>
          </p:nvPr>
        </p:nvGraphicFramePr>
        <p:xfrm>
          <a:off x="827584" y="3913991"/>
          <a:ext cx="7935414" cy="1121664"/>
        </p:xfrm>
        <a:graphic>
          <a:graphicData uri="http://schemas.openxmlformats.org/drawingml/2006/table">
            <a:tbl>
              <a:tblPr firstRow="1" firstCol="1" bandRow="1">
                <a:tableStyleId>{5C22544A-7EE6-4342-B048-85BDC9FD1C3A}</a:tableStyleId>
              </a:tblPr>
              <a:tblGrid>
                <a:gridCol w="2662714">
                  <a:extLst>
                    <a:ext uri="{9D8B030D-6E8A-4147-A177-3AD203B41FA5}">
                      <a16:colId xmlns:a16="http://schemas.microsoft.com/office/drawing/2014/main" val="20000"/>
                    </a:ext>
                  </a:extLst>
                </a:gridCol>
                <a:gridCol w="2636350">
                  <a:extLst>
                    <a:ext uri="{9D8B030D-6E8A-4147-A177-3AD203B41FA5}">
                      <a16:colId xmlns:a16="http://schemas.microsoft.com/office/drawing/2014/main" val="20001"/>
                    </a:ext>
                  </a:extLst>
                </a:gridCol>
                <a:gridCol w="2636350">
                  <a:extLst>
                    <a:ext uri="{9D8B030D-6E8A-4147-A177-3AD203B41FA5}">
                      <a16:colId xmlns:a16="http://schemas.microsoft.com/office/drawing/2014/main" val="20002"/>
                    </a:ext>
                  </a:extLst>
                </a:gridCol>
              </a:tblGrid>
              <a:tr h="0">
                <a:tc>
                  <a:txBody>
                    <a:bodyPr/>
                    <a:lstStyle/>
                    <a:p>
                      <a:pPr algn="ctr" fontAlgn="base">
                        <a:lnSpc>
                          <a:spcPct val="115000"/>
                        </a:lnSpc>
                        <a:spcBef>
                          <a:spcPts val="750"/>
                        </a:spcBef>
                        <a:spcAft>
                          <a:spcPts val="750"/>
                        </a:spcAft>
                      </a:pPr>
                      <a:r>
                        <a:rPr lang="uk-UA" sz="1600" dirty="0">
                          <a:effectLst/>
                          <a:latin typeface="Times New Roman" pitchFamily="18" charset="0"/>
                          <a:cs typeface="Times New Roman" pitchFamily="18" charset="0"/>
                        </a:rPr>
                        <a:t>Вид альтернативи</a:t>
                      </a:r>
                      <a:endParaRPr lang="uk-UA" sz="1600" dirty="0">
                        <a:effectLst/>
                        <a:latin typeface="Times New Roman" pitchFamily="18" charset="0"/>
                        <a:ea typeface="Calibri"/>
                        <a:cs typeface="Times New Roman" pitchFamily="18" charset="0"/>
                      </a:endParaRPr>
                    </a:p>
                  </a:txBody>
                  <a:tcPr marL="0" marR="0" marT="0" marB="0"/>
                </a:tc>
                <a:tc>
                  <a:txBody>
                    <a:bodyPr/>
                    <a:lstStyle/>
                    <a:p>
                      <a:pPr algn="ctr" fontAlgn="base">
                        <a:lnSpc>
                          <a:spcPct val="115000"/>
                        </a:lnSpc>
                        <a:spcBef>
                          <a:spcPts val="750"/>
                        </a:spcBef>
                        <a:spcAft>
                          <a:spcPts val="750"/>
                        </a:spcAft>
                      </a:pPr>
                      <a:r>
                        <a:rPr lang="uk-UA" sz="1600" dirty="0">
                          <a:effectLst/>
                          <a:latin typeface="Times New Roman" pitchFamily="18" charset="0"/>
                          <a:cs typeface="Times New Roman" pitchFamily="18" charset="0"/>
                        </a:rPr>
                        <a:t>Вигоди</a:t>
                      </a:r>
                      <a:endParaRPr lang="uk-UA" sz="1600" dirty="0">
                        <a:effectLst/>
                        <a:latin typeface="Times New Roman" pitchFamily="18" charset="0"/>
                        <a:ea typeface="Calibri"/>
                        <a:cs typeface="Times New Roman" pitchFamily="18" charset="0"/>
                      </a:endParaRPr>
                    </a:p>
                  </a:txBody>
                  <a:tcPr marL="0" marR="0" marT="0" marB="0"/>
                </a:tc>
                <a:tc>
                  <a:txBody>
                    <a:bodyPr/>
                    <a:lstStyle/>
                    <a:p>
                      <a:pPr algn="ctr" fontAlgn="base">
                        <a:lnSpc>
                          <a:spcPct val="115000"/>
                        </a:lnSpc>
                        <a:spcBef>
                          <a:spcPts val="750"/>
                        </a:spcBef>
                        <a:spcAft>
                          <a:spcPts val="750"/>
                        </a:spcAft>
                      </a:pPr>
                      <a:r>
                        <a:rPr lang="uk-UA" sz="1600">
                          <a:effectLst/>
                          <a:latin typeface="Times New Roman" pitchFamily="18" charset="0"/>
                          <a:cs typeface="Times New Roman" pitchFamily="18" charset="0"/>
                        </a:rPr>
                        <a:t>Витрати</a:t>
                      </a:r>
                      <a:endParaRPr lang="uk-UA" sz="1600">
                        <a:effectLst/>
                        <a:latin typeface="Times New Roman" pitchFamily="18" charset="0"/>
                        <a:ea typeface="Calibri"/>
                        <a:cs typeface="Times New Roman" pitchFamily="18" charset="0"/>
                      </a:endParaRPr>
                    </a:p>
                  </a:txBody>
                  <a:tcPr marL="0" marR="0" marT="0" marB="0"/>
                </a:tc>
                <a:extLst>
                  <a:ext uri="{0D108BD9-81ED-4DB2-BD59-A6C34878D82A}">
                    <a16:rowId xmlns:a16="http://schemas.microsoft.com/office/drawing/2014/main" val="10000"/>
                  </a:ext>
                </a:extLst>
              </a:tr>
              <a:tr h="0">
                <a:tc>
                  <a:txBody>
                    <a:bodyPr/>
                    <a:lstStyle/>
                    <a:p>
                      <a:pPr fontAlgn="base">
                        <a:lnSpc>
                          <a:spcPct val="115000"/>
                        </a:lnSpc>
                        <a:spcBef>
                          <a:spcPts val="750"/>
                        </a:spcBef>
                        <a:spcAft>
                          <a:spcPts val="750"/>
                        </a:spcAft>
                      </a:pPr>
                      <a:r>
                        <a:rPr lang="uk-UA" sz="1600" dirty="0">
                          <a:effectLst/>
                          <a:latin typeface="Times New Roman" pitchFamily="18" charset="0"/>
                          <a:cs typeface="Times New Roman" pitchFamily="18" charset="0"/>
                        </a:rPr>
                        <a:t>Альтернатива 1</a:t>
                      </a:r>
                      <a:endParaRPr lang="uk-UA" sz="1600" dirty="0">
                        <a:effectLst/>
                        <a:latin typeface="Times New Roman" pitchFamily="18" charset="0"/>
                        <a:ea typeface="Calibri"/>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tc>
                  <a:txBody>
                    <a:bodyPr/>
                    <a:lstStyle/>
                    <a:p>
                      <a:pPr>
                        <a:lnSpc>
                          <a:spcPct val="115000"/>
                        </a:lnSpc>
                      </a:pPr>
                      <a:endParaRPr lang="uk-UA" sz="1600" dirty="0">
                        <a:effectLst/>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1"/>
                  </a:ext>
                </a:extLst>
              </a:tr>
              <a:tr h="0">
                <a:tc>
                  <a:txBody>
                    <a:bodyPr/>
                    <a:lstStyle/>
                    <a:p>
                      <a:pPr fontAlgn="base">
                        <a:lnSpc>
                          <a:spcPct val="115000"/>
                        </a:lnSpc>
                        <a:spcBef>
                          <a:spcPts val="750"/>
                        </a:spcBef>
                        <a:spcAft>
                          <a:spcPts val="750"/>
                        </a:spcAft>
                      </a:pPr>
                      <a:r>
                        <a:rPr lang="uk-UA" sz="1600">
                          <a:effectLst/>
                          <a:latin typeface="Times New Roman" pitchFamily="18" charset="0"/>
                          <a:cs typeface="Times New Roman" pitchFamily="18" charset="0"/>
                        </a:rPr>
                        <a:t>Альтернатива 2</a:t>
                      </a:r>
                      <a:endParaRPr lang="uk-UA" sz="1600">
                        <a:effectLst/>
                        <a:latin typeface="Times New Roman" pitchFamily="18" charset="0"/>
                        <a:ea typeface="Calibri"/>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2"/>
                  </a:ext>
                </a:extLst>
              </a:tr>
              <a:tr h="0">
                <a:tc>
                  <a:txBody>
                    <a:bodyPr/>
                    <a:lstStyle/>
                    <a:p>
                      <a:pPr fontAlgn="base">
                        <a:lnSpc>
                          <a:spcPct val="115000"/>
                        </a:lnSpc>
                        <a:spcBef>
                          <a:spcPts val="750"/>
                        </a:spcBef>
                        <a:spcAft>
                          <a:spcPts val="750"/>
                        </a:spcAft>
                      </a:pPr>
                      <a:r>
                        <a:rPr lang="uk-UA" sz="1600" dirty="0">
                          <a:effectLst/>
                          <a:latin typeface="Times New Roman" pitchFamily="18" charset="0"/>
                          <a:cs typeface="Times New Roman" pitchFamily="18" charset="0"/>
                        </a:rPr>
                        <a:t>Альтернатива 3</a:t>
                      </a:r>
                      <a:endParaRPr lang="uk-UA" sz="1600" dirty="0">
                        <a:effectLst/>
                        <a:latin typeface="Times New Roman" pitchFamily="18" charset="0"/>
                        <a:ea typeface="Calibri"/>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tc>
                  <a:txBody>
                    <a:bodyPr/>
                    <a:lstStyle/>
                    <a:p>
                      <a:pPr>
                        <a:lnSpc>
                          <a:spcPct val="115000"/>
                        </a:lnSpc>
                      </a:pPr>
                      <a:endParaRPr lang="uk-UA" sz="1600" dirty="0">
                        <a:effectLst/>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3"/>
                  </a:ext>
                </a:extLst>
              </a:tr>
            </a:tbl>
          </a:graphicData>
        </a:graphic>
      </p:graphicFrame>
      <p:sp>
        <p:nvSpPr>
          <p:cNvPr id="4" name="Прямоугольник 3"/>
          <p:cNvSpPr/>
          <p:nvPr/>
        </p:nvSpPr>
        <p:spPr>
          <a:xfrm>
            <a:off x="827584" y="5059050"/>
            <a:ext cx="7898574" cy="1754326"/>
          </a:xfrm>
          <a:prstGeom prst="rect">
            <a:avLst/>
          </a:prstGeom>
        </p:spPr>
        <p:txBody>
          <a:bodyPr wrap="square">
            <a:spAutoFit/>
          </a:bodyPr>
          <a:lstStyle/>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Примітка. Під час визначення впливу на сферу інтересів суб’єктів господарювання доцільно розглянути такі фактори, зокрема:</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вплив на продуктивність та конкурентоспроможність суб’єктів господарювання;</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вплив на інновації та розвиток;</a:t>
            </a:r>
            <a:endParaRPr lang="uk-UA" altLang="uk-UA" dirty="0">
              <a:latin typeface="Times New Roman" pitchFamily="18" charset="0"/>
              <a:cs typeface="Times New Roman" pitchFamily="18" charset="0"/>
            </a:endParaRPr>
          </a:p>
          <a:p>
            <a:pPr lvl="0" indent="285750" algn="just" eaLnBrk="0" fontAlgn="base" hangingPunct="0">
              <a:spcBef>
                <a:spcPct val="0"/>
              </a:spcBef>
              <a:spcAft>
                <a:spcPct val="0"/>
              </a:spcAft>
            </a:pPr>
            <a:r>
              <a:rPr lang="uk-UA" altLang="uk-UA" dirty="0">
                <a:solidFill>
                  <a:srgbClr val="000000"/>
                </a:solidFill>
                <a:latin typeface="Times New Roman" pitchFamily="18" charset="0"/>
                <a:ea typeface="Times New Roman" pitchFamily="18" charset="0"/>
                <a:cs typeface="Times New Roman" pitchFamily="18" charset="0"/>
              </a:rPr>
              <a:t>вплив на доступ до фінансів.</a:t>
            </a:r>
            <a:endParaRPr lang="uk-UA" altLang="uk-UA" dirty="0">
              <a:latin typeface="Times New Roman" pitchFamily="18" charset="0"/>
              <a:cs typeface="Times New Roman" pitchFamily="18" charset="0"/>
            </a:endParaRPr>
          </a:p>
        </p:txBody>
      </p:sp>
      <p:sp>
        <p:nvSpPr>
          <p:cNvPr id="5" name="Прямоугольник 4"/>
          <p:cNvSpPr/>
          <p:nvPr/>
        </p:nvSpPr>
        <p:spPr>
          <a:xfrm>
            <a:off x="827584" y="908720"/>
            <a:ext cx="7788488" cy="415498"/>
          </a:xfrm>
          <a:prstGeom prst="rect">
            <a:avLst/>
          </a:prstGeom>
        </p:spPr>
        <p:txBody>
          <a:bodyPr wrap="square">
            <a:spAutoFit/>
          </a:bodyPr>
          <a:lstStyle/>
          <a:p>
            <a:pPr lvl="0" algn="just" eaLnBrk="0" fontAlgn="base" hangingPunct="0">
              <a:spcBef>
                <a:spcPct val="0"/>
              </a:spcBef>
              <a:spcAft>
                <a:spcPct val="0"/>
              </a:spcAft>
            </a:pPr>
            <a:r>
              <a:rPr lang="uk-UA" altLang="uk-UA" sz="2100" b="1" dirty="0">
                <a:solidFill>
                  <a:srgbClr val="000000"/>
                </a:solidFill>
                <a:latin typeface="Times New Roman" pitchFamily="18" charset="0"/>
                <a:ea typeface="Times New Roman" pitchFamily="18" charset="0"/>
                <a:cs typeface="Times New Roman" pitchFamily="18" charset="0"/>
              </a:rPr>
              <a:t>Оцінка впливу на сферу інтересів </a:t>
            </a:r>
            <a:r>
              <a:rPr lang="uk-UA" altLang="uk-UA" sz="2100" b="1" dirty="0" smtClean="0">
                <a:solidFill>
                  <a:srgbClr val="000000"/>
                </a:solidFill>
                <a:latin typeface="Times New Roman" pitchFamily="18" charset="0"/>
                <a:ea typeface="Times New Roman" pitchFamily="18" charset="0"/>
                <a:cs typeface="Times New Roman" pitchFamily="18" charset="0"/>
              </a:rPr>
              <a:t>суб'єктів господарювання</a:t>
            </a:r>
            <a:endParaRPr lang="uk-UA" altLang="uk-UA" sz="2100" b="1" dirty="0">
              <a:solidFill>
                <a:srgbClr val="000000"/>
              </a:solidFill>
              <a:latin typeface="Times New Roman" pitchFamily="18" charset="0"/>
              <a:ea typeface="Times New Roman" pitchFamily="18" charset="0"/>
              <a:cs typeface="Times New Roman" pitchFamily="18" charset="0"/>
            </a:endParaRPr>
          </a:p>
        </p:txBody>
      </p:sp>
      <p:graphicFrame>
        <p:nvGraphicFramePr>
          <p:cNvPr id="15" name="Таблиця 1"/>
          <p:cNvGraphicFramePr>
            <a:graphicFrameLocks noGrp="1"/>
          </p:cNvGraphicFramePr>
          <p:nvPr>
            <p:extLst>
              <p:ext uri="{D42A27DB-BD31-4B8C-83A1-F6EECF244321}">
                <p14:modId xmlns:p14="http://schemas.microsoft.com/office/powerpoint/2010/main" val="2841934542"/>
              </p:ext>
            </p:extLst>
          </p:nvPr>
        </p:nvGraphicFramePr>
        <p:xfrm>
          <a:off x="827584" y="1393694"/>
          <a:ext cx="7783017" cy="2368296"/>
        </p:xfrm>
        <a:graphic>
          <a:graphicData uri="http://schemas.openxmlformats.org/drawingml/2006/table">
            <a:tbl>
              <a:tblPr firstRow="1" firstCol="1" bandRow="1">
                <a:tableStyleId>{5C22544A-7EE6-4342-B048-85BDC9FD1C3A}</a:tableStyleId>
              </a:tblPr>
              <a:tblGrid>
                <a:gridCol w="2810379">
                  <a:extLst>
                    <a:ext uri="{9D8B030D-6E8A-4147-A177-3AD203B41FA5}">
                      <a16:colId xmlns:a16="http://schemas.microsoft.com/office/drawing/2014/main" val="20000"/>
                    </a:ext>
                  </a:extLst>
                </a:gridCol>
                <a:gridCol w="720804">
                  <a:extLst>
                    <a:ext uri="{9D8B030D-6E8A-4147-A177-3AD203B41FA5}">
                      <a16:colId xmlns:a16="http://schemas.microsoft.com/office/drawing/2014/main" val="20001"/>
                    </a:ext>
                  </a:extLst>
                </a:gridCol>
                <a:gridCol w="1034816">
                  <a:extLst>
                    <a:ext uri="{9D8B030D-6E8A-4147-A177-3AD203B41FA5}">
                      <a16:colId xmlns:a16="http://schemas.microsoft.com/office/drawing/2014/main" val="20002"/>
                    </a:ext>
                  </a:extLst>
                </a:gridCol>
                <a:gridCol w="550613">
                  <a:extLst>
                    <a:ext uri="{9D8B030D-6E8A-4147-A177-3AD203B41FA5}">
                      <a16:colId xmlns:a16="http://schemas.microsoft.com/office/drawing/2014/main" val="20003"/>
                    </a:ext>
                  </a:extLst>
                </a:gridCol>
                <a:gridCol w="1092592">
                  <a:extLst>
                    <a:ext uri="{9D8B030D-6E8A-4147-A177-3AD203B41FA5}">
                      <a16:colId xmlns:a16="http://schemas.microsoft.com/office/drawing/2014/main" val="20004"/>
                    </a:ext>
                  </a:extLst>
                </a:gridCol>
                <a:gridCol w="1573813">
                  <a:extLst>
                    <a:ext uri="{9D8B030D-6E8A-4147-A177-3AD203B41FA5}">
                      <a16:colId xmlns:a16="http://schemas.microsoft.com/office/drawing/2014/main" val="20005"/>
                    </a:ext>
                  </a:extLst>
                </a:gridCol>
              </a:tblGrid>
              <a:tr h="685800">
                <a:tc>
                  <a:txBody>
                    <a:bodyPr/>
                    <a:lstStyle/>
                    <a:p>
                      <a:pPr algn="ctr" fontAlgn="base">
                        <a:lnSpc>
                          <a:spcPct val="115000"/>
                        </a:lnSpc>
                        <a:spcBef>
                          <a:spcPts val="750"/>
                        </a:spcBef>
                        <a:spcAft>
                          <a:spcPts val="750"/>
                        </a:spcAft>
                      </a:pPr>
                      <a:r>
                        <a:rPr lang="uk-UA" sz="1600" dirty="0">
                          <a:effectLst/>
                          <a:latin typeface="Times New Roman" pitchFamily="18" charset="0"/>
                          <a:cs typeface="Times New Roman" pitchFamily="18" charset="0"/>
                        </a:rPr>
                        <a:t>Показник</a:t>
                      </a:r>
                      <a:endParaRPr lang="uk-UA" sz="1600" dirty="0">
                        <a:effectLst/>
                        <a:latin typeface="Times New Roman" pitchFamily="18" charset="0"/>
                        <a:ea typeface="Calibri"/>
                        <a:cs typeface="Times New Roman" pitchFamily="18" charset="0"/>
                      </a:endParaRPr>
                    </a:p>
                  </a:txBody>
                  <a:tcPr marL="0" marR="0" marT="0" marB="0"/>
                </a:tc>
                <a:tc>
                  <a:txBody>
                    <a:bodyPr/>
                    <a:lstStyle/>
                    <a:p>
                      <a:pPr algn="ctr" fontAlgn="base">
                        <a:lnSpc>
                          <a:spcPct val="115000"/>
                        </a:lnSpc>
                        <a:spcBef>
                          <a:spcPts val="750"/>
                        </a:spcBef>
                        <a:spcAft>
                          <a:spcPts val="750"/>
                        </a:spcAft>
                      </a:pPr>
                      <a:r>
                        <a:rPr lang="uk-UA" sz="1600">
                          <a:effectLst/>
                          <a:latin typeface="Times New Roman" pitchFamily="18" charset="0"/>
                          <a:cs typeface="Times New Roman" pitchFamily="18" charset="0"/>
                        </a:rPr>
                        <a:t>Великі</a:t>
                      </a:r>
                      <a:endParaRPr lang="uk-UA" sz="1600">
                        <a:effectLst/>
                        <a:latin typeface="Times New Roman" pitchFamily="18" charset="0"/>
                        <a:ea typeface="Calibri"/>
                        <a:cs typeface="Times New Roman" pitchFamily="18" charset="0"/>
                      </a:endParaRPr>
                    </a:p>
                  </a:txBody>
                  <a:tcPr marL="0" marR="0" marT="0" marB="0"/>
                </a:tc>
                <a:tc>
                  <a:txBody>
                    <a:bodyPr/>
                    <a:lstStyle/>
                    <a:p>
                      <a:pPr algn="ctr" fontAlgn="base">
                        <a:lnSpc>
                          <a:spcPct val="115000"/>
                        </a:lnSpc>
                        <a:spcBef>
                          <a:spcPts val="750"/>
                        </a:spcBef>
                        <a:spcAft>
                          <a:spcPts val="750"/>
                        </a:spcAft>
                      </a:pPr>
                      <a:r>
                        <a:rPr lang="uk-UA" sz="1600">
                          <a:effectLst/>
                          <a:latin typeface="Times New Roman" pitchFamily="18" charset="0"/>
                          <a:cs typeface="Times New Roman" pitchFamily="18" charset="0"/>
                        </a:rPr>
                        <a:t>Середні</a:t>
                      </a:r>
                      <a:endParaRPr lang="uk-UA" sz="1600">
                        <a:effectLst/>
                        <a:latin typeface="Times New Roman" pitchFamily="18" charset="0"/>
                        <a:ea typeface="Calibri"/>
                        <a:cs typeface="Times New Roman" pitchFamily="18" charset="0"/>
                      </a:endParaRPr>
                    </a:p>
                  </a:txBody>
                  <a:tcPr marL="0" marR="0" marT="0" marB="0"/>
                </a:tc>
                <a:tc>
                  <a:txBody>
                    <a:bodyPr/>
                    <a:lstStyle/>
                    <a:p>
                      <a:pPr algn="ctr" fontAlgn="base">
                        <a:lnSpc>
                          <a:spcPct val="115000"/>
                        </a:lnSpc>
                        <a:spcBef>
                          <a:spcPts val="750"/>
                        </a:spcBef>
                        <a:spcAft>
                          <a:spcPts val="750"/>
                        </a:spcAft>
                      </a:pPr>
                      <a:r>
                        <a:rPr lang="uk-UA" sz="1600">
                          <a:effectLst/>
                          <a:latin typeface="Times New Roman" pitchFamily="18" charset="0"/>
                          <a:cs typeface="Times New Roman" pitchFamily="18" charset="0"/>
                        </a:rPr>
                        <a:t>Малі</a:t>
                      </a:r>
                      <a:endParaRPr lang="uk-UA" sz="1600">
                        <a:effectLst/>
                        <a:latin typeface="Times New Roman" pitchFamily="18" charset="0"/>
                        <a:ea typeface="Calibri"/>
                        <a:cs typeface="Times New Roman" pitchFamily="18" charset="0"/>
                      </a:endParaRPr>
                    </a:p>
                  </a:txBody>
                  <a:tcPr marL="0" marR="0" marT="0" marB="0"/>
                </a:tc>
                <a:tc>
                  <a:txBody>
                    <a:bodyPr/>
                    <a:lstStyle/>
                    <a:p>
                      <a:pPr algn="ctr" fontAlgn="base">
                        <a:lnSpc>
                          <a:spcPct val="115000"/>
                        </a:lnSpc>
                        <a:spcBef>
                          <a:spcPts val="750"/>
                        </a:spcBef>
                        <a:spcAft>
                          <a:spcPts val="750"/>
                        </a:spcAft>
                      </a:pPr>
                      <a:r>
                        <a:rPr lang="uk-UA" sz="1600">
                          <a:effectLst/>
                          <a:latin typeface="Times New Roman" pitchFamily="18" charset="0"/>
                          <a:cs typeface="Times New Roman" pitchFamily="18" charset="0"/>
                        </a:rPr>
                        <a:t>Мікро</a:t>
                      </a:r>
                      <a:endParaRPr lang="uk-UA" sz="1600">
                        <a:effectLst/>
                        <a:latin typeface="Times New Roman" pitchFamily="18" charset="0"/>
                        <a:ea typeface="Calibri"/>
                        <a:cs typeface="Times New Roman" pitchFamily="18" charset="0"/>
                      </a:endParaRPr>
                    </a:p>
                  </a:txBody>
                  <a:tcPr marL="0" marR="0" marT="0" marB="0"/>
                </a:tc>
                <a:tc>
                  <a:txBody>
                    <a:bodyPr/>
                    <a:lstStyle/>
                    <a:p>
                      <a:pPr algn="ctr" fontAlgn="base">
                        <a:lnSpc>
                          <a:spcPct val="115000"/>
                        </a:lnSpc>
                        <a:spcBef>
                          <a:spcPts val="750"/>
                        </a:spcBef>
                        <a:spcAft>
                          <a:spcPts val="750"/>
                        </a:spcAft>
                      </a:pPr>
                      <a:r>
                        <a:rPr lang="uk-UA" sz="1600" dirty="0">
                          <a:effectLst/>
                          <a:latin typeface="Times New Roman" pitchFamily="18" charset="0"/>
                          <a:cs typeface="Times New Roman" pitchFamily="18" charset="0"/>
                        </a:rPr>
                        <a:t>Разом</a:t>
                      </a:r>
                      <a:endParaRPr lang="uk-UA" sz="1600" dirty="0">
                        <a:effectLst/>
                        <a:latin typeface="Times New Roman" pitchFamily="18" charset="0"/>
                        <a:ea typeface="Calibri"/>
                        <a:cs typeface="Times New Roman" pitchFamily="18" charset="0"/>
                      </a:endParaRPr>
                    </a:p>
                  </a:txBody>
                  <a:tcPr marL="0" marR="0" marT="0" marB="0"/>
                </a:tc>
                <a:extLst>
                  <a:ext uri="{0D108BD9-81ED-4DB2-BD59-A6C34878D82A}">
                    <a16:rowId xmlns:a16="http://schemas.microsoft.com/office/drawing/2014/main" val="10000"/>
                  </a:ext>
                </a:extLst>
              </a:tr>
              <a:tr h="420624">
                <a:tc>
                  <a:txBody>
                    <a:bodyPr/>
                    <a:lstStyle/>
                    <a:p>
                      <a:pPr fontAlgn="base">
                        <a:lnSpc>
                          <a:spcPct val="115000"/>
                        </a:lnSpc>
                        <a:spcBef>
                          <a:spcPts val="750"/>
                        </a:spcBef>
                        <a:spcAft>
                          <a:spcPts val="750"/>
                        </a:spcAft>
                      </a:pPr>
                      <a:r>
                        <a:rPr lang="uk-UA" sz="1600">
                          <a:effectLst/>
                          <a:latin typeface="Times New Roman" pitchFamily="18" charset="0"/>
                          <a:cs typeface="Times New Roman" pitchFamily="18" charset="0"/>
                        </a:rPr>
                        <a:t>Кількість суб’єктів господарювання, що підпадають під дію регулювання, одиниць</a:t>
                      </a:r>
                      <a:endParaRPr lang="uk-UA" sz="1600">
                        <a:effectLst/>
                        <a:latin typeface="Times New Roman" pitchFamily="18" charset="0"/>
                        <a:ea typeface="Calibri"/>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1"/>
                  </a:ext>
                </a:extLst>
              </a:tr>
              <a:tr h="420624">
                <a:tc>
                  <a:txBody>
                    <a:bodyPr/>
                    <a:lstStyle/>
                    <a:p>
                      <a:pPr fontAlgn="base">
                        <a:lnSpc>
                          <a:spcPct val="115000"/>
                        </a:lnSpc>
                        <a:spcBef>
                          <a:spcPts val="750"/>
                        </a:spcBef>
                        <a:spcAft>
                          <a:spcPts val="750"/>
                        </a:spcAft>
                      </a:pPr>
                      <a:r>
                        <a:rPr lang="uk-UA" sz="1600">
                          <a:effectLst/>
                          <a:latin typeface="Times New Roman" pitchFamily="18" charset="0"/>
                          <a:cs typeface="Times New Roman" pitchFamily="18" charset="0"/>
                        </a:rPr>
                        <a:t>Питома вага групи у загальній кількості, відсотків</a:t>
                      </a:r>
                      <a:endParaRPr lang="uk-UA" sz="1600">
                        <a:effectLst/>
                        <a:latin typeface="Times New Roman" pitchFamily="18" charset="0"/>
                        <a:ea typeface="Calibri"/>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tc>
                  <a:txBody>
                    <a:bodyPr/>
                    <a:lstStyle/>
                    <a:p>
                      <a:pPr>
                        <a:lnSpc>
                          <a:spcPct val="115000"/>
                        </a:lnSpc>
                      </a:pPr>
                      <a:endParaRPr lang="uk-UA" sz="1600">
                        <a:effectLst/>
                        <a:latin typeface="Times New Roman" pitchFamily="18" charset="0"/>
                        <a:cs typeface="Times New Roman" pitchFamily="18" charset="0"/>
                      </a:endParaRPr>
                    </a:p>
                  </a:txBody>
                  <a:tcPr marL="0" marR="0" marT="0" marB="0"/>
                </a:tc>
                <a:tc>
                  <a:txBody>
                    <a:bodyPr/>
                    <a:lstStyle/>
                    <a:p>
                      <a:pPr algn="ctr" fontAlgn="base">
                        <a:lnSpc>
                          <a:spcPct val="115000"/>
                        </a:lnSpc>
                        <a:spcBef>
                          <a:spcPts val="750"/>
                        </a:spcBef>
                        <a:spcAft>
                          <a:spcPts val="750"/>
                        </a:spcAft>
                      </a:pPr>
                      <a:r>
                        <a:rPr lang="uk-UA" sz="1600" dirty="0">
                          <a:effectLst/>
                          <a:latin typeface="Times New Roman" pitchFamily="18" charset="0"/>
                          <a:cs typeface="Times New Roman" pitchFamily="18" charset="0"/>
                        </a:rPr>
                        <a:t>Х</a:t>
                      </a:r>
                      <a:endParaRPr lang="uk-UA" sz="1600" dirty="0">
                        <a:effectLst/>
                        <a:latin typeface="Times New Roman" pitchFamily="18" charset="0"/>
                        <a:ea typeface="Calibri"/>
                        <a:cs typeface="Times New Roman" pitchFamily="18" charset="0"/>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02726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Альтернатива </a:t>
            </a:r>
            <a:endParaRPr lang="ru-RU" sz="3000" b="1" dirty="0">
              <a:solidFill>
                <a:srgbClr val="FF0000"/>
              </a:solidFill>
              <a:ea typeface="+mj-ea"/>
              <a:cs typeface="Times New Roman" pitchFamily="18" charset="0"/>
            </a:endParaRPr>
          </a:p>
        </p:txBody>
      </p:sp>
      <p:graphicFrame>
        <p:nvGraphicFramePr>
          <p:cNvPr id="16" name="Таблиця 1"/>
          <p:cNvGraphicFramePr>
            <a:graphicFrameLocks noGrp="1"/>
          </p:cNvGraphicFramePr>
          <p:nvPr>
            <p:extLst>
              <p:ext uri="{D42A27DB-BD31-4B8C-83A1-F6EECF244321}">
                <p14:modId xmlns:p14="http://schemas.microsoft.com/office/powerpoint/2010/main" val="3055534184"/>
              </p:ext>
            </p:extLst>
          </p:nvPr>
        </p:nvGraphicFramePr>
        <p:xfrm>
          <a:off x="827584" y="908719"/>
          <a:ext cx="8230384" cy="5734478"/>
        </p:xfrm>
        <a:graphic>
          <a:graphicData uri="http://schemas.openxmlformats.org/drawingml/2006/table">
            <a:tbl>
              <a:tblPr firstRow="1" firstCol="1" bandRow="1">
                <a:tableStyleId>{5C22544A-7EE6-4342-B048-85BDC9FD1C3A}</a:tableStyleId>
              </a:tblPr>
              <a:tblGrid>
                <a:gridCol w="5982270">
                  <a:extLst>
                    <a:ext uri="{9D8B030D-6E8A-4147-A177-3AD203B41FA5}">
                      <a16:colId xmlns:a16="http://schemas.microsoft.com/office/drawing/2014/main" val="20000"/>
                    </a:ext>
                  </a:extLst>
                </a:gridCol>
                <a:gridCol w="2248114">
                  <a:extLst>
                    <a:ext uri="{9D8B030D-6E8A-4147-A177-3AD203B41FA5}">
                      <a16:colId xmlns:a16="http://schemas.microsoft.com/office/drawing/2014/main" val="20001"/>
                    </a:ext>
                  </a:extLst>
                </a:gridCol>
              </a:tblGrid>
              <a:tr h="293798">
                <a:tc>
                  <a:txBody>
                    <a:bodyPr/>
                    <a:lstStyle/>
                    <a:p>
                      <a:pPr algn="ctr" fontAlgn="base">
                        <a:lnSpc>
                          <a:spcPct val="100000"/>
                        </a:lnSpc>
                        <a:spcBef>
                          <a:spcPts val="750"/>
                        </a:spcBef>
                        <a:spcAft>
                          <a:spcPts val="750"/>
                        </a:spcAft>
                      </a:pPr>
                      <a:r>
                        <a:rPr lang="uk-UA" sz="1700" dirty="0">
                          <a:effectLst/>
                          <a:latin typeface="Times New Roman" pitchFamily="18" charset="0"/>
                          <a:cs typeface="Times New Roman" pitchFamily="18" charset="0"/>
                        </a:rPr>
                        <a:t>Сумарні витрати за альтернативами</a:t>
                      </a:r>
                      <a:endParaRPr lang="uk-UA" sz="1700" dirty="0">
                        <a:effectLst/>
                        <a:latin typeface="Times New Roman" pitchFamily="18" charset="0"/>
                        <a:ea typeface="Calibri"/>
                        <a:cs typeface="Times New Roman" pitchFamily="18" charset="0"/>
                      </a:endParaRPr>
                    </a:p>
                  </a:txBody>
                  <a:tcPr marL="0" marR="0" marT="0" marB="0"/>
                </a:tc>
                <a:tc>
                  <a:txBody>
                    <a:bodyPr/>
                    <a:lstStyle/>
                    <a:p>
                      <a:pPr algn="ctr" fontAlgn="base">
                        <a:lnSpc>
                          <a:spcPct val="100000"/>
                        </a:lnSpc>
                        <a:spcBef>
                          <a:spcPts val="750"/>
                        </a:spcBef>
                        <a:spcAft>
                          <a:spcPts val="750"/>
                        </a:spcAft>
                      </a:pPr>
                      <a:r>
                        <a:rPr lang="uk-UA" sz="1700">
                          <a:effectLst/>
                          <a:latin typeface="Times New Roman" pitchFamily="18" charset="0"/>
                          <a:cs typeface="Times New Roman" pitchFamily="18" charset="0"/>
                        </a:rPr>
                        <a:t>Сума витрат, гривень</a:t>
                      </a:r>
                      <a:endParaRPr lang="uk-UA" sz="1700">
                        <a:effectLst/>
                        <a:latin typeface="Times New Roman" pitchFamily="18" charset="0"/>
                        <a:ea typeface="Calibri"/>
                        <a:cs typeface="Times New Roman" pitchFamily="18" charset="0"/>
                      </a:endParaRPr>
                    </a:p>
                  </a:txBody>
                  <a:tcPr marL="0" marR="0" marT="0" marB="0"/>
                </a:tc>
                <a:extLst>
                  <a:ext uri="{0D108BD9-81ED-4DB2-BD59-A6C34878D82A}">
                    <a16:rowId xmlns:a16="http://schemas.microsoft.com/office/drawing/2014/main" val="10000"/>
                  </a:ext>
                </a:extLst>
              </a:tr>
              <a:tr h="1762792">
                <a:tc>
                  <a:txBody>
                    <a:bodyPr/>
                    <a:lstStyle/>
                    <a:p>
                      <a:pPr fontAlgn="base">
                        <a:lnSpc>
                          <a:spcPct val="100000"/>
                        </a:lnSpc>
                        <a:spcBef>
                          <a:spcPts val="750"/>
                        </a:spcBef>
                        <a:spcAft>
                          <a:spcPts val="750"/>
                        </a:spcAft>
                      </a:pPr>
                      <a:r>
                        <a:rPr lang="uk-UA" sz="1700" dirty="0">
                          <a:effectLst/>
                          <a:latin typeface="Times New Roman" pitchFamily="18" charset="0"/>
                          <a:cs typeface="Times New Roman" pitchFamily="18" charset="0"/>
                        </a:rPr>
                        <a:t>Альтернатива 1. Сумарні витрати для суб’єктів господарювання великого і середнього підприємництва  згідно з додатком 2 до Методики проведення аналізу впливу регуляторного акта (рядок 11 таблиці “Витрати на одного суб’єкта господарювання великого і середнього підприємництва, які виникають внаслідок дії регуляторного акта”)</a:t>
                      </a:r>
                      <a:endParaRPr lang="uk-UA" sz="1700" dirty="0">
                        <a:effectLst/>
                        <a:latin typeface="Times New Roman" pitchFamily="18" charset="0"/>
                        <a:ea typeface="Calibri"/>
                        <a:cs typeface="Times New Roman" pitchFamily="18" charset="0"/>
                      </a:endParaRPr>
                    </a:p>
                  </a:txBody>
                  <a:tcPr marL="0" marR="0" marT="0" marB="0"/>
                </a:tc>
                <a:tc>
                  <a:txBody>
                    <a:bodyPr/>
                    <a:lstStyle/>
                    <a:p>
                      <a:pPr>
                        <a:lnSpc>
                          <a:spcPct val="100000"/>
                        </a:lnSpc>
                      </a:pPr>
                      <a:endParaRPr lang="uk-UA" sz="1700">
                        <a:effectLst/>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1"/>
                  </a:ext>
                </a:extLst>
              </a:tr>
              <a:tr h="1762792">
                <a:tc>
                  <a:txBody>
                    <a:bodyPr/>
                    <a:lstStyle/>
                    <a:p>
                      <a:pPr fontAlgn="base">
                        <a:lnSpc>
                          <a:spcPct val="100000"/>
                        </a:lnSpc>
                        <a:spcBef>
                          <a:spcPts val="750"/>
                        </a:spcBef>
                        <a:spcAft>
                          <a:spcPts val="750"/>
                        </a:spcAft>
                      </a:pPr>
                      <a:r>
                        <a:rPr lang="uk-UA" sz="1700" dirty="0">
                          <a:effectLst/>
                          <a:latin typeface="Times New Roman" pitchFamily="18" charset="0"/>
                          <a:cs typeface="Times New Roman" pitchFamily="18" charset="0"/>
                        </a:rPr>
                        <a:t>Альтернатива 2. Сумарні витрати для суб’єктів господарювання великого і середнього підприємництва згідно з додатком 2 до Методики проведення аналізу впливу регуляторного акта (рядок 11 таблиці “Витрати на одного суб’єкта господарювання великого і середнього підприємництва, які виникають внаслідок дії регуляторного акта”)</a:t>
                      </a:r>
                      <a:endParaRPr lang="uk-UA" sz="1700" dirty="0">
                        <a:effectLst/>
                        <a:latin typeface="Times New Roman" pitchFamily="18" charset="0"/>
                        <a:ea typeface="Calibri"/>
                        <a:cs typeface="Times New Roman" pitchFamily="18" charset="0"/>
                      </a:endParaRPr>
                    </a:p>
                  </a:txBody>
                  <a:tcPr marL="0" marR="0" marT="0" marB="0"/>
                </a:tc>
                <a:tc>
                  <a:txBody>
                    <a:bodyPr/>
                    <a:lstStyle/>
                    <a:p>
                      <a:pPr>
                        <a:lnSpc>
                          <a:spcPct val="100000"/>
                        </a:lnSpc>
                      </a:pPr>
                      <a:endParaRPr lang="uk-UA" sz="1700">
                        <a:effectLst/>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2"/>
                  </a:ext>
                </a:extLst>
              </a:tr>
              <a:tr h="1762792">
                <a:tc>
                  <a:txBody>
                    <a:bodyPr/>
                    <a:lstStyle/>
                    <a:p>
                      <a:pPr fontAlgn="base">
                        <a:lnSpc>
                          <a:spcPct val="100000"/>
                        </a:lnSpc>
                        <a:spcBef>
                          <a:spcPts val="750"/>
                        </a:spcBef>
                        <a:spcAft>
                          <a:spcPts val="750"/>
                        </a:spcAft>
                      </a:pPr>
                      <a:r>
                        <a:rPr lang="uk-UA" sz="1700" dirty="0">
                          <a:effectLst/>
                          <a:latin typeface="Times New Roman" pitchFamily="18" charset="0"/>
                          <a:cs typeface="Times New Roman" pitchFamily="18" charset="0"/>
                        </a:rPr>
                        <a:t>Альтернатива 3. Сумарні витрати для суб’єктів господарювання великого і середнього підприємництва  згідно з додатком 2 до Методики проведення аналізу впливу регуляторного акта (рядок 11 таблиці “Витрати на одного суб’єкта господарювання великого і середнього підприємництва, які виникають внаслідок дії регуляторного акта”)</a:t>
                      </a:r>
                      <a:endParaRPr lang="uk-UA" sz="1700" dirty="0">
                        <a:effectLst/>
                        <a:latin typeface="Times New Roman" pitchFamily="18" charset="0"/>
                        <a:ea typeface="Calibri"/>
                        <a:cs typeface="Times New Roman" pitchFamily="18" charset="0"/>
                      </a:endParaRPr>
                    </a:p>
                  </a:txBody>
                  <a:tcPr marL="0" marR="0" marT="0" marB="0"/>
                </a:tc>
                <a:tc>
                  <a:txBody>
                    <a:bodyPr/>
                    <a:lstStyle/>
                    <a:p>
                      <a:pPr>
                        <a:lnSpc>
                          <a:spcPct val="100000"/>
                        </a:lnSpc>
                      </a:pPr>
                      <a:endParaRPr lang="uk-UA" sz="1700" dirty="0">
                        <a:effectLst/>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1743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08742"/>
            <a:ext cx="3827119" cy="529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1490" y="1700808"/>
            <a:ext cx="4897112" cy="3672408"/>
          </a:xfrm>
          <a:prstGeom prst="rect">
            <a:avLst/>
          </a:prstGeom>
          <a:noFill/>
          <a:ln w="9525">
            <a:noFill/>
            <a:miter lim="800000"/>
            <a:headEnd/>
            <a:tailEnd/>
          </a:ln>
        </p:spPr>
      </p:pic>
    </p:spTree>
    <p:extLst>
      <p:ext uri="{BB962C8B-B14F-4D97-AF65-F5344CB8AC3E}">
        <p14:creationId xmlns:p14="http://schemas.microsoft.com/office/powerpoint/2010/main" val="6351515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Альтернатива </a:t>
            </a:r>
            <a:endParaRPr lang="ru-RU" sz="3000" b="1" dirty="0">
              <a:solidFill>
                <a:srgbClr val="FF0000"/>
              </a:solidFill>
              <a:ea typeface="+mj-ea"/>
              <a:cs typeface="Times New Roman" pitchFamily="18" charset="0"/>
            </a:endParaRPr>
          </a:p>
        </p:txBody>
      </p:sp>
      <p:sp>
        <p:nvSpPr>
          <p:cNvPr id="13" name="Прямокутник 1"/>
          <p:cNvSpPr/>
          <p:nvPr/>
        </p:nvSpPr>
        <p:spPr>
          <a:xfrm>
            <a:off x="766766" y="836712"/>
            <a:ext cx="8610600" cy="830997"/>
          </a:xfrm>
          <a:prstGeom prst="rect">
            <a:avLst/>
          </a:prstGeom>
        </p:spPr>
        <p:txBody>
          <a:bodyPr wrap="square">
            <a:spAutoFit/>
          </a:bodyPr>
          <a:lstStyle/>
          <a:p>
            <a:r>
              <a:rPr lang="uk-UA" sz="2400" b="1" dirty="0" smtClean="0">
                <a:latin typeface="Times New Roman" pitchFamily="18" charset="0"/>
                <a:cs typeface="Times New Roman" pitchFamily="18" charset="0"/>
              </a:rPr>
              <a:t>Вибір </a:t>
            </a:r>
            <a:r>
              <a:rPr lang="uk-UA" sz="2400" b="1" dirty="0">
                <a:latin typeface="Times New Roman" pitchFamily="18" charset="0"/>
                <a:cs typeface="Times New Roman" pitchFamily="18" charset="0"/>
              </a:rPr>
              <a:t>найбільш оптимального альтернативного способу досягнення цілей</a:t>
            </a:r>
            <a:endParaRPr lang="uk-UA" sz="2400" dirty="0">
              <a:latin typeface="Times New Roman" pitchFamily="18" charset="0"/>
              <a:cs typeface="Times New Roman" pitchFamily="18" charset="0"/>
            </a:endParaRPr>
          </a:p>
        </p:txBody>
      </p:sp>
      <p:sp>
        <p:nvSpPr>
          <p:cNvPr id="15" name="Прямокутник 2"/>
          <p:cNvSpPr/>
          <p:nvPr/>
        </p:nvSpPr>
        <p:spPr>
          <a:xfrm>
            <a:off x="827584" y="1556792"/>
            <a:ext cx="8215635" cy="5170646"/>
          </a:xfrm>
          <a:prstGeom prst="rect">
            <a:avLst/>
          </a:prstGeom>
        </p:spPr>
        <p:txBody>
          <a:bodyPr wrap="square">
            <a:spAutoFit/>
          </a:bodyPr>
          <a:lstStyle/>
          <a:p>
            <a:pPr fontAlgn="base"/>
            <a:r>
              <a:rPr lang="uk-UA" sz="2200" dirty="0">
                <a:latin typeface="Times New Roman" pitchFamily="18" charset="0"/>
                <a:cs typeface="Times New Roman" pitchFamily="18" charset="0"/>
              </a:rPr>
              <a:t>Здійснити вибір оптимального альтернативного способу з урахуванням системи бальної оцінки ступеня досягнення визначених цілей.</a:t>
            </a:r>
          </a:p>
          <a:p>
            <a:pPr fontAlgn="base"/>
            <a:r>
              <a:rPr lang="uk-UA" sz="2200" dirty="0">
                <a:latin typeface="Times New Roman" pitchFamily="18" charset="0"/>
                <a:cs typeface="Times New Roman" pitchFamily="18" charset="0"/>
              </a:rPr>
              <a:t>Вартість балів визначається за чотирибальною системою оцінки ступеня досягнення визначених цілей, де:</a:t>
            </a:r>
          </a:p>
          <a:p>
            <a:pPr fontAlgn="base"/>
            <a:r>
              <a:rPr lang="uk-UA" sz="2200" b="1" dirty="0">
                <a:latin typeface="Times New Roman" pitchFamily="18" charset="0"/>
                <a:cs typeface="Times New Roman" pitchFamily="18" charset="0"/>
              </a:rPr>
              <a:t>4</a:t>
            </a:r>
            <a:r>
              <a:rPr lang="uk-UA" sz="2200" dirty="0">
                <a:latin typeface="Times New Roman" pitchFamily="18" charset="0"/>
                <a:cs typeface="Times New Roman" pitchFamily="18" charset="0"/>
              </a:rPr>
              <a:t> - цілі прийняття регуляторного акта, які можуть бути досягнуті повною мірою (проблема більше існувати не буде);</a:t>
            </a:r>
          </a:p>
          <a:p>
            <a:pPr fontAlgn="base"/>
            <a:r>
              <a:rPr lang="uk-UA" sz="2200" b="1" dirty="0">
                <a:latin typeface="Times New Roman" pitchFamily="18" charset="0"/>
                <a:cs typeface="Times New Roman" pitchFamily="18" charset="0"/>
              </a:rPr>
              <a:t>3</a:t>
            </a:r>
            <a:r>
              <a:rPr lang="uk-UA" sz="2200" dirty="0">
                <a:latin typeface="Times New Roman" pitchFamily="18" charset="0"/>
                <a:cs typeface="Times New Roman" pitchFamily="18" charset="0"/>
              </a:rPr>
              <a:t> - цілі прийняття регуляторного акта, які можуть бути досягнуті майже  повною мірою (усі важливі аспекти проблеми існувати не будуть);</a:t>
            </a:r>
          </a:p>
          <a:p>
            <a:pPr fontAlgn="base"/>
            <a:r>
              <a:rPr lang="uk-UA" sz="2200" b="1" dirty="0">
                <a:latin typeface="Times New Roman" pitchFamily="18" charset="0"/>
                <a:cs typeface="Times New Roman" pitchFamily="18" charset="0"/>
              </a:rPr>
              <a:t>2</a:t>
            </a:r>
            <a:r>
              <a:rPr lang="uk-UA" sz="2200" dirty="0">
                <a:latin typeface="Times New Roman" pitchFamily="18" charset="0"/>
                <a:cs typeface="Times New Roman" pitchFamily="18" charset="0"/>
              </a:rPr>
              <a:t> - цілі прийняття регуляторного акта, які можуть бути досягнуті частково (проблема значно зменшиться, деякі важливі та критичні аспекти проблеми залишаться невирішеними);</a:t>
            </a:r>
          </a:p>
          <a:p>
            <a:pPr fontAlgn="base"/>
            <a:r>
              <a:rPr lang="uk-UA" sz="2200" b="1" dirty="0">
                <a:latin typeface="Times New Roman" pitchFamily="18" charset="0"/>
                <a:cs typeface="Times New Roman" pitchFamily="18" charset="0"/>
              </a:rPr>
              <a:t>1</a:t>
            </a:r>
            <a:r>
              <a:rPr lang="uk-UA" sz="2200" dirty="0">
                <a:latin typeface="Times New Roman" pitchFamily="18" charset="0"/>
                <a:cs typeface="Times New Roman" pitchFamily="18" charset="0"/>
              </a:rPr>
              <a:t> - цілі прийняття регуляторного акта, які не можуть бути досягнуті (проблема продовжує існувати).</a:t>
            </a:r>
          </a:p>
        </p:txBody>
      </p:sp>
    </p:spTree>
    <p:extLst>
      <p:ext uri="{BB962C8B-B14F-4D97-AF65-F5344CB8AC3E}">
        <p14:creationId xmlns:p14="http://schemas.microsoft.com/office/powerpoint/2010/main" val="2344765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Альтернатива </a:t>
            </a:r>
            <a:endParaRPr lang="ru-RU" sz="3000" b="1" dirty="0">
              <a:solidFill>
                <a:srgbClr val="FF0000"/>
              </a:solidFill>
              <a:ea typeface="+mj-ea"/>
              <a:cs typeface="Times New Roman" pitchFamily="18" charset="0"/>
            </a:endParaRPr>
          </a:p>
        </p:txBody>
      </p:sp>
      <p:sp>
        <p:nvSpPr>
          <p:cNvPr id="13" name="Прямокутник 1"/>
          <p:cNvSpPr/>
          <p:nvPr/>
        </p:nvSpPr>
        <p:spPr>
          <a:xfrm>
            <a:off x="766766" y="836712"/>
            <a:ext cx="8610600" cy="830997"/>
          </a:xfrm>
          <a:prstGeom prst="rect">
            <a:avLst/>
          </a:prstGeom>
        </p:spPr>
        <p:txBody>
          <a:bodyPr wrap="square">
            <a:spAutoFit/>
          </a:bodyPr>
          <a:lstStyle/>
          <a:p>
            <a:r>
              <a:rPr lang="uk-UA" sz="2400" b="1" dirty="0" smtClean="0">
                <a:latin typeface="Times New Roman" pitchFamily="18" charset="0"/>
                <a:cs typeface="Times New Roman" pitchFamily="18" charset="0"/>
              </a:rPr>
              <a:t>Вибір </a:t>
            </a:r>
            <a:r>
              <a:rPr lang="uk-UA" sz="2400" b="1" dirty="0">
                <a:latin typeface="Times New Roman" pitchFamily="18" charset="0"/>
                <a:cs typeface="Times New Roman" pitchFamily="18" charset="0"/>
              </a:rPr>
              <a:t>найбільш оптимального альтернативного способу досягнення цілей</a:t>
            </a:r>
            <a:endParaRPr lang="uk-UA" sz="2400" dirty="0">
              <a:latin typeface="Times New Roman" pitchFamily="18" charset="0"/>
              <a:cs typeface="Times New Roman" pitchFamily="18" charset="0"/>
            </a:endParaRPr>
          </a:p>
        </p:txBody>
      </p:sp>
      <p:graphicFrame>
        <p:nvGraphicFramePr>
          <p:cNvPr id="16" name="Таблиця 3"/>
          <p:cNvGraphicFramePr>
            <a:graphicFrameLocks noGrp="1"/>
          </p:cNvGraphicFramePr>
          <p:nvPr>
            <p:extLst>
              <p:ext uri="{D42A27DB-BD31-4B8C-83A1-F6EECF244321}">
                <p14:modId xmlns:p14="http://schemas.microsoft.com/office/powerpoint/2010/main" val="1110830821"/>
              </p:ext>
            </p:extLst>
          </p:nvPr>
        </p:nvGraphicFramePr>
        <p:xfrm>
          <a:off x="332011" y="1772816"/>
          <a:ext cx="8458201" cy="4572000"/>
        </p:xfrm>
        <a:graphic>
          <a:graphicData uri="http://schemas.openxmlformats.org/drawingml/2006/table">
            <a:tbl>
              <a:tblPr firstRow="1" firstCol="1" bandRow="1">
                <a:tableStyleId>{5C22544A-7EE6-4342-B048-85BDC9FD1C3A}</a:tableStyleId>
              </a:tblPr>
              <a:tblGrid>
                <a:gridCol w="2822188">
                  <a:extLst>
                    <a:ext uri="{9D8B030D-6E8A-4147-A177-3AD203B41FA5}">
                      <a16:colId xmlns:a16="http://schemas.microsoft.com/office/drawing/2014/main" val="20000"/>
                    </a:ext>
                  </a:extLst>
                </a:gridCol>
                <a:gridCol w="34841">
                  <a:extLst>
                    <a:ext uri="{9D8B030D-6E8A-4147-A177-3AD203B41FA5}">
                      <a16:colId xmlns:a16="http://schemas.microsoft.com/office/drawing/2014/main" val="20001"/>
                    </a:ext>
                  </a:extLst>
                </a:gridCol>
                <a:gridCol w="1372071">
                  <a:extLst>
                    <a:ext uri="{9D8B030D-6E8A-4147-A177-3AD203B41FA5}">
                      <a16:colId xmlns:a16="http://schemas.microsoft.com/office/drawing/2014/main" val="20002"/>
                    </a:ext>
                  </a:extLst>
                </a:gridCol>
                <a:gridCol w="955363">
                  <a:extLst>
                    <a:ext uri="{9D8B030D-6E8A-4147-A177-3AD203B41FA5}">
                      <a16:colId xmlns:a16="http://schemas.microsoft.com/office/drawing/2014/main" val="20003"/>
                    </a:ext>
                  </a:extLst>
                </a:gridCol>
                <a:gridCol w="1046204">
                  <a:extLst>
                    <a:ext uri="{9D8B030D-6E8A-4147-A177-3AD203B41FA5}">
                      <a16:colId xmlns:a16="http://schemas.microsoft.com/office/drawing/2014/main" val="20004"/>
                    </a:ext>
                  </a:extLst>
                </a:gridCol>
                <a:gridCol w="2227534">
                  <a:extLst>
                    <a:ext uri="{9D8B030D-6E8A-4147-A177-3AD203B41FA5}">
                      <a16:colId xmlns:a16="http://schemas.microsoft.com/office/drawing/2014/main" val="20005"/>
                    </a:ext>
                  </a:extLst>
                </a:gridCol>
              </a:tblGrid>
              <a:tr h="362077">
                <a:tc gridSpan="2">
                  <a:txBody>
                    <a:bodyPr/>
                    <a:lstStyle/>
                    <a:p>
                      <a:pPr algn="ctr" fontAlgn="base">
                        <a:lnSpc>
                          <a:spcPct val="100000"/>
                        </a:lnSpc>
                        <a:spcBef>
                          <a:spcPts val="750"/>
                        </a:spcBef>
                        <a:spcAft>
                          <a:spcPts val="750"/>
                        </a:spcAft>
                      </a:pPr>
                      <a:r>
                        <a:rPr lang="uk-UA" sz="2000" dirty="0">
                          <a:effectLst/>
                          <a:latin typeface="Times New Roman" pitchFamily="18" charset="0"/>
                          <a:cs typeface="Times New Roman" pitchFamily="18" charset="0"/>
                        </a:rPr>
                        <a:t>Рейтинг результативності (досягнення цілей під час вирішення проблеми)</a:t>
                      </a:r>
                      <a:endParaRPr lang="uk-UA" sz="2000" dirty="0">
                        <a:effectLst/>
                        <a:latin typeface="Times New Roman" pitchFamily="18" charset="0"/>
                        <a:ea typeface="Calibri"/>
                        <a:cs typeface="Times New Roman" pitchFamily="18" charset="0"/>
                      </a:endParaRPr>
                    </a:p>
                  </a:txBody>
                  <a:tcPr marL="0" marR="0" marT="0" marB="0"/>
                </a:tc>
                <a:tc hMerge="1">
                  <a:txBody>
                    <a:bodyPr/>
                    <a:lstStyle/>
                    <a:p>
                      <a:endParaRPr lang="uk-UA"/>
                    </a:p>
                  </a:txBody>
                  <a:tcPr/>
                </a:tc>
                <a:tc gridSpan="2">
                  <a:txBody>
                    <a:bodyPr/>
                    <a:lstStyle/>
                    <a:p>
                      <a:pPr algn="ctr" fontAlgn="base">
                        <a:lnSpc>
                          <a:spcPct val="100000"/>
                        </a:lnSpc>
                        <a:spcBef>
                          <a:spcPts val="750"/>
                        </a:spcBef>
                        <a:spcAft>
                          <a:spcPts val="750"/>
                        </a:spcAft>
                      </a:pPr>
                      <a:r>
                        <a:rPr lang="uk-UA" sz="2000">
                          <a:effectLst/>
                          <a:latin typeface="Times New Roman" pitchFamily="18" charset="0"/>
                          <a:cs typeface="Times New Roman" pitchFamily="18" charset="0"/>
                        </a:rPr>
                        <a:t>Бал результативності (за чотирибальною системою оцінки)</a:t>
                      </a:r>
                      <a:endParaRPr lang="uk-UA" sz="2000">
                        <a:effectLst/>
                        <a:latin typeface="Times New Roman" pitchFamily="18" charset="0"/>
                        <a:ea typeface="Calibri"/>
                        <a:cs typeface="Times New Roman" pitchFamily="18" charset="0"/>
                      </a:endParaRPr>
                    </a:p>
                  </a:txBody>
                  <a:tcPr marL="0" marR="0" marT="0" marB="0"/>
                </a:tc>
                <a:tc hMerge="1">
                  <a:txBody>
                    <a:bodyPr/>
                    <a:lstStyle/>
                    <a:p>
                      <a:endParaRPr lang="uk-UA"/>
                    </a:p>
                  </a:txBody>
                  <a:tcPr/>
                </a:tc>
                <a:tc gridSpan="2">
                  <a:txBody>
                    <a:bodyPr/>
                    <a:lstStyle/>
                    <a:p>
                      <a:pPr algn="ctr" fontAlgn="base">
                        <a:lnSpc>
                          <a:spcPct val="100000"/>
                        </a:lnSpc>
                        <a:spcBef>
                          <a:spcPts val="750"/>
                        </a:spcBef>
                        <a:spcAft>
                          <a:spcPts val="750"/>
                        </a:spcAft>
                      </a:pPr>
                      <a:r>
                        <a:rPr lang="uk-UA" sz="2000">
                          <a:effectLst/>
                          <a:latin typeface="Times New Roman" pitchFamily="18" charset="0"/>
                          <a:cs typeface="Times New Roman" pitchFamily="18" charset="0"/>
                        </a:rPr>
                        <a:t>Коментарі щодо присвоєння відповідного бала</a:t>
                      </a:r>
                      <a:endParaRPr lang="uk-UA" sz="2000">
                        <a:effectLst/>
                        <a:latin typeface="Times New Roman" pitchFamily="18" charset="0"/>
                        <a:ea typeface="Calibri"/>
                        <a:cs typeface="Times New Roman" pitchFamily="18" charset="0"/>
                      </a:endParaRPr>
                    </a:p>
                  </a:txBody>
                  <a:tcPr marL="0" marR="0" marT="0" marB="0"/>
                </a:tc>
                <a:tc hMerge="1">
                  <a:txBody>
                    <a:bodyPr/>
                    <a:lstStyle/>
                    <a:p>
                      <a:endParaRPr lang="uk-UA"/>
                    </a:p>
                  </a:txBody>
                  <a:tcPr/>
                </a:tc>
                <a:extLst>
                  <a:ext uri="{0D108BD9-81ED-4DB2-BD59-A6C34878D82A}">
                    <a16:rowId xmlns:a16="http://schemas.microsoft.com/office/drawing/2014/main" val="10000"/>
                  </a:ext>
                </a:extLst>
              </a:tr>
              <a:tr h="181039">
                <a:tc gridSpan="2">
                  <a:txBody>
                    <a:bodyPr/>
                    <a:lstStyle/>
                    <a:p>
                      <a:pPr fontAlgn="base">
                        <a:lnSpc>
                          <a:spcPct val="100000"/>
                        </a:lnSpc>
                        <a:spcBef>
                          <a:spcPts val="750"/>
                        </a:spcBef>
                        <a:spcAft>
                          <a:spcPts val="750"/>
                        </a:spcAft>
                      </a:pPr>
                      <a:r>
                        <a:rPr lang="uk-UA" sz="2000">
                          <a:effectLst/>
                          <a:latin typeface="Times New Roman" pitchFamily="18" charset="0"/>
                          <a:cs typeface="Times New Roman" pitchFamily="18" charset="0"/>
                        </a:rPr>
                        <a:t>Альтернатива 1</a:t>
                      </a:r>
                      <a:endParaRPr lang="uk-UA" sz="2000">
                        <a:effectLst/>
                        <a:latin typeface="Times New Roman" pitchFamily="18" charset="0"/>
                        <a:ea typeface="Calibri"/>
                        <a:cs typeface="Times New Roman" pitchFamily="18" charset="0"/>
                      </a:endParaRPr>
                    </a:p>
                  </a:txBody>
                  <a:tcPr marL="0" marR="0" marT="0" marB="0"/>
                </a:tc>
                <a:tc hMerge="1">
                  <a:txBody>
                    <a:bodyPr/>
                    <a:lstStyle/>
                    <a:p>
                      <a:endParaRPr lang="uk-UA"/>
                    </a:p>
                  </a:txBody>
                  <a:tcPr/>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extLst>
                  <a:ext uri="{0D108BD9-81ED-4DB2-BD59-A6C34878D82A}">
                    <a16:rowId xmlns:a16="http://schemas.microsoft.com/office/drawing/2014/main" val="10001"/>
                  </a:ext>
                </a:extLst>
              </a:tr>
              <a:tr h="181039">
                <a:tc gridSpan="2">
                  <a:txBody>
                    <a:bodyPr/>
                    <a:lstStyle/>
                    <a:p>
                      <a:pPr fontAlgn="base">
                        <a:lnSpc>
                          <a:spcPct val="100000"/>
                        </a:lnSpc>
                        <a:spcBef>
                          <a:spcPts val="750"/>
                        </a:spcBef>
                        <a:spcAft>
                          <a:spcPts val="750"/>
                        </a:spcAft>
                      </a:pPr>
                      <a:r>
                        <a:rPr lang="uk-UA" sz="2000">
                          <a:effectLst/>
                          <a:latin typeface="Times New Roman" pitchFamily="18" charset="0"/>
                          <a:cs typeface="Times New Roman" pitchFamily="18" charset="0"/>
                        </a:rPr>
                        <a:t>Альтернатива 2</a:t>
                      </a:r>
                      <a:endParaRPr lang="uk-UA" sz="2000">
                        <a:effectLst/>
                        <a:latin typeface="Times New Roman" pitchFamily="18" charset="0"/>
                        <a:ea typeface="Calibri"/>
                        <a:cs typeface="Times New Roman" pitchFamily="18" charset="0"/>
                      </a:endParaRPr>
                    </a:p>
                  </a:txBody>
                  <a:tcPr marL="0" marR="0" marT="0" marB="0"/>
                </a:tc>
                <a:tc hMerge="1">
                  <a:txBody>
                    <a:bodyPr/>
                    <a:lstStyle/>
                    <a:p>
                      <a:endParaRPr lang="uk-UA"/>
                    </a:p>
                  </a:txBody>
                  <a:tcPr/>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extLst>
                  <a:ext uri="{0D108BD9-81ED-4DB2-BD59-A6C34878D82A}">
                    <a16:rowId xmlns:a16="http://schemas.microsoft.com/office/drawing/2014/main" val="10002"/>
                  </a:ext>
                </a:extLst>
              </a:tr>
              <a:tr h="181039">
                <a:tc gridSpan="2">
                  <a:txBody>
                    <a:bodyPr/>
                    <a:lstStyle/>
                    <a:p>
                      <a:pPr fontAlgn="base">
                        <a:lnSpc>
                          <a:spcPct val="100000"/>
                        </a:lnSpc>
                        <a:spcBef>
                          <a:spcPts val="750"/>
                        </a:spcBef>
                        <a:spcAft>
                          <a:spcPts val="750"/>
                        </a:spcAft>
                      </a:pPr>
                      <a:r>
                        <a:rPr lang="uk-UA" sz="2000">
                          <a:effectLst/>
                          <a:latin typeface="Times New Roman" pitchFamily="18" charset="0"/>
                          <a:cs typeface="Times New Roman" pitchFamily="18" charset="0"/>
                        </a:rPr>
                        <a:t>Альтернатива 3</a:t>
                      </a:r>
                      <a:endParaRPr lang="uk-UA" sz="2000">
                        <a:effectLst/>
                        <a:latin typeface="Times New Roman" pitchFamily="18" charset="0"/>
                        <a:ea typeface="Calibri"/>
                        <a:cs typeface="Times New Roman" pitchFamily="18" charset="0"/>
                      </a:endParaRPr>
                    </a:p>
                  </a:txBody>
                  <a:tcPr marL="0" marR="0" marT="0" marB="0"/>
                </a:tc>
                <a:tc hMerge="1">
                  <a:txBody>
                    <a:bodyPr/>
                    <a:lstStyle/>
                    <a:p>
                      <a:endParaRPr lang="uk-UA"/>
                    </a:p>
                  </a:txBody>
                  <a:tcPr/>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extLst>
                  <a:ext uri="{0D108BD9-81ED-4DB2-BD59-A6C34878D82A}">
                    <a16:rowId xmlns:a16="http://schemas.microsoft.com/office/drawing/2014/main" val="10003"/>
                  </a:ext>
                </a:extLst>
              </a:tr>
              <a:tr h="542607">
                <a:tc>
                  <a:txBody>
                    <a:bodyPr/>
                    <a:lstStyle/>
                    <a:p>
                      <a:pPr algn="ctr" fontAlgn="base">
                        <a:lnSpc>
                          <a:spcPct val="100000"/>
                        </a:lnSpc>
                        <a:spcBef>
                          <a:spcPts val="750"/>
                        </a:spcBef>
                        <a:spcAft>
                          <a:spcPts val="750"/>
                        </a:spcAft>
                      </a:pPr>
                      <a:r>
                        <a:rPr lang="uk-UA" sz="2000">
                          <a:effectLst/>
                          <a:latin typeface="Times New Roman" pitchFamily="18" charset="0"/>
                          <a:cs typeface="Times New Roman" pitchFamily="18" charset="0"/>
                        </a:rPr>
                        <a:t>Рейтинг результативності</a:t>
                      </a:r>
                      <a:endParaRPr lang="uk-UA" sz="2000">
                        <a:effectLst/>
                        <a:latin typeface="Times New Roman" pitchFamily="18" charset="0"/>
                        <a:ea typeface="Calibri"/>
                        <a:cs typeface="Times New Roman" pitchFamily="18" charset="0"/>
                      </a:endParaRPr>
                    </a:p>
                  </a:txBody>
                  <a:tcPr marL="0" marR="0" marT="0" marB="0"/>
                </a:tc>
                <a:tc gridSpan="2">
                  <a:txBody>
                    <a:bodyPr/>
                    <a:lstStyle/>
                    <a:p>
                      <a:pPr algn="ctr" fontAlgn="base">
                        <a:lnSpc>
                          <a:spcPct val="100000"/>
                        </a:lnSpc>
                        <a:spcBef>
                          <a:spcPts val="750"/>
                        </a:spcBef>
                        <a:spcAft>
                          <a:spcPts val="750"/>
                        </a:spcAft>
                      </a:pPr>
                      <a:r>
                        <a:rPr lang="uk-UA" sz="2000">
                          <a:effectLst/>
                          <a:latin typeface="Times New Roman" pitchFamily="18" charset="0"/>
                          <a:cs typeface="Times New Roman" pitchFamily="18" charset="0"/>
                        </a:rPr>
                        <a:t>Вигоди (підсумок)</a:t>
                      </a:r>
                      <a:endParaRPr lang="uk-UA" sz="2000">
                        <a:effectLst/>
                        <a:latin typeface="Times New Roman" pitchFamily="18" charset="0"/>
                        <a:ea typeface="Calibri"/>
                        <a:cs typeface="Times New Roman" pitchFamily="18" charset="0"/>
                      </a:endParaRPr>
                    </a:p>
                  </a:txBody>
                  <a:tcPr marL="0" marR="0" marT="0" marB="0"/>
                </a:tc>
                <a:tc hMerge="1">
                  <a:txBody>
                    <a:bodyPr/>
                    <a:lstStyle/>
                    <a:p>
                      <a:endParaRPr lang="uk-UA"/>
                    </a:p>
                  </a:txBody>
                  <a:tcPr/>
                </a:tc>
                <a:tc gridSpan="2">
                  <a:txBody>
                    <a:bodyPr/>
                    <a:lstStyle/>
                    <a:p>
                      <a:pPr algn="ctr" fontAlgn="base">
                        <a:lnSpc>
                          <a:spcPct val="100000"/>
                        </a:lnSpc>
                        <a:spcBef>
                          <a:spcPts val="750"/>
                        </a:spcBef>
                        <a:spcAft>
                          <a:spcPts val="750"/>
                        </a:spcAft>
                      </a:pPr>
                      <a:r>
                        <a:rPr lang="uk-UA" sz="2000">
                          <a:effectLst/>
                          <a:latin typeface="Times New Roman" pitchFamily="18" charset="0"/>
                          <a:cs typeface="Times New Roman" pitchFamily="18" charset="0"/>
                        </a:rPr>
                        <a:t>Витрати (підсумок)</a:t>
                      </a:r>
                      <a:endParaRPr lang="uk-UA" sz="2000">
                        <a:effectLst/>
                        <a:latin typeface="Times New Roman" pitchFamily="18" charset="0"/>
                        <a:ea typeface="Calibri"/>
                        <a:cs typeface="Times New Roman" pitchFamily="18" charset="0"/>
                      </a:endParaRPr>
                    </a:p>
                  </a:txBody>
                  <a:tcPr marL="0" marR="0" marT="0" marB="0"/>
                </a:tc>
                <a:tc hMerge="1">
                  <a:txBody>
                    <a:bodyPr/>
                    <a:lstStyle/>
                    <a:p>
                      <a:endParaRPr lang="uk-UA"/>
                    </a:p>
                  </a:txBody>
                  <a:tcPr/>
                </a:tc>
                <a:tc>
                  <a:txBody>
                    <a:bodyPr/>
                    <a:lstStyle/>
                    <a:p>
                      <a:pPr algn="ctr" fontAlgn="base">
                        <a:lnSpc>
                          <a:spcPct val="100000"/>
                        </a:lnSpc>
                        <a:spcBef>
                          <a:spcPts val="750"/>
                        </a:spcBef>
                        <a:spcAft>
                          <a:spcPts val="750"/>
                        </a:spcAft>
                      </a:pPr>
                      <a:r>
                        <a:rPr lang="uk-UA" sz="2000">
                          <a:effectLst/>
                          <a:latin typeface="Times New Roman" pitchFamily="18" charset="0"/>
                          <a:cs typeface="Times New Roman" pitchFamily="18" charset="0"/>
                        </a:rPr>
                        <a:t>Обґрунтування відповідного місця альтернативи у рейтингу</a:t>
                      </a:r>
                      <a:endParaRPr lang="uk-UA" sz="2000">
                        <a:effectLst/>
                        <a:latin typeface="Times New Roman" pitchFamily="18" charset="0"/>
                        <a:ea typeface="Calibri"/>
                        <a:cs typeface="Times New Roman" pitchFamily="18" charset="0"/>
                      </a:endParaRPr>
                    </a:p>
                  </a:txBody>
                  <a:tcPr marL="0" marR="0" marT="0" marB="0"/>
                </a:tc>
                <a:extLst>
                  <a:ext uri="{0D108BD9-81ED-4DB2-BD59-A6C34878D82A}">
                    <a16:rowId xmlns:a16="http://schemas.microsoft.com/office/drawing/2014/main" val="10004"/>
                  </a:ext>
                </a:extLst>
              </a:tr>
              <a:tr h="181039">
                <a:tc>
                  <a:txBody>
                    <a:bodyPr/>
                    <a:lstStyle/>
                    <a:p>
                      <a:pPr fontAlgn="base">
                        <a:lnSpc>
                          <a:spcPct val="100000"/>
                        </a:lnSpc>
                        <a:spcBef>
                          <a:spcPts val="750"/>
                        </a:spcBef>
                        <a:spcAft>
                          <a:spcPts val="750"/>
                        </a:spcAft>
                      </a:pPr>
                      <a:r>
                        <a:rPr lang="uk-UA" sz="2000">
                          <a:effectLst/>
                          <a:latin typeface="Times New Roman" pitchFamily="18" charset="0"/>
                          <a:cs typeface="Times New Roman" pitchFamily="18" charset="0"/>
                        </a:rPr>
                        <a:t>Альтернатива 1</a:t>
                      </a:r>
                      <a:endParaRPr lang="uk-UA" sz="2000">
                        <a:effectLst/>
                        <a:latin typeface="Times New Roman" pitchFamily="18" charset="0"/>
                        <a:ea typeface="Calibri"/>
                        <a:cs typeface="Times New Roman" pitchFamily="18" charset="0"/>
                      </a:endParaRPr>
                    </a:p>
                  </a:txBody>
                  <a:tcPr marL="0" marR="0" marT="0" marB="0"/>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tc>
                  <a:txBody>
                    <a:bodyPr/>
                    <a:lstStyle/>
                    <a:p>
                      <a:pPr>
                        <a:lnSpc>
                          <a:spcPct val="100000"/>
                        </a:lnSpc>
                      </a:pPr>
                      <a:endParaRPr lang="uk-UA" sz="2000">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5"/>
                  </a:ext>
                </a:extLst>
              </a:tr>
              <a:tr h="181039">
                <a:tc>
                  <a:txBody>
                    <a:bodyPr/>
                    <a:lstStyle/>
                    <a:p>
                      <a:pPr fontAlgn="base">
                        <a:lnSpc>
                          <a:spcPct val="100000"/>
                        </a:lnSpc>
                        <a:spcBef>
                          <a:spcPts val="750"/>
                        </a:spcBef>
                        <a:spcAft>
                          <a:spcPts val="750"/>
                        </a:spcAft>
                      </a:pPr>
                      <a:r>
                        <a:rPr lang="uk-UA" sz="2000">
                          <a:effectLst/>
                          <a:latin typeface="Times New Roman" pitchFamily="18" charset="0"/>
                          <a:cs typeface="Times New Roman" pitchFamily="18" charset="0"/>
                        </a:rPr>
                        <a:t>Альтернатива 2</a:t>
                      </a:r>
                      <a:endParaRPr lang="uk-UA" sz="2000">
                        <a:effectLst/>
                        <a:latin typeface="Times New Roman" pitchFamily="18" charset="0"/>
                        <a:ea typeface="Calibri"/>
                        <a:cs typeface="Times New Roman" pitchFamily="18" charset="0"/>
                      </a:endParaRPr>
                    </a:p>
                  </a:txBody>
                  <a:tcPr marL="0" marR="0" marT="0" marB="0"/>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tc>
                  <a:txBody>
                    <a:bodyPr/>
                    <a:lstStyle/>
                    <a:p>
                      <a:pPr>
                        <a:lnSpc>
                          <a:spcPct val="100000"/>
                        </a:lnSpc>
                      </a:pPr>
                      <a:endParaRPr lang="uk-UA" sz="2000">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6"/>
                  </a:ext>
                </a:extLst>
              </a:tr>
              <a:tr h="181039">
                <a:tc>
                  <a:txBody>
                    <a:bodyPr/>
                    <a:lstStyle/>
                    <a:p>
                      <a:pPr fontAlgn="base">
                        <a:lnSpc>
                          <a:spcPct val="100000"/>
                        </a:lnSpc>
                        <a:spcBef>
                          <a:spcPts val="750"/>
                        </a:spcBef>
                        <a:spcAft>
                          <a:spcPts val="750"/>
                        </a:spcAft>
                      </a:pPr>
                      <a:r>
                        <a:rPr lang="uk-UA" sz="2000">
                          <a:effectLst/>
                          <a:latin typeface="Times New Roman" pitchFamily="18" charset="0"/>
                          <a:cs typeface="Times New Roman" pitchFamily="18" charset="0"/>
                        </a:rPr>
                        <a:t>Альтернатива 3</a:t>
                      </a:r>
                      <a:endParaRPr lang="uk-UA" sz="2000">
                        <a:effectLst/>
                        <a:latin typeface="Times New Roman" pitchFamily="18" charset="0"/>
                        <a:ea typeface="Calibri"/>
                        <a:cs typeface="Times New Roman" pitchFamily="18" charset="0"/>
                      </a:endParaRPr>
                    </a:p>
                  </a:txBody>
                  <a:tcPr marL="0" marR="0" marT="0" marB="0"/>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tc gridSpan="2">
                  <a:txBody>
                    <a:bodyPr/>
                    <a:lstStyle/>
                    <a:p>
                      <a:pPr>
                        <a:lnSpc>
                          <a:spcPct val="100000"/>
                        </a:lnSpc>
                      </a:pPr>
                      <a:endParaRPr lang="uk-UA" sz="2000">
                        <a:effectLst/>
                        <a:latin typeface="Times New Roman" pitchFamily="18" charset="0"/>
                        <a:cs typeface="Times New Roman" pitchFamily="18" charset="0"/>
                      </a:endParaRPr>
                    </a:p>
                  </a:txBody>
                  <a:tcPr marL="0" marR="0" marT="0" marB="0"/>
                </a:tc>
                <a:tc hMerge="1">
                  <a:txBody>
                    <a:bodyPr/>
                    <a:lstStyle/>
                    <a:p>
                      <a:endParaRPr lang="uk-UA"/>
                    </a:p>
                  </a:txBody>
                  <a:tcPr/>
                </a:tc>
                <a:tc>
                  <a:txBody>
                    <a:bodyPr/>
                    <a:lstStyle/>
                    <a:p>
                      <a:pPr>
                        <a:lnSpc>
                          <a:spcPct val="100000"/>
                        </a:lnSpc>
                      </a:pPr>
                      <a:endParaRPr lang="uk-UA" sz="2000" dirty="0">
                        <a:latin typeface="Times New Roman" pitchFamily="18" charset="0"/>
                        <a:cs typeface="Times New Roman" pitchFamily="18" charset="0"/>
                      </a:endParaRPr>
                    </a:p>
                  </a:txBody>
                  <a:tcPr marL="0" marR="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71591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Механізм</a:t>
            </a:r>
            <a:endParaRPr lang="ru-RU" sz="3000" b="1" dirty="0">
              <a:solidFill>
                <a:srgbClr val="FF0000"/>
              </a:solidFill>
              <a:ea typeface="+mj-ea"/>
              <a:cs typeface="Times New Roman" pitchFamily="18" charset="0"/>
            </a:endParaRPr>
          </a:p>
        </p:txBody>
      </p:sp>
      <p:sp>
        <p:nvSpPr>
          <p:cNvPr id="2" name="Прямоугольник 1"/>
          <p:cNvSpPr/>
          <p:nvPr/>
        </p:nvSpPr>
        <p:spPr>
          <a:xfrm>
            <a:off x="827584" y="2127020"/>
            <a:ext cx="7898574" cy="2246769"/>
          </a:xfrm>
          <a:prstGeom prst="rect">
            <a:avLst/>
          </a:prstGeom>
        </p:spPr>
        <p:txBody>
          <a:bodyPr wrap="square">
            <a:spAutoFit/>
          </a:bodyPr>
          <a:lstStyle/>
          <a:p>
            <a:pPr algn="just" fontAlgn="base"/>
            <a:r>
              <a:rPr lang="uk-UA" sz="2800" dirty="0" smtClean="0">
                <a:latin typeface="Times New Roman" pitchFamily="18" charset="0"/>
                <a:cs typeface="Times New Roman" pitchFamily="18" charset="0"/>
              </a:rPr>
              <a:t>Описати механізми запропонованого регуляторного акта, за допомогою яких можна розв’язати проблему, та заходи, які повинні здійснити органи влади для впровадження цього регуляторного акта.</a:t>
            </a:r>
            <a:endParaRPr lang="uk-UA" sz="2800" dirty="0">
              <a:latin typeface="Times New Roman" pitchFamily="18" charset="0"/>
              <a:cs typeface="Times New Roman" pitchFamily="18" charset="0"/>
            </a:endParaRPr>
          </a:p>
        </p:txBody>
      </p:sp>
    </p:spTree>
    <p:extLst>
      <p:ext uri="{BB962C8B-B14F-4D97-AF65-F5344CB8AC3E}">
        <p14:creationId xmlns:p14="http://schemas.microsoft.com/office/powerpoint/2010/main" val="247924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a:t>
            </a:r>
            <a:endParaRPr lang="uk-UA" b="1" dirty="0">
              <a:cs typeface="Times New Roman" pitchFamily="18" charset="0"/>
            </a:endParaRPr>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Розрахунок</a:t>
            </a:r>
            <a:endParaRPr lang="ru-RU" sz="3000" b="1" dirty="0">
              <a:solidFill>
                <a:srgbClr val="FF0000"/>
              </a:solidFill>
              <a:ea typeface="+mj-ea"/>
              <a:cs typeface="Times New Roman" pitchFamily="18" charset="0"/>
            </a:endParaRPr>
          </a:p>
        </p:txBody>
      </p:sp>
      <p:sp>
        <p:nvSpPr>
          <p:cNvPr id="3" name="Прямоугольник 2"/>
          <p:cNvSpPr/>
          <p:nvPr/>
        </p:nvSpPr>
        <p:spPr>
          <a:xfrm>
            <a:off x="805880" y="896311"/>
            <a:ext cx="8148528" cy="5509200"/>
          </a:xfrm>
          <a:prstGeom prst="rect">
            <a:avLst/>
          </a:prstGeom>
        </p:spPr>
        <p:txBody>
          <a:bodyPr wrap="square">
            <a:spAutoFit/>
          </a:bodyPr>
          <a:lstStyle/>
          <a:p>
            <a:pPr algn="just" fontAlgn="base"/>
            <a:r>
              <a:rPr lang="uk-UA" sz="2200" dirty="0">
                <a:latin typeface="Times New Roman" pitchFamily="18" charset="0"/>
                <a:cs typeface="Times New Roman" pitchFamily="18" charset="0"/>
              </a:rPr>
              <a:t>Здійснити розрахунок витрат на виконання вимог регуляторного акта для органів виконавчої влади чи органів місцевого самоврядування згідно з додатком 3 до Методики проведення аналізу впливу регуляторного акта (відповідний розрахунок не здійснюється, якщо розробником буде здійснено розрахунок витрат на запровадження державного регулювання для суб’єктів малого підприємництва згідно з додатком 4 до Методики проведення аналізу впливу регуляторного акта (Тест малого підприємництва).</a:t>
            </a:r>
          </a:p>
          <a:p>
            <a:pPr algn="just" fontAlgn="base"/>
            <a:r>
              <a:rPr lang="uk-UA" sz="2200" dirty="0">
                <a:latin typeface="Times New Roman" pitchFamily="18" charset="0"/>
                <a:cs typeface="Times New Roman" pitchFamily="18" charset="0"/>
              </a:rPr>
              <a:t>Якщо питома вага суб’єктів малого підприємництва (малих та мікропідприємств разом) у загальній кількості суб’єктів господарювання, на яких поширюється регулювання, перевищує 10 відсотків, необхідно здійснити розрахунок витрат на запровадження державного регулювання для суб’єктів малого підприємництва згідно з додатком 4 до Методики проведення аналізу впливу регуляторного акта (Тест малого підприємництва).</a:t>
            </a:r>
          </a:p>
        </p:txBody>
      </p:sp>
    </p:spTree>
    <p:extLst>
      <p:ext uri="{BB962C8B-B14F-4D97-AF65-F5344CB8AC3E}">
        <p14:creationId xmlns:p14="http://schemas.microsoft.com/office/powerpoint/2010/main" val="24896286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Розрахунок</a:t>
            </a:r>
            <a:endParaRPr lang="ru-RU" sz="3000" b="1" dirty="0">
              <a:solidFill>
                <a:srgbClr val="FF0000"/>
              </a:solidFill>
              <a:ea typeface="+mj-ea"/>
              <a:cs typeface="Times New Roman" pitchFamily="18" charset="0"/>
            </a:endParaRPr>
          </a:p>
        </p:txBody>
      </p:sp>
      <p:graphicFrame>
        <p:nvGraphicFramePr>
          <p:cNvPr id="13" name="Group 2"/>
          <p:cNvGraphicFramePr>
            <a:graphicFrameLocks noGrp="1"/>
          </p:cNvGraphicFramePr>
          <p:nvPr>
            <p:extLst>
              <p:ext uri="{D42A27DB-BD31-4B8C-83A1-F6EECF244321}">
                <p14:modId xmlns:p14="http://schemas.microsoft.com/office/powerpoint/2010/main" val="2303836691"/>
              </p:ext>
            </p:extLst>
          </p:nvPr>
        </p:nvGraphicFramePr>
        <p:xfrm>
          <a:off x="827584" y="784329"/>
          <a:ext cx="8135937" cy="4998720"/>
        </p:xfrm>
        <a:graphic>
          <a:graphicData uri="http://schemas.openxmlformats.org/drawingml/2006/table">
            <a:tbl>
              <a:tblPr/>
              <a:tblGrid>
                <a:gridCol w="2716212">
                  <a:extLst>
                    <a:ext uri="{9D8B030D-6E8A-4147-A177-3AD203B41FA5}">
                      <a16:colId xmlns:a16="http://schemas.microsoft.com/office/drawing/2014/main" val="20000"/>
                    </a:ext>
                  </a:extLst>
                </a:gridCol>
                <a:gridCol w="2708275">
                  <a:extLst>
                    <a:ext uri="{9D8B030D-6E8A-4147-A177-3AD203B41FA5}">
                      <a16:colId xmlns:a16="http://schemas.microsoft.com/office/drawing/2014/main" val="20001"/>
                    </a:ext>
                  </a:extLst>
                </a:gridCol>
                <a:gridCol w="2711450">
                  <a:extLst>
                    <a:ext uri="{9D8B030D-6E8A-4147-A177-3AD203B41FA5}">
                      <a16:colId xmlns:a16="http://schemas.microsoft.com/office/drawing/2014/main" val="20002"/>
                    </a:ext>
                  </a:extLst>
                </a:gridCol>
              </a:tblGrid>
              <a:tr h="334963">
                <a:tc gridSpan="3">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Pct val="90000"/>
                        <a:buFontTx/>
                        <a:buNone/>
                        <a:tabLst/>
                      </a:pPr>
                      <a:r>
                        <a:rPr kumimoji="0" lang="uk-UA"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Таблиця вигід витрат</a:t>
                      </a:r>
                      <a:endParaRPr kumimoji="0" lang="uk-UA"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4963">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СФЕРА ВПЛИВУ</a:t>
                      </a:r>
                      <a:endPar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ВИГОДИ</a:t>
                      </a:r>
                      <a:endPar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ВИТРАТИ</a:t>
                      </a:r>
                      <a:endPar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1"/>
                  </a:ext>
                </a:extLst>
              </a:tr>
              <a:tr h="0">
                <a:tc rowSpan="2">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ДЕРЖАВА</a:t>
                      </a:r>
                      <a:endPar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uk-UA"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197">
                <a:tc vMerge="1">
                  <a:txBody>
                    <a:bodyPr/>
                    <a:lstStyle/>
                    <a:p>
                      <a:endParaRPr lang="ru-RU"/>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∑виг(держави)</a:t>
                      </a:r>
                      <a:endParaRPr kumimoji="0" 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uk-UA"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вит</a:t>
                      </a: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(держави)</a:t>
                      </a:r>
                      <a:endPar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6477">
                <a:tc rowSpan="2">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СУБ’ЄКТИ ГОСПОДАРСЬКОЇ ДІЯЛЬНОСТІ</a:t>
                      </a:r>
                      <a:endParaRPr kumimoji="0" 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uk-UA"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0757">
                <a:tc vMerge="1">
                  <a:txBody>
                    <a:bodyPr/>
                    <a:lstStyle/>
                    <a:p>
                      <a:endParaRPr lang="ru-RU"/>
                    </a:p>
                  </a:txBody>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∑виг(сгд)</a:t>
                      </a:r>
                      <a:endParaRPr kumimoji="0" 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uk-UA"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вит</a:t>
                      </a: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uk-UA"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сгд</a:t>
                      </a: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rowSpan="2">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ГРОМАДЯНИ</a:t>
                      </a:r>
                      <a:endParaRPr kumimoji="0" 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uk-UA"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vMerge="1">
                  <a:txBody>
                    <a:bodyPr/>
                    <a:lstStyle/>
                    <a:p>
                      <a:endParaRPr lang="ru-RU"/>
                    </a:p>
                  </a:txBody>
                  <a:tcPr/>
                </a:tc>
                <a:tc>
                  <a:txBody>
                    <a:bodyPr/>
                    <a:lstStyle>
                      <a:lvl1pPr>
                        <a:spcBef>
                          <a:spcPct val="20000"/>
                        </a:spcBef>
                        <a:buClr>
                          <a:schemeClr val="folHlink"/>
                        </a:buClr>
                        <a:buSzPct val="90000"/>
                        <a:buFont typeface="Wingdings" panose="05000000000000000000" pitchFamily="2" charset="2"/>
                        <a:tabLst>
                          <a:tab pos="1419225" algn="l"/>
                        </a:tabLst>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tabLst>
                          <a:tab pos="1419225" algn="l"/>
                        </a:tabLst>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tabLst>
                          <a:tab pos="1419225" algn="l"/>
                        </a:tabLst>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tabLst>
                          <a:tab pos="1419225" algn="l"/>
                        </a:tabLst>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tabLst>
                          <a:tab pos="1419225" algn="l"/>
                        </a:tabLst>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tabLst>
                          <a:tab pos="1419225" algn="l"/>
                        </a:tabLs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tabLst>
                          <a:tab pos="1419225" algn="l"/>
                        </a:tabLs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tabLst>
                          <a:tab pos="1419225" algn="l"/>
                        </a:tabLs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tabLst>
                          <a:tab pos="1419225" algn="l"/>
                        </a:tabLs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tab pos="1419225" algn="l"/>
                        </a:tabLst>
                      </a:pPr>
                      <a:r>
                        <a:rPr kumimoji="0" lang="uk-UA"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∑виг(громадян)</a:t>
                      </a:r>
                      <a:endParaRPr kumimoji="0" 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uk-UA"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вит</a:t>
                      </a: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(громадян)</a:t>
                      </a:r>
                      <a:endPar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gridSpan="3">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r h="151021">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uk-UA"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uk-UA"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∑вигод = ∑виг(держави)+ ∑виг(сгд)+ ∑виг(громадян)</a:t>
                      </a:r>
                      <a:endParaRPr kumimoji="0" lang="uk-UA"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∑витрат = ∑</a:t>
                      </a:r>
                      <a:r>
                        <a:rPr kumimoji="0" lang="uk-UA"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вит</a:t>
                      </a: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(держави)+ ∑</a:t>
                      </a:r>
                      <a:r>
                        <a:rPr kumimoji="0" lang="uk-UA"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вит</a:t>
                      </a: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r>
                        <a:rPr kumimoji="0" lang="uk-UA"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сгд</a:t>
                      </a: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uk-UA"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вит</a:t>
                      </a:r>
                      <a:r>
                        <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(громадян)</a:t>
                      </a:r>
                      <a:endPar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tabLst/>
                      </a:pPr>
                      <a:endParaRPr kumimoji="0" lang="uk-UA"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folHlink"/>
                        </a:buClr>
                        <a:buSzPct val="90000"/>
                        <a:buFont typeface="Wingdings" panose="05000000000000000000" pitchFamily="2" charset="2"/>
                        <a:defRPr sz="2400">
                          <a:solidFill>
                            <a:schemeClr val="tx1"/>
                          </a:solidFill>
                          <a:latin typeface="Times New Roman" panose="02020603050405020304" pitchFamily="18" charset="0"/>
                          <a:cs typeface="Times New Roman" panose="02020603050405020304" pitchFamily="18" charset="0"/>
                        </a:defRPr>
                      </a:lvl1pPr>
                      <a:lvl2pPr>
                        <a:spcBef>
                          <a:spcPct val="20000"/>
                        </a:spcBef>
                        <a:buClr>
                          <a:schemeClr val="accent1"/>
                        </a:buClr>
                        <a:buSzPct val="75000"/>
                        <a:buFont typeface="Wingdings" panose="05000000000000000000" pitchFamily="2" charset="2"/>
                        <a:defRPr sz="2200">
                          <a:solidFill>
                            <a:schemeClr val="tx1"/>
                          </a:solidFill>
                          <a:latin typeface="Times New Roman" panose="02020603050405020304" pitchFamily="18" charset="0"/>
                          <a:cs typeface="Times New Roman" panose="02020603050405020304" pitchFamily="18" charset="0"/>
                        </a:defRPr>
                      </a:lvl2pPr>
                      <a:lvl3pPr>
                        <a:spcBef>
                          <a:spcPct val="20000"/>
                        </a:spcBef>
                        <a:buClr>
                          <a:schemeClr val="folHlink"/>
                        </a:buClr>
                        <a:buSzPct val="55000"/>
                        <a:buFont typeface="Wingdings" panose="05000000000000000000" pitchFamily="2" charset="2"/>
                        <a:defRPr sz="2100">
                          <a:solidFill>
                            <a:schemeClr val="tx1"/>
                          </a:solidFill>
                          <a:latin typeface="Times New Roman" panose="02020603050405020304" pitchFamily="18" charset="0"/>
                          <a:cs typeface="Times New Roman" panose="02020603050405020304" pitchFamily="18" charset="0"/>
                        </a:defRPr>
                      </a:lvl3pPr>
                      <a:lvl4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4pPr>
                      <a:lvl5pPr>
                        <a:spcBef>
                          <a:spcPct val="20000"/>
                        </a:spcBef>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0" 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∑(загальна)=∑</a:t>
                      </a:r>
                      <a:r>
                        <a:rPr kumimoji="0" lang="uk-UA"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вигод</a:t>
                      </a:r>
                      <a:r>
                        <a:rPr kumimoji="0" lang="uk-UA"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∑витрат</a:t>
                      </a:r>
                      <a:endParaRPr kumimoji="0" lang="uk-UA"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10"/>
                  </a:ext>
                </a:extLst>
              </a:tr>
            </a:tbl>
          </a:graphicData>
        </a:graphic>
      </p:graphicFrame>
      <p:sp>
        <p:nvSpPr>
          <p:cNvPr id="15" name="Text Box 50"/>
          <p:cNvSpPr txBox="1">
            <a:spLocks noChangeArrowheads="1"/>
          </p:cNvSpPr>
          <p:nvPr/>
        </p:nvSpPr>
        <p:spPr bwMode="auto">
          <a:xfrm>
            <a:off x="642909" y="6103163"/>
            <a:ext cx="81359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b="1" dirty="0">
                <a:solidFill>
                  <a:srgbClr val="FF0000"/>
                </a:solidFill>
                <a:latin typeface="Times New Roman" pitchFamily="18" charset="0"/>
                <a:cs typeface="Times New Roman" pitchFamily="18" charset="0"/>
              </a:rPr>
              <a:t>Регуляторний акт можна приймати лише коли </a:t>
            </a:r>
            <a:r>
              <a:rPr lang="uk-UA" b="1" i="0" dirty="0">
                <a:solidFill>
                  <a:srgbClr val="FF0000"/>
                </a:solidFill>
                <a:latin typeface="Times New Roman" pitchFamily="18" charset="0"/>
                <a:cs typeface="Times New Roman" pitchFamily="18" charset="0"/>
              </a:rPr>
              <a:t>∑(загальна)</a:t>
            </a:r>
            <a:r>
              <a:rPr lang="en-US" b="1" i="0" dirty="0">
                <a:solidFill>
                  <a:srgbClr val="FF0000"/>
                </a:solidFill>
                <a:latin typeface="Times New Roman" pitchFamily="18" charset="0"/>
                <a:cs typeface="Times New Roman" pitchFamily="18" charset="0"/>
              </a:rPr>
              <a:t> &gt; 0</a:t>
            </a:r>
            <a:endParaRPr lang="ru-RU" b="1" i="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03669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Строк </a:t>
            </a:r>
            <a:r>
              <a:rPr lang="uk-UA" sz="3200" b="1" dirty="0">
                <a:solidFill>
                  <a:srgbClr val="000000"/>
                </a:solidFill>
              </a:rPr>
              <a:t>дії акта</a:t>
            </a:r>
            <a:endParaRPr lang="ru-RU" sz="3000" b="1" dirty="0">
              <a:solidFill>
                <a:srgbClr val="FF0000"/>
              </a:solidFill>
              <a:ea typeface="+mj-ea"/>
              <a:cs typeface="Times New Roman" pitchFamily="18" charset="0"/>
            </a:endParaRPr>
          </a:p>
        </p:txBody>
      </p:sp>
      <p:sp>
        <p:nvSpPr>
          <p:cNvPr id="16" name="Rectangle 4"/>
          <p:cNvSpPr>
            <a:spLocks noChangeArrowheads="1"/>
          </p:cNvSpPr>
          <p:nvPr/>
        </p:nvSpPr>
        <p:spPr bwMode="auto">
          <a:xfrm>
            <a:off x="870450" y="2114550"/>
            <a:ext cx="801684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imes New Roman" panose="02020603050405020304" pitchFamily="18" charset="0"/>
                <a:cs typeface="Times New Roman" panose="02020603050405020304" pitchFamily="18" charset="0"/>
              </a:defRPr>
            </a:lvl1pPr>
            <a:lvl2pPr marL="742950" indent="-285750">
              <a:defRPr>
                <a:solidFill>
                  <a:schemeClr val="tx1"/>
                </a:solidFill>
                <a:latin typeface="Times New Roman" panose="02020603050405020304" pitchFamily="18" charset="0"/>
                <a:cs typeface="Times New Roman" panose="02020603050405020304" pitchFamily="18" charset="0"/>
              </a:defRPr>
            </a:lvl2pPr>
            <a:lvl3pPr marL="1143000" indent="-228600">
              <a:defRPr>
                <a:solidFill>
                  <a:schemeClr val="tx1"/>
                </a:solidFill>
                <a:latin typeface="Times New Roman" panose="02020603050405020304" pitchFamily="18" charset="0"/>
                <a:cs typeface="Times New Roman" panose="02020603050405020304" pitchFamily="18" charset="0"/>
              </a:defRPr>
            </a:lvl3pPr>
            <a:lvl4pPr marL="1600200" indent="-228600">
              <a:defRPr>
                <a:solidFill>
                  <a:schemeClr val="tx1"/>
                </a:solidFill>
                <a:latin typeface="Times New Roman" panose="02020603050405020304" pitchFamily="18" charset="0"/>
                <a:cs typeface="Times New Roman" panose="02020603050405020304" pitchFamily="18" charset="0"/>
              </a:defRPr>
            </a:lvl4pPr>
            <a:lvl5pPr marL="2057400" indent="-228600">
              <a:defRPr>
                <a:solidFill>
                  <a:schemeClr val="tx1"/>
                </a:solidFill>
                <a:latin typeface="Times New Roman" panose="02020603050405020304" pitchFamily="18" charset="0"/>
                <a:cs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indent="0" algn="just">
              <a:lnSpc>
                <a:spcPct val="90000"/>
              </a:lnSpc>
              <a:spcBef>
                <a:spcPct val="20000"/>
              </a:spcBef>
              <a:buClr>
                <a:schemeClr val="folHlink"/>
              </a:buClr>
              <a:buSzPct val="90000"/>
            </a:pPr>
            <a:r>
              <a:rPr lang="ru-RU" sz="2800" dirty="0" err="1" smtClean="0"/>
              <a:t>Обґрунтувати</a:t>
            </a:r>
            <a:r>
              <a:rPr lang="ru-RU" sz="2800" dirty="0" smtClean="0"/>
              <a:t> </a:t>
            </a:r>
            <a:r>
              <a:rPr lang="ru-RU" sz="2800" dirty="0" err="1"/>
              <a:t>запланований</a:t>
            </a:r>
            <a:r>
              <a:rPr lang="ru-RU" sz="2800" dirty="0"/>
              <a:t> строк </a:t>
            </a:r>
            <a:r>
              <a:rPr lang="ru-RU" sz="2800" dirty="0" err="1"/>
              <a:t>дії</a:t>
            </a:r>
            <a:r>
              <a:rPr lang="ru-RU" sz="2800" dirty="0"/>
              <a:t> регуляторного акта, </a:t>
            </a:r>
            <a:r>
              <a:rPr lang="ru-RU" sz="2800" dirty="0" err="1"/>
              <a:t>достатній</a:t>
            </a:r>
            <a:r>
              <a:rPr lang="ru-RU" sz="2800" dirty="0"/>
              <a:t> для </a:t>
            </a:r>
            <a:r>
              <a:rPr lang="ru-RU" sz="2800" dirty="0" err="1"/>
              <a:t>розв’язання</a:t>
            </a:r>
            <a:r>
              <a:rPr lang="ru-RU" sz="2800" dirty="0"/>
              <a:t> </a:t>
            </a:r>
            <a:r>
              <a:rPr lang="ru-RU" sz="2800" dirty="0" err="1"/>
              <a:t>проблеми</a:t>
            </a:r>
            <a:r>
              <a:rPr lang="ru-RU" sz="2800" dirty="0"/>
              <a:t> та </a:t>
            </a:r>
            <a:r>
              <a:rPr lang="ru-RU" sz="2800" dirty="0" err="1"/>
              <a:t>досягнення</a:t>
            </a:r>
            <a:r>
              <a:rPr lang="ru-RU" sz="2800" dirty="0"/>
              <a:t> </a:t>
            </a:r>
            <a:r>
              <a:rPr lang="ru-RU" sz="2800" dirty="0" err="1"/>
              <a:t>цілей</a:t>
            </a:r>
            <a:r>
              <a:rPr lang="ru-RU" sz="2800" dirty="0"/>
              <a:t> державного </a:t>
            </a:r>
            <a:r>
              <a:rPr lang="ru-RU" sz="2800" dirty="0" err="1"/>
              <a:t>регулювання</a:t>
            </a:r>
            <a:r>
              <a:rPr lang="ru-RU" sz="2800" dirty="0" smtClean="0"/>
              <a:t>.</a:t>
            </a:r>
            <a:r>
              <a:rPr lang="uk-UA" sz="2800" i="0" dirty="0" smtClean="0">
                <a:solidFill>
                  <a:srgbClr val="000000"/>
                </a:solidFill>
                <a:latin typeface="+mj-lt"/>
              </a:rPr>
              <a:t>  </a:t>
            </a:r>
            <a:endParaRPr lang="uk-UA" sz="2800" i="0" dirty="0">
              <a:solidFill>
                <a:srgbClr val="000000"/>
              </a:solidFill>
              <a:latin typeface="+mj-lt"/>
            </a:endParaRPr>
          </a:p>
        </p:txBody>
      </p:sp>
    </p:spTree>
    <p:extLst>
      <p:ext uri="{BB962C8B-B14F-4D97-AF65-F5344CB8AC3E}">
        <p14:creationId xmlns:p14="http://schemas.microsoft.com/office/powerpoint/2010/main" val="697166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Результативність</a:t>
            </a:r>
            <a:endParaRPr lang="ru-RU" sz="3000" b="1" dirty="0">
              <a:solidFill>
                <a:srgbClr val="FF0000"/>
              </a:solidFill>
              <a:ea typeface="+mj-ea"/>
              <a:cs typeface="Times New Roman" pitchFamily="18" charset="0"/>
            </a:endParaRPr>
          </a:p>
        </p:txBody>
      </p:sp>
      <p:sp>
        <p:nvSpPr>
          <p:cNvPr id="2" name="Прямоугольник 1"/>
          <p:cNvSpPr/>
          <p:nvPr/>
        </p:nvSpPr>
        <p:spPr>
          <a:xfrm>
            <a:off x="827584" y="2060848"/>
            <a:ext cx="7898574" cy="3108543"/>
          </a:xfrm>
          <a:prstGeom prst="rect">
            <a:avLst/>
          </a:prstGeom>
        </p:spPr>
        <p:txBody>
          <a:bodyPr wrap="square">
            <a:spAutoFit/>
          </a:bodyPr>
          <a:lstStyle/>
          <a:p>
            <a:pPr algn="just" fontAlgn="base"/>
            <a:r>
              <a:rPr lang="ru-RU" sz="2800" dirty="0">
                <a:latin typeface="Times New Roman" pitchFamily="18" charset="0"/>
                <a:cs typeface="Times New Roman" pitchFamily="18" charset="0"/>
              </a:rPr>
              <a:t>Навести </a:t>
            </a:r>
            <a:r>
              <a:rPr lang="ru-RU" sz="2800" dirty="0" err="1">
                <a:latin typeface="Times New Roman" pitchFamily="18" charset="0"/>
                <a:cs typeface="Times New Roman" pitchFamily="18" charset="0"/>
              </a:rPr>
              <a:t>значення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прогнозних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показників</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результативності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дії</a:t>
            </a:r>
            <a:r>
              <a:rPr lang="ru-RU" sz="2800" dirty="0">
                <a:latin typeface="Times New Roman" pitchFamily="18" charset="0"/>
                <a:cs typeface="Times New Roman" pitchFamily="18" charset="0"/>
              </a:rPr>
              <a:t> регуляторного акта (у </a:t>
            </a:r>
            <a:r>
              <a:rPr lang="ru-RU" sz="2800" dirty="0" err="1">
                <a:latin typeface="Times New Roman" pitchFamily="18" charset="0"/>
                <a:cs typeface="Times New Roman" pitchFamily="18" charset="0"/>
              </a:rPr>
              <a:t>кількісному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виразі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Слід</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визначити</a:t>
            </a:r>
            <a:r>
              <a:rPr lang="ru-RU" sz="2800" dirty="0">
                <a:latin typeface="Times New Roman" pitchFamily="18" charset="0"/>
                <a:cs typeface="Times New Roman" pitchFamily="18" charset="0"/>
              </a:rPr>
              <a:t> не </a:t>
            </a:r>
            <a:r>
              <a:rPr lang="ru-RU" sz="2800" dirty="0" err="1">
                <a:latin typeface="Times New Roman" pitchFamily="18" charset="0"/>
                <a:cs typeface="Times New Roman" pitchFamily="18" charset="0"/>
              </a:rPr>
              <a:t>менше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ніж</a:t>
            </a:r>
            <a:r>
              <a:rPr lang="ru-RU" sz="2800" dirty="0">
                <a:latin typeface="Times New Roman" pitchFamily="18" charset="0"/>
                <a:cs typeface="Times New Roman" pitchFamily="18" charset="0"/>
              </a:rPr>
              <a:t> три </a:t>
            </a:r>
            <a:r>
              <a:rPr lang="ru-RU" sz="2800" dirty="0" err="1">
                <a:latin typeface="Times New Roman" pitchFamily="18" charset="0"/>
                <a:cs typeface="Times New Roman" pitchFamily="18" charset="0"/>
              </a:rPr>
              <a:t>кількісних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показники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які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безпосередньо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характеризують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результативність</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дії</a:t>
            </a:r>
            <a:r>
              <a:rPr lang="ru-RU" sz="2800" dirty="0">
                <a:latin typeface="Times New Roman" pitchFamily="18" charset="0"/>
                <a:cs typeface="Times New Roman" pitchFamily="18" charset="0"/>
              </a:rPr>
              <a:t> регуляторного акта та </a:t>
            </a:r>
            <a:r>
              <a:rPr lang="ru-RU" sz="2800" dirty="0" err="1">
                <a:latin typeface="Times New Roman" pitchFamily="18" charset="0"/>
                <a:cs typeface="Times New Roman" pitchFamily="18" charset="0"/>
              </a:rPr>
              <a:t>які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підлягають</a:t>
            </a:r>
            <a:r>
              <a:rPr lang="ru-RU" sz="2800" dirty="0">
                <a:latin typeface="Times New Roman" pitchFamily="18" charset="0"/>
                <a:cs typeface="Times New Roman" pitchFamily="18" charset="0"/>
              </a:rPr>
              <a:t> контролю (</a:t>
            </a:r>
            <a:r>
              <a:rPr lang="ru-RU" sz="2800" dirty="0" err="1">
                <a:latin typeface="Times New Roman" pitchFamily="18" charset="0"/>
                <a:cs typeface="Times New Roman" pitchFamily="18" charset="0"/>
              </a:rPr>
              <a:t>відстеження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результативності</a:t>
            </a:r>
            <a:r>
              <a:rPr lang="ru-RU" sz="2800" dirty="0">
                <a:latin typeface="Times New Roman" pitchFamily="18" charset="0"/>
                <a:cs typeface="Times New Roman" pitchFamily="18" charset="0"/>
              </a:rPr>
              <a:t>).</a:t>
            </a:r>
          </a:p>
        </p:txBody>
      </p:sp>
    </p:spTree>
    <p:extLst>
      <p:ext uri="{BB962C8B-B14F-4D97-AF65-F5344CB8AC3E}">
        <p14:creationId xmlns:p14="http://schemas.microsoft.com/office/powerpoint/2010/main" val="386024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Прямоугольник 13"/>
          <p:cNvSpPr/>
          <p:nvPr/>
        </p:nvSpPr>
        <p:spPr>
          <a:xfrm>
            <a:off x="827584" y="138698"/>
            <a:ext cx="5929354" cy="584775"/>
          </a:xfrm>
          <a:prstGeom prst="rect">
            <a:avLst/>
          </a:prstGeom>
        </p:spPr>
        <p:txBody>
          <a:bodyPr wrap="square">
            <a:spAutoFit/>
          </a:bodyPr>
          <a:lstStyle/>
          <a:p>
            <a:r>
              <a:rPr lang="uk-UA" sz="3200" b="1" dirty="0" smtClean="0">
                <a:solidFill>
                  <a:srgbClr val="000000"/>
                </a:solidFill>
              </a:rPr>
              <a:t>Відстеження</a:t>
            </a:r>
            <a:endParaRPr lang="ru-RU" sz="3000" b="1" dirty="0">
              <a:solidFill>
                <a:srgbClr val="FF0000"/>
              </a:solidFill>
              <a:ea typeface="+mj-ea"/>
              <a:cs typeface="Times New Roman" pitchFamily="18" charset="0"/>
            </a:endParaRPr>
          </a:p>
        </p:txBody>
      </p:sp>
      <p:sp>
        <p:nvSpPr>
          <p:cNvPr id="3" name="Прямоугольник 2"/>
          <p:cNvSpPr/>
          <p:nvPr/>
        </p:nvSpPr>
        <p:spPr>
          <a:xfrm>
            <a:off x="827584" y="1052736"/>
            <a:ext cx="7898574" cy="5262979"/>
          </a:xfrm>
          <a:prstGeom prst="rect">
            <a:avLst/>
          </a:prstGeom>
        </p:spPr>
        <p:txBody>
          <a:bodyPr wrap="square">
            <a:spAutoFit/>
          </a:bodyPr>
          <a:lstStyle/>
          <a:p>
            <a:pPr algn="just" fontAlgn="base"/>
            <a:r>
              <a:rPr lang="uk-UA" sz="2400" b="1" smtClean="0">
                <a:latin typeface="Times New Roman" pitchFamily="18" charset="0"/>
                <a:cs typeface="Times New Roman" pitchFamily="18" charset="0"/>
              </a:rPr>
              <a:t>Визначити:</a:t>
            </a:r>
          </a:p>
          <a:p>
            <a:pPr marL="342900" indent="-342900" algn="just" fontAlgn="base">
              <a:buFont typeface="Wingdings" panose="05000000000000000000" pitchFamily="2" charset="2"/>
              <a:buChar char="Ø"/>
            </a:pPr>
            <a:r>
              <a:rPr lang="uk-UA" sz="2400" smtClean="0">
                <a:latin typeface="Times New Roman" pitchFamily="18" charset="0"/>
                <a:cs typeface="Times New Roman" pitchFamily="18" charset="0"/>
              </a:rPr>
              <a:t>строки проведення базового та повторного відстеження результативності дії регуляторного акта (зазначивши конкретні дати проведення відстеження);</a:t>
            </a:r>
          </a:p>
          <a:p>
            <a:pPr marL="342900" indent="-342900" algn="just" fontAlgn="base">
              <a:buFont typeface="Wingdings" panose="05000000000000000000" pitchFamily="2" charset="2"/>
              <a:buChar char="Ø"/>
            </a:pPr>
            <a:r>
              <a:rPr lang="uk-UA" sz="2400" smtClean="0">
                <a:latin typeface="Times New Roman" pitchFamily="18" charset="0"/>
                <a:cs typeface="Times New Roman" pitchFamily="18" charset="0"/>
              </a:rPr>
              <a:t>метод (статистичний/соціологічний) проведення відстеження результативності;</a:t>
            </a:r>
          </a:p>
          <a:p>
            <a:pPr marL="342900" indent="-342900" algn="just" fontAlgn="base">
              <a:buFont typeface="Wingdings" panose="05000000000000000000" pitchFamily="2" charset="2"/>
              <a:buChar char="Ø"/>
            </a:pPr>
            <a:r>
              <a:rPr lang="uk-UA" sz="2400" smtClean="0">
                <a:latin typeface="Times New Roman" pitchFamily="18" charset="0"/>
                <a:cs typeface="Times New Roman" pitchFamily="18" charset="0"/>
              </a:rPr>
              <a:t>вид даних (статистичні, наукові дослідження або опитування), за допомогою яких здійснюватиметься відстеження результативності. Вид даних необхідно обирати з урахуванням обраного методу проведення відстеження;</a:t>
            </a:r>
          </a:p>
          <a:p>
            <a:pPr marL="342900" indent="-342900" algn="just" fontAlgn="base">
              <a:buFont typeface="Wingdings" panose="05000000000000000000" pitchFamily="2" charset="2"/>
              <a:buChar char="Ø"/>
            </a:pPr>
            <a:r>
              <a:rPr lang="uk-UA" sz="2400" smtClean="0">
                <a:latin typeface="Times New Roman" pitchFamily="18" charset="0"/>
                <a:cs typeface="Times New Roman" pitchFamily="18" charset="0"/>
              </a:rPr>
              <a:t>цільові групи осіб, що обиратимуться для участі у відповідному опитуванні, чи наукові установи, що залучатимуться для проведення відстеження.</a:t>
            </a:r>
            <a:endParaRPr lang="uk-UA" sz="2400">
              <a:latin typeface="Times New Roman" pitchFamily="18" charset="0"/>
              <a:cs typeface="Times New Roman" pitchFamily="18" charset="0"/>
            </a:endParaRPr>
          </a:p>
        </p:txBody>
      </p:sp>
    </p:spTree>
    <p:extLst>
      <p:ext uri="{BB962C8B-B14F-4D97-AF65-F5344CB8AC3E}">
        <p14:creationId xmlns:p14="http://schemas.microsoft.com/office/powerpoint/2010/main" val="40614379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4" name="Прямоугольник 13"/>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ДОДАТКИ ДО АРВ  </a:t>
            </a:r>
            <a:endParaRPr lang="ru-RU" sz="3000" b="1" dirty="0">
              <a:solidFill>
                <a:srgbClr val="FF0000"/>
              </a:solidFill>
              <a:ea typeface="+mj-ea"/>
              <a:cs typeface="Times New Roman" pitchFamily="18" charset="0"/>
            </a:endParaRPr>
          </a:p>
        </p:txBody>
      </p:sp>
      <p:sp>
        <p:nvSpPr>
          <p:cNvPr id="2" name="TextBox 1"/>
          <p:cNvSpPr txBox="1"/>
          <p:nvPr/>
        </p:nvSpPr>
        <p:spPr>
          <a:xfrm>
            <a:off x="1043608" y="980728"/>
            <a:ext cx="7685694" cy="584775"/>
          </a:xfrm>
          <a:prstGeom prst="rect">
            <a:avLst/>
          </a:prstGeom>
          <a:noFill/>
          <a:ln w="28575">
            <a:solidFill>
              <a:schemeClr val="accent1">
                <a:lumMod val="75000"/>
              </a:schemeClr>
            </a:solidFill>
          </a:ln>
        </p:spPr>
        <p:txBody>
          <a:bodyPr wrap="none" rtlCol="0">
            <a:spAutoFit/>
          </a:bodyPr>
          <a:lstStyle/>
          <a:p>
            <a:r>
              <a:rPr lang="uk-UA" sz="3200" b="1" dirty="0" smtClean="0"/>
              <a:t>Додатки до аналізу регуляторного впливу</a:t>
            </a:r>
            <a:endParaRPr lang="ru-RU" sz="3200" b="1" dirty="0"/>
          </a:p>
        </p:txBody>
      </p:sp>
      <p:sp>
        <p:nvSpPr>
          <p:cNvPr id="3" name="TextBox 2"/>
          <p:cNvSpPr txBox="1"/>
          <p:nvPr/>
        </p:nvSpPr>
        <p:spPr>
          <a:xfrm>
            <a:off x="755576" y="1988840"/>
            <a:ext cx="2520000" cy="2052000"/>
          </a:xfrm>
          <a:prstGeom prst="rect">
            <a:avLst/>
          </a:prstGeom>
          <a:solidFill>
            <a:schemeClr val="bg1">
              <a:lumMod val="85000"/>
            </a:schemeClr>
          </a:solidFill>
          <a:ln>
            <a:solidFill>
              <a:schemeClr val="accent1">
                <a:lumMod val="75000"/>
              </a:schemeClr>
            </a:solidFill>
          </a:ln>
        </p:spPr>
        <p:txBody>
          <a:bodyPr wrap="square" rtlCol="0">
            <a:spAutoFit/>
          </a:bodyPr>
          <a:lstStyle/>
          <a:p>
            <a:pPr algn="ctr"/>
            <a:r>
              <a:rPr lang="uk-UA" b="1" dirty="0" smtClean="0"/>
              <a:t>ВИТРАТИ </a:t>
            </a:r>
            <a:r>
              <a:rPr lang="uk-UA" dirty="0" smtClean="0"/>
              <a:t/>
            </a:r>
            <a:br>
              <a:rPr lang="uk-UA" dirty="0" smtClean="0"/>
            </a:br>
            <a:r>
              <a:rPr lang="uk-UA" b="1" dirty="0" smtClean="0"/>
              <a:t>на одного суб’єкта господарювання великого і середнього підприємництва, які виникають внаслідок дії регуляторного акта</a:t>
            </a:r>
            <a:endParaRPr lang="uk-UA" dirty="0"/>
          </a:p>
        </p:txBody>
      </p:sp>
      <p:sp>
        <p:nvSpPr>
          <p:cNvPr id="15" name="TextBox 14"/>
          <p:cNvSpPr txBox="1"/>
          <p:nvPr/>
        </p:nvSpPr>
        <p:spPr>
          <a:xfrm>
            <a:off x="3407523" y="1988841"/>
            <a:ext cx="2520000" cy="2052000"/>
          </a:xfrm>
          <a:prstGeom prst="rect">
            <a:avLst/>
          </a:prstGeom>
          <a:solidFill>
            <a:schemeClr val="bg1">
              <a:lumMod val="85000"/>
            </a:schemeClr>
          </a:solidFill>
          <a:ln>
            <a:solidFill>
              <a:schemeClr val="accent1">
                <a:lumMod val="75000"/>
              </a:schemeClr>
            </a:solidFill>
          </a:ln>
        </p:spPr>
        <p:txBody>
          <a:bodyPr wrap="square" rtlCol="0">
            <a:spAutoFit/>
          </a:bodyPr>
          <a:lstStyle/>
          <a:p>
            <a:pPr algn="ctr"/>
            <a:r>
              <a:rPr lang="uk-UA" b="1" dirty="0" smtClean="0"/>
              <a:t>БЮДЖЕТНІ ВИТРАТИ </a:t>
            </a:r>
            <a:r>
              <a:rPr lang="uk-UA" dirty="0" smtClean="0"/>
              <a:t/>
            </a:r>
            <a:br>
              <a:rPr lang="uk-UA" dirty="0" smtClean="0"/>
            </a:br>
            <a:endParaRPr lang="uk-UA" dirty="0" smtClean="0"/>
          </a:p>
          <a:p>
            <a:pPr algn="ctr"/>
            <a:r>
              <a:rPr lang="uk-UA" b="1" dirty="0" smtClean="0"/>
              <a:t>на адміністрування регулювання для суб’єктів великого і середнього підприємництва</a:t>
            </a:r>
            <a:endParaRPr lang="uk-UA" dirty="0"/>
          </a:p>
        </p:txBody>
      </p:sp>
      <p:sp>
        <p:nvSpPr>
          <p:cNvPr id="16" name="TextBox 15"/>
          <p:cNvSpPr txBox="1"/>
          <p:nvPr/>
        </p:nvSpPr>
        <p:spPr>
          <a:xfrm>
            <a:off x="6084168" y="1988841"/>
            <a:ext cx="2747928" cy="1384995"/>
          </a:xfrm>
          <a:prstGeom prst="rect">
            <a:avLst/>
          </a:prstGeom>
          <a:solidFill>
            <a:schemeClr val="bg1">
              <a:lumMod val="85000"/>
            </a:schemeClr>
          </a:solidFill>
          <a:ln>
            <a:solidFill>
              <a:schemeClr val="accent1">
                <a:lumMod val="75000"/>
              </a:schemeClr>
            </a:solidFill>
          </a:ln>
        </p:spPr>
        <p:txBody>
          <a:bodyPr wrap="square" rtlCol="0">
            <a:spAutoFit/>
          </a:bodyPr>
          <a:lstStyle/>
          <a:p>
            <a:pPr algn="ctr"/>
            <a:r>
              <a:rPr lang="uk-UA" sz="2800" b="1" dirty="0" smtClean="0"/>
              <a:t>ТЕСТ малого підприємництва (М-Тест)</a:t>
            </a:r>
            <a:endParaRPr lang="uk-UA" sz="2800" dirty="0"/>
          </a:p>
        </p:txBody>
      </p:sp>
      <p:sp>
        <p:nvSpPr>
          <p:cNvPr id="4" name="Стрелка вниз 3"/>
          <p:cNvSpPr/>
          <p:nvPr/>
        </p:nvSpPr>
        <p:spPr>
          <a:xfrm>
            <a:off x="6319354" y="3536785"/>
            <a:ext cx="2285094" cy="648072"/>
          </a:xfrm>
          <a:prstGeom prst="downArrow">
            <a:avLst>
              <a:gd name="adj1" fmla="val 50000"/>
              <a:gd name="adj2" fmla="val 47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6045954" y="4293096"/>
            <a:ext cx="2930158" cy="1815882"/>
          </a:xfrm>
          <a:prstGeom prst="rect">
            <a:avLst/>
          </a:prstGeom>
          <a:solidFill>
            <a:schemeClr val="accent6"/>
          </a:solidFill>
          <a:ln>
            <a:solidFill>
              <a:schemeClr val="accent1">
                <a:lumMod val="75000"/>
              </a:schemeClr>
            </a:solidFill>
          </a:ln>
        </p:spPr>
        <p:txBody>
          <a:bodyPr wrap="square" rtlCol="0">
            <a:spAutoFit/>
          </a:bodyPr>
          <a:lstStyle/>
          <a:p>
            <a:pPr algn="ctr"/>
            <a:r>
              <a:rPr lang="uk-UA" sz="2000" b="1" dirty="0" smtClean="0"/>
              <a:t>Питома вага суб'єктів малого підприємництва</a:t>
            </a:r>
          </a:p>
          <a:p>
            <a:pPr algn="ctr"/>
            <a:r>
              <a:rPr lang="uk-UA" sz="7200" b="1" dirty="0" smtClean="0"/>
              <a:t>10 % + </a:t>
            </a:r>
            <a:endParaRPr lang="uk-UA" sz="7200" dirty="0"/>
          </a:p>
        </p:txBody>
      </p:sp>
      <p:sp>
        <p:nvSpPr>
          <p:cNvPr id="5" name="Стрелка вниз 4"/>
          <p:cNvSpPr/>
          <p:nvPr/>
        </p:nvSpPr>
        <p:spPr>
          <a:xfrm>
            <a:off x="1835696" y="1637511"/>
            <a:ext cx="179880" cy="279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низ 22"/>
          <p:cNvSpPr/>
          <p:nvPr/>
        </p:nvSpPr>
        <p:spPr>
          <a:xfrm>
            <a:off x="4487643" y="1637511"/>
            <a:ext cx="179880" cy="279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низ 24"/>
          <p:cNvSpPr/>
          <p:nvPr/>
        </p:nvSpPr>
        <p:spPr>
          <a:xfrm>
            <a:off x="7365765" y="1637510"/>
            <a:ext cx="179880" cy="279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72364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26" name="Прямоугольник 25"/>
          <p:cNvSpPr/>
          <p:nvPr/>
        </p:nvSpPr>
        <p:spPr>
          <a:xfrm>
            <a:off x="827583" y="908720"/>
            <a:ext cx="7994391" cy="923330"/>
          </a:xfrm>
          <a:prstGeom prst="rect">
            <a:avLst/>
          </a:prstGeom>
        </p:spPr>
        <p:txBody>
          <a:bodyPr wrap="square">
            <a:spAutoFit/>
          </a:bodyPr>
          <a:lstStyle/>
          <a:p>
            <a:pPr algn="just"/>
            <a:r>
              <a:rPr lang="uk-UA" dirty="0" smtClean="0">
                <a:cs typeface="Times New Roman" pitchFamily="18" charset="0"/>
              </a:rPr>
              <a:t>При розробці регуляторного акту, </a:t>
            </a:r>
            <a:r>
              <a:rPr lang="uk-UA" b="1" u="sng" dirty="0" smtClean="0">
                <a:cs typeface="Times New Roman" pitchFamily="18" charset="0"/>
              </a:rPr>
              <a:t>обов'язково повинен проводитись аналіз регуляторного впливу </a:t>
            </a:r>
            <a:r>
              <a:rPr lang="uk-UA" dirty="0" smtClean="0">
                <a:cs typeface="Times New Roman" pitchFamily="18" charset="0"/>
              </a:rPr>
              <a:t>(відповідно до ст. 36 Закону України «Про регуляторну політику……» регуляторний акт </a:t>
            </a:r>
            <a:r>
              <a:rPr lang="uk-UA" b="1" u="sng" dirty="0" smtClean="0">
                <a:cs typeface="Times New Roman" pitchFamily="18" charset="0"/>
              </a:rPr>
              <a:t>не може бути прийнятий якщо відсутній АРВ</a:t>
            </a:r>
            <a:r>
              <a:rPr lang="uk-UA" b="1" u="sng" dirty="0" smtClean="0"/>
              <a:t>. </a:t>
            </a:r>
          </a:p>
        </p:txBody>
      </p:sp>
      <p:sp>
        <p:nvSpPr>
          <p:cNvPr id="27" name="Прямоугольник 26"/>
          <p:cNvSpPr/>
          <p:nvPr/>
        </p:nvSpPr>
        <p:spPr>
          <a:xfrm>
            <a:off x="816417" y="2272283"/>
            <a:ext cx="7932765" cy="923330"/>
          </a:xfrm>
          <a:prstGeom prst="rect">
            <a:avLst/>
          </a:prstGeom>
        </p:spPr>
        <p:txBody>
          <a:bodyPr wrap="square">
            <a:spAutoFit/>
          </a:bodyPr>
          <a:lstStyle/>
          <a:p>
            <a:pPr algn="just"/>
            <a:r>
              <a:rPr lang="uk-UA" dirty="0" smtClean="0">
                <a:cs typeface="Times New Roman" pitchFamily="18" charset="0"/>
              </a:rPr>
              <a:t>Відповідно до ст. 8 Закону України «Про регуляторну політику……»  є методика підготовки аналізу регуляторного акта (постанова КМУ № 308), </a:t>
            </a:r>
            <a:r>
              <a:rPr lang="uk-UA" b="1" u="sng" dirty="0" smtClean="0">
                <a:cs typeface="Times New Roman" pitchFamily="18" charset="0"/>
              </a:rPr>
              <a:t>яка обов'язкова для застосування</a:t>
            </a:r>
            <a:r>
              <a:rPr lang="uk-UA" dirty="0" smtClean="0">
                <a:cs typeface="Times New Roman" pitchFamily="18" charset="0"/>
              </a:rPr>
              <a:t> розробниками регуляторного акту.</a:t>
            </a:r>
          </a:p>
        </p:txBody>
      </p:sp>
      <p:sp>
        <p:nvSpPr>
          <p:cNvPr id="28" name="Прямоугольник 27"/>
          <p:cNvSpPr/>
          <p:nvPr/>
        </p:nvSpPr>
        <p:spPr>
          <a:xfrm>
            <a:off x="878322" y="3568427"/>
            <a:ext cx="7943652" cy="1292662"/>
          </a:xfrm>
          <a:prstGeom prst="rect">
            <a:avLst/>
          </a:prstGeom>
        </p:spPr>
        <p:txBody>
          <a:bodyPr wrap="square">
            <a:spAutoFit/>
          </a:bodyPr>
          <a:lstStyle/>
          <a:p>
            <a:pPr algn="just"/>
            <a:r>
              <a:rPr lang="uk-UA" sz="2400" b="1" u="sng" dirty="0" smtClean="0">
                <a:cs typeface="Times New Roman" pitchFamily="18" charset="0"/>
              </a:rPr>
              <a:t>М-ТЕСТ ЗАПРОВАДЖЕНО </a:t>
            </a:r>
            <a:r>
              <a:rPr lang="uk-UA" sz="2400" dirty="0" smtClean="0">
                <a:cs typeface="Times New Roman" pitchFamily="18" charset="0"/>
              </a:rPr>
              <a:t> </a:t>
            </a:r>
            <a:r>
              <a:rPr lang="uk-UA" dirty="0" smtClean="0">
                <a:cs typeface="Times New Roman" pitchFamily="18" charset="0"/>
              </a:rPr>
              <a:t>в </a:t>
            </a:r>
            <a:r>
              <a:rPr lang="uk-UA" dirty="0">
                <a:cs typeface="Times New Roman" pitchFamily="18" charset="0"/>
              </a:rPr>
              <a:t>Україні нормами  нової редакції Постанови Кабінету Міністрів України «Про затвердження методик проведення аналізу впливу та відстеження результативності регуляторного акта» від 11.03.2004 </a:t>
            </a:r>
            <a:r>
              <a:rPr lang="uk-UA" b="1" dirty="0">
                <a:cs typeface="Times New Roman" pitchFamily="18" charset="0"/>
              </a:rPr>
              <a:t>№ 308 </a:t>
            </a:r>
          </a:p>
        </p:txBody>
      </p:sp>
      <p:sp>
        <p:nvSpPr>
          <p:cNvPr id="29" name="TextBox 28"/>
          <p:cNvSpPr txBox="1"/>
          <p:nvPr/>
        </p:nvSpPr>
        <p:spPr>
          <a:xfrm>
            <a:off x="1403649" y="5118283"/>
            <a:ext cx="7345534" cy="954107"/>
          </a:xfrm>
          <a:prstGeom prst="rect">
            <a:avLst/>
          </a:prstGeom>
          <a:noFill/>
        </p:spPr>
        <p:txBody>
          <a:bodyPr wrap="square" rtlCol="0">
            <a:spAutoFit/>
          </a:bodyPr>
          <a:lstStyle/>
          <a:p>
            <a:pPr algn="just"/>
            <a:r>
              <a:rPr lang="uk-UA" sz="2400" dirty="0" smtClean="0">
                <a:cs typeface="Times New Roman" pitchFamily="18" charset="0"/>
              </a:rPr>
              <a:t>З </a:t>
            </a:r>
            <a:r>
              <a:rPr lang="uk-UA" sz="2400" b="1" dirty="0" smtClean="0">
                <a:solidFill>
                  <a:srgbClr val="FF0000"/>
                </a:solidFill>
                <a:cs typeface="Times New Roman" pitchFamily="18" charset="0"/>
              </a:rPr>
              <a:t>15.03.2016 року </a:t>
            </a:r>
            <a:r>
              <a:rPr lang="uk-UA" sz="2400" dirty="0" smtClean="0">
                <a:cs typeface="Times New Roman" pitchFamily="18" charset="0"/>
              </a:rPr>
              <a:t>– застосування </a:t>
            </a:r>
            <a:r>
              <a:rPr lang="uk-UA" sz="2400" b="1" dirty="0" smtClean="0">
                <a:cs typeface="Times New Roman" pitchFamily="18" charset="0"/>
              </a:rPr>
              <a:t>М-тесту</a:t>
            </a:r>
            <a:r>
              <a:rPr lang="uk-UA" sz="2400" dirty="0" smtClean="0">
                <a:cs typeface="Times New Roman" pitchFamily="18" charset="0"/>
              </a:rPr>
              <a:t> при розробці регуляторного акту – </a:t>
            </a:r>
            <a:r>
              <a:rPr lang="uk-UA" sz="3200" b="1" dirty="0" smtClean="0">
                <a:cs typeface="Times New Roman" pitchFamily="18" charset="0"/>
              </a:rPr>
              <a:t>обов'язкове!</a:t>
            </a:r>
            <a:endParaRPr lang="ru-RU" sz="3200" b="1" dirty="0">
              <a:cs typeface="Times New Roman" pitchFamily="18" charset="0"/>
            </a:endParaRPr>
          </a:p>
        </p:txBody>
      </p:sp>
    </p:spTree>
    <p:extLst>
      <p:ext uri="{BB962C8B-B14F-4D97-AF65-F5344CB8AC3E}">
        <p14:creationId xmlns:p14="http://schemas.microsoft.com/office/powerpoint/2010/main" val="2543134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graphicFrame>
        <p:nvGraphicFramePr>
          <p:cNvPr id="13" name="Диаграмма 12"/>
          <p:cNvGraphicFramePr>
            <a:graphicFrameLocks/>
          </p:cNvGraphicFramePr>
          <p:nvPr>
            <p:extLst>
              <p:ext uri="{D42A27DB-BD31-4B8C-83A1-F6EECF244321}">
                <p14:modId xmlns:p14="http://schemas.microsoft.com/office/powerpoint/2010/main" val="3034104157"/>
              </p:ext>
            </p:extLst>
          </p:nvPr>
        </p:nvGraphicFramePr>
        <p:xfrm>
          <a:off x="1187624" y="1484784"/>
          <a:ext cx="6389825"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647056" y="106333"/>
            <a:ext cx="8496944" cy="584775"/>
          </a:xfrm>
          <a:prstGeom prst="rect">
            <a:avLst/>
          </a:prstGeom>
          <a:noFill/>
        </p:spPr>
        <p:txBody>
          <a:bodyPr wrap="square" rtlCol="0">
            <a:spAutoFit/>
          </a:bodyPr>
          <a:lstStyle/>
          <a:p>
            <a:r>
              <a:rPr lang="uk-UA" sz="3200" b="1" dirty="0" smtClean="0">
                <a:latin typeface="Times New Roman" pitchFamily="18" charset="0"/>
                <a:cs typeface="Times New Roman" pitchFamily="18" charset="0"/>
              </a:rPr>
              <a:t>Кількість найманих у СПД</a:t>
            </a:r>
            <a:endParaRPr lang="ru-RU" sz="3200" b="1" dirty="0">
              <a:latin typeface="Times New Roman" pitchFamily="18" charset="0"/>
              <a:cs typeface="Times New Roman" pitchFamily="18" charset="0"/>
            </a:endParaRPr>
          </a:p>
        </p:txBody>
      </p:sp>
      <p:sp>
        <p:nvSpPr>
          <p:cNvPr id="15" name="TextBox 14"/>
          <p:cNvSpPr txBox="1"/>
          <p:nvPr/>
        </p:nvSpPr>
        <p:spPr>
          <a:xfrm>
            <a:off x="4895528" y="5932577"/>
            <a:ext cx="4071055" cy="707886"/>
          </a:xfrm>
          <a:prstGeom prst="rect">
            <a:avLst/>
          </a:prstGeom>
          <a:noFill/>
        </p:spPr>
        <p:txBody>
          <a:bodyPr wrap="square" rtlCol="0">
            <a:spAutoFit/>
          </a:bodyPr>
          <a:lstStyle/>
          <a:p>
            <a:r>
              <a:rPr lang="uk-UA" sz="4000" b="1" dirty="0" smtClean="0">
                <a:latin typeface="Times New Roman" pitchFamily="18" charset="0"/>
                <a:cs typeface="Times New Roman" pitchFamily="18" charset="0"/>
              </a:rPr>
              <a:t>у суб'єктів МСП</a:t>
            </a:r>
            <a:endParaRPr lang="ru-RU"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1328314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rot="2148669">
            <a:off x="-510018" y="3512441"/>
            <a:ext cx="9526563" cy="28201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4" name="Прямоугольник 13"/>
          <p:cNvSpPr/>
          <p:nvPr/>
        </p:nvSpPr>
        <p:spPr>
          <a:xfrm>
            <a:off x="827584" y="66690"/>
            <a:ext cx="4428226" cy="553998"/>
          </a:xfrm>
          <a:prstGeom prst="rect">
            <a:avLst/>
          </a:prstGeom>
        </p:spPr>
        <p:txBody>
          <a:bodyPr wrap="square">
            <a:spAutoFit/>
          </a:bodyPr>
          <a:lstStyle/>
          <a:p>
            <a:r>
              <a:rPr lang="en-US" sz="3000" b="1" dirty="0" smtClean="0">
                <a:solidFill>
                  <a:srgbClr val="FF0000"/>
                </a:solidFill>
                <a:cs typeface="Times New Roman" pitchFamily="18" charset="0"/>
              </a:rPr>
              <a:t>COST - BENEFIT ANALYSIS</a:t>
            </a:r>
            <a:endParaRPr lang="ru-RU" sz="3000" b="1" dirty="0">
              <a:solidFill>
                <a:srgbClr val="FF0000"/>
              </a:solidFill>
              <a:cs typeface="Times New Roman" pitchFamily="18" charset="0"/>
            </a:endParaRPr>
          </a:p>
        </p:txBody>
      </p:sp>
      <p:sp>
        <p:nvSpPr>
          <p:cNvPr id="5" name="Прямоугольник 4"/>
          <p:cNvSpPr/>
          <p:nvPr/>
        </p:nvSpPr>
        <p:spPr>
          <a:xfrm rot="18992461">
            <a:off x="271639" y="3581629"/>
            <a:ext cx="8535574" cy="32840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5" name="Таблица 14"/>
          <p:cNvGraphicFramePr>
            <a:graphicFrameLocks noGrp="1"/>
          </p:cNvGraphicFramePr>
          <p:nvPr>
            <p:extLst>
              <p:ext uri="{D42A27DB-BD31-4B8C-83A1-F6EECF244321}">
                <p14:modId xmlns:p14="http://schemas.microsoft.com/office/powerpoint/2010/main" val="3258239919"/>
              </p:ext>
            </p:extLst>
          </p:nvPr>
        </p:nvGraphicFramePr>
        <p:xfrm>
          <a:off x="837726" y="1196752"/>
          <a:ext cx="7406682" cy="5346442"/>
        </p:xfrm>
        <a:graphic>
          <a:graphicData uri="http://schemas.openxmlformats.org/drawingml/2006/table">
            <a:tbl>
              <a:tblPr>
                <a:tableStyleId>{5940675A-B579-460E-94D1-54222C63F5DA}</a:tableStyleId>
              </a:tblPr>
              <a:tblGrid>
                <a:gridCol w="1645930">
                  <a:extLst>
                    <a:ext uri="{9D8B030D-6E8A-4147-A177-3AD203B41FA5}">
                      <a16:colId xmlns:a16="http://schemas.microsoft.com/office/drawing/2014/main" val="20000"/>
                    </a:ext>
                  </a:extLst>
                </a:gridCol>
                <a:gridCol w="2631201">
                  <a:extLst>
                    <a:ext uri="{9D8B030D-6E8A-4147-A177-3AD203B41FA5}">
                      <a16:colId xmlns:a16="http://schemas.microsoft.com/office/drawing/2014/main" val="20001"/>
                    </a:ext>
                  </a:extLst>
                </a:gridCol>
                <a:gridCol w="3129551">
                  <a:extLst>
                    <a:ext uri="{9D8B030D-6E8A-4147-A177-3AD203B41FA5}">
                      <a16:colId xmlns:a16="http://schemas.microsoft.com/office/drawing/2014/main" val="20002"/>
                    </a:ext>
                  </a:extLst>
                </a:gridCol>
              </a:tblGrid>
              <a:tr h="331237">
                <a:tc>
                  <a:txBody>
                    <a:bodyPr/>
                    <a:lstStyle/>
                    <a:p>
                      <a:pPr algn="ctr"/>
                      <a:r>
                        <a:rPr lang="uk-UA" sz="1600" b="1" noProof="0" dirty="0" smtClean="0">
                          <a:effectLst/>
                          <a:latin typeface="+mn-lt"/>
                          <a:cs typeface="Times New Roman" pitchFamily="18" charset="0"/>
                        </a:rPr>
                        <a:t>Сфера впливу</a:t>
                      </a:r>
                      <a:endParaRPr lang="uk-UA" sz="1600" b="1" noProof="0" dirty="0">
                        <a:effectLst/>
                        <a:latin typeface="+mn-lt"/>
                        <a:ea typeface="Times New Roman"/>
                        <a:cs typeface="Times New Roman" pitchFamily="18" charset="0"/>
                      </a:endParaRPr>
                    </a:p>
                  </a:txBody>
                  <a:tcPr marL="68580" marR="68580" marT="0" marB="0"/>
                </a:tc>
                <a:tc>
                  <a:txBody>
                    <a:bodyPr/>
                    <a:lstStyle/>
                    <a:p>
                      <a:pPr algn="ctr"/>
                      <a:r>
                        <a:rPr lang="uk-UA" sz="1600" b="1" noProof="0" dirty="0" smtClean="0">
                          <a:effectLst/>
                          <a:latin typeface="+mn-lt"/>
                          <a:cs typeface="Times New Roman" pitchFamily="18" charset="0"/>
                        </a:rPr>
                        <a:t>Вигоди</a:t>
                      </a:r>
                      <a:endParaRPr lang="uk-UA" sz="1600" b="1" noProof="0" dirty="0">
                        <a:effectLst/>
                        <a:latin typeface="+mn-lt"/>
                        <a:ea typeface="Times New Roman"/>
                        <a:cs typeface="Times New Roman" pitchFamily="18" charset="0"/>
                      </a:endParaRPr>
                    </a:p>
                  </a:txBody>
                  <a:tcPr marL="68580" marR="68580" marT="0" marB="0"/>
                </a:tc>
                <a:tc>
                  <a:txBody>
                    <a:bodyPr/>
                    <a:lstStyle/>
                    <a:p>
                      <a:pPr algn="ctr"/>
                      <a:r>
                        <a:rPr lang="uk-UA" sz="1600" b="1" noProof="0" smtClean="0">
                          <a:effectLst/>
                          <a:latin typeface="+mn-lt"/>
                          <a:cs typeface="Times New Roman" pitchFamily="18" charset="0"/>
                        </a:rPr>
                        <a:t>Витрати</a:t>
                      </a:r>
                      <a:endParaRPr lang="uk-UA" sz="1600" b="1" noProof="0">
                        <a:effectLst/>
                        <a:latin typeface="+mn-lt"/>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2318658">
                <a:tc>
                  <a:txBody>
                    <a:bodyPr/>
                    <a:lstStyle/>
                    <a:p>
                      <a:pPr algn="just"/>
                      <a:r>
                        <a:rPr lang="uk-UA" sz="1800" noProof="0" dirty="0" smtClean="0">
                          <a:effectLst/>
                          <a:latin typeface="+mn-lt"/>
                          <a:cs typeface="Times New Roman" pitchFamily="18" charset="0"/>
                        </a:rPr>
                        <a:t>Органи місцевого самоврядування</a:t>
                      </a:r>
                      <a:endParaRPr lang="uk-UA" sz="1800" noProof="0" dirty="0">
                        <a:effectLst/>
                        <a:latin typeface="+mn-lt"/>
                        <a:ea typeface="Times New Roman"/>
                        <a:cs typeface="Times New Roman" pitchFamily="18" charset="0"/>
                      </a:endParaRPr>
                    </a:p>
                  </a:txBody>
                  <a:tcPr marL="68580" marR="68580" marT="0" marB="0"/>
                </a:tc>
                <a:tc>
                  <a:txBody>
                    <a:bodyPr/>
                    <a:lstStyle/>
                    <a:p>
                      <a:pPr algn="just"/>
                      <a:r>
                        <a:rPr lang="uk-UA" sz="1800" noProof="0" dirty="0" smtClean="0">
                          <a:effectLst/>
                          <a:latin typeface="+mn-lt"/>
                          <a:cs typeface="Times New Roman" pitchFamily="18" charset="0"/>
                        </a:rPr>
                        <a:t>Встановлення єдиного порядку розрахунку та сплати земельного податку на території міста.</a:t>
                      </a:r>
                    </a:p>
                    <a:p>
                      <a:pPr algn="just"/>
                      <a:r>
                        <a:rPr lang="uk-UA" sz="1800" noProof="0" dirty="0" smtClean="0">
                          <a:effectLst/>
                          <a:latin typeface="+mn-lt"/>
                          <a:cs typeface="Times New Roman" pitchFamily="18" charset="0"/>
                        </a:rPr>
                        <a:t>Надходження коштів до міського бюджету міста</a:t>
                      </a:r>
                      <a:endParaRPr lang="uk-UA" sz="1800" noProof="0" dirty="0">
                        <a:effectLst/>
                        <a:latin typeface="+mn-lt"/>
                        <a:ea typeface="Times New Roman"/>
                        <a:cs typeface="Times New Roman" pitchFamily="18" charset="0"/>
                      </a:endParaRPr>
                    </a:p>
                  </a:txBody>
                  <a:tcPr marL="68580" marR="68580" marT="0" marB="0"/>
                </a:tc>
                <a:tc>
                  <a:txBody>
                    <a:bodyPr/>
                    <a:lstStyle/>
                    <a:p>
                      <a:pPr algn="just"/>
                      <a:r>
                        <a:rPr lang="uk-UA" sz="1800" noProof="0" dirty="0" smtClean="0">
                          <a:effectLst/>
                          <a:latin typeface="+mn-lt"/>
                          <a:cs typeface="Times New Roman" pitchFamily="18" charset="0"/>
                        </a:rPr>
                        <a:t>Процедура розробки регуляторного акту (</a:t>
                      </a:r>
                      <a:r>
                        <a:rPr lang="uk-UA" sz="1800" b="1" noProof="0" dirty="0" smtClean="0">
                          <a:solidFill>
                            <a:srgbClr val="FF0000"/>
                          </a:solidFill>
                          <a:effectLst/>
                          <a:latin typeface="+mn-lt"/>
                          <a:cs typeface="Times New Roman" pitchFamily="18" charset="0"/>
                        </a:rPr>
                        <a:t>витрати робочого часу</a:t>
                      </a:r>
                      <a:r>
                        <a:rPr lang="uk-UA" sz="1800" noProof="0" dirty="0" smtClean="0">
                          <a:effectLst/>
                          <a:latin typeface="+mn-lt"/>
                          <a:cs typeface="Times New Roman" pitchFamily="18" charset="0"/>
                        </a:rPr>
                        <a:t> спеціалістів пов'язані з підготовкою регуляторного акту та оприлюдненням на офіційному сайті)</a:t>
                      </a:r>
                      <a:endParaRPr lang="uk-UA" sz="1800" noProof="0" dirty="0">
                        <a:effectLst/>
                        <a:latin typeface="+mn-lt"/>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993710">
                <a:tc>
                  <a:txBody>
                    <a:bodyPr/>
                    <a:lstStyle/>
                    <a:p>
                      <a:pPr algn="just"/>
                      <a:r>
                        <a:rPr lang="uk-UA" sz="1800" noProof="0" dirty="0" smtClean="0">
                          <a:effectLst/>
                          <a:latin typeface="+mn-lt"/>
                          <a:cs typeface="Times New Roman" pitchFamily="18" charset="0"/>
                        </a:rPr>
                        <a:t>Податкові агенти </a:t>
                      </a:r>
                    </a:p>
                    <a:p>
                      <a:pPr algn="just"/>
                      <a:r>
                        <a:rPr lang="uk-UA" sz="1800" noProof="0" dirty="0" smtClean="0">
                          <a:effectLst/>
                          <a:latin typeface="+mn-lt"/>
                          <a:ea typeface="Times New Roman"/>
                          <a:cs typeface="Times New Roman" pitchFamily="18" charset="0"/>
                        </a:rPr>
                        <a:t>(суб'єкти господарювання )</a:t>
                      </a:r>
                      <a:endParaRPr lang="uk-UA" sz="1800" noProof="0" dirty="0">
                        <a:effectLst/>
                        <a:latin typeface="+mn-lt"/>
                        <a:ea typeface="Times New Roman"/>
                        <a:cs typeface="Times New Roman" pitchFamily="18" charset="0"/>
                      </a:endParaRPr>
                    </a:p>
                  </a:txBody>
                  <a:tcPr marL="68580" marR="68580" marT="0" marB="0"/>
                </a:tc>
                <a:tc>
                  <a:txBody>
                    <a:bodyPr/>
                    <a:lstStyle/>
                    <a:p>
                      <a:pPr algn="just"/>
                      <a:r>
                        <a:rPr lang="uk-UA" sz="1800" noProof="0" dirty="0" smtClean="0">
                          <a:effectLst/>
                          <a:latin typeface="+mn-lt"/>
                          <a:cs typeface="Times New Roman" pitchFamily="18" charset="0"/>
                        </a:rPr>
                        <a:t>Прозорий механізм справляння земельного податку та орендної плати </a:t>
                      </a:r>
                      <a:endParaRPr lang="uk-UA" sz="1800" noProof="0" dirty="0">
                        <a:effectLst/>
                        <a:latin typeface="+mn-lt"/>
                        <a:ea typeface="Times New Roman"/>
                        <a:cs typeface="Times New Roman" pitchFamily="18" charset="0"/>
                      </a:endParaRPr>
                    </a:p>
                  </a:txBody>
                  <a:tcPr marL="68580" marR="68580" marT="0" marB="0"/>
                </a:tc>
                <a:tc>
                  <a:txBody>
                    <a:bodyPr/>
                    <a:lstStyle/>
                    <a:p>
                      <a:pPr algn="just"/>
                      <a:r>
                        <a:rPr lang="uk-UA" sz="2400" b="1" noProof="0" dirty="0" smtClean="0">
                          <a:solidFill>
                            <a:srgbClr val="FF0000"/>
                          </a:solidFill>
                          <a:effectLst/>
                          <a:latin typeface="+mn-lt"/>
                          <a:cs typeface="Times New Roman" pitchFamily="18" charset="0"/>
                        </a:rPr>
                        <a:t>ВИТРАТИ ВІДСУТНІ.</a:t>
                      </a:r>
                    </a:p>
                    <a:p>
                      <a:pPr algn="just"/>
                      <a:r>
                        <a:rPr lang="uk-UA" sz="2400" noProof="0" dirty="0" smtClean="0">
                          <a:effectLst/>
                          <a:latin typeface="+mn-lt"/>
                          <a:cs typeface="Times New Roman" pitchFamily="18" charset="0"/>
                        </a:rPr>
                        <a:t> </a:t>
                      </a:r>
                      <a:endParaRPr lang="uk-UA" sz="2400" noProof="0" dirty="0">
                        <a:effectLst/>
                        <a:latin typeface="+mn-lt"/>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1324947">
                <a:tc>
                  <a:txBody>
                    <a:bodyPr/>
                    <a:lstStyle/>
                    <a:p>
                      <a:pPr algn="just"/>
                      <a:r>
                        <a:rPr lang="uk-UA" sz="1800" noProof="0" smtClean="0">
                          <a:effectLst/>
                          <a:latin typeface="+mn-lt"/>
                          <a:cs typeface="Times New Roman" pitchFamily="18" charset="0"/>
                        </a:rPr>
                        <a:t>Інтереси територіальної громади</a:t>
                      </a:r>
                      <a:endParaRPr lang="uk-UA" sz="1800" noProof="0">
                        <a:effectLst/>
                        <a:latin typeface="+mn-lt"/>
                        <a:ea typeface="Times New Roman"/>
                        <a:cs typeface="Times New Roman" pitchFamily="18" charset="0"/>
                      </a:endParaRPr>
                    </a:p>
                  </a:txBody>
                  <a:tcPr marL="68580" marR="68580" marT="0" marB="0"/>
                </a:tc>
                <a:tc>
                  <a:txBody>
                    <a:bodyPr/>
                    <a:lstStyle/>
                    <a:p>
                      <a:pPr algn="just"/>
                      <a:r>
                        <a:rPr lang="uk-UA" sz="1800" noProof="0" dirty="0" smtClean="0">
                          <a:effectLst/>
                          <a:latin typeface="+mn-lt"/>
                          <a:cs typeface="Times New Roman" pitchFamily="18" charset="0"/>
                        </a:rPr>
                        <a:t>Можливість реалізації соціальних заходів за рахунок надходжень до міського бюджету</a:t>
                      </a:r>
                      <a:endParaRPr lang="uk-UA" sz="1800" noProof="0" dirty="0">
                        <a:effectLst/>
                        <a:latin typeface="+mn-lt"/>
                        <a:ea typeface="Times New Roman"/>
                        <a:cs typeface="Times New Roman" pitchFamily="18" charset="0"/>
                      </a:endParaRPr>
                    </a:p>
                  </a:txBody>
                  <a:tcPr marL="68580" marR="68580" marT="0" marB="0"/>
                </a:tc>
                <a:tc>
                  <a:txBody>
                    <a:bodyPr/>
                    <a:lstStyle/>
                    <a:p>
                      <a:pPr algn="just"/>
                      <a:r>
                        <a:rPr lang="uk-UA" sz="2400" noProof="0" dirty="0" smtClean="0">
                          <a:effectLst/>
                          <a:latin typeface="+mn-lt"/>
                          <a:cs typeface="Times New Roman" pitchFamily="18" charset="0"/>
                        </a:rPr>
                        <a:t>ВИТРАТИ ВІДСУТНІ.</a:t>
                      </a:r>
                      <a:endParaRPr lang="uk-UA" sz="2400" noProof="0" dirty="0">
                        <a:effectLst/>
                        <a:latin typeface="+mn-lt"/>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2" name="TextBox 1"/>
          <p:cNvSpPr txBox="1"/>
          <p:nvPr/>
        </p:nvSpPr>
        <p:spPr>
          <a:xfrm>
            <a:off x="8244408" y="3640008"/>
            <a:ext cx="1091744" cy="1569660"/>
          </a:xfrm>
          <a:prstGeom prst="rect">
            <a:avLst/>
          </a:prstGeom>
          <a:noFill/>
        </p:spPr>
        <p:txBody>
          <a:bodyPr wrap="square" rtlCol="0">
            <a:spAutoFit/>
          </a:bodyPr>
          <a:lstStyle/>
          <a:p>
            <a:r>
              <a:rPr lang="uk-UA" sz="9600" b="1" dirty="0" smtClean="0">
                <a:solidFill>
                  <a:srgbClr val="FF0000"/>
                </a:solidFill>
              </a:rPr>
              <a:t>?</a:t>
            </a:r>
            <a:endParaRPr lang="ru-RU" sz="9600" b="1" dirty="0">
              <a:solidFill>
                <a:srgbClr val="FF0000"/>
              </a:solidFill>
            </a:endParaRPr>
          </a:p>
        </p:txBody>
      </p:sp>
    </p:spTree>
    <p:extLst>
      <p:ext uri="{BB962C8B-B14F-4D97-AF65-F5344CB8AC3E}">
        <p14:creationId xmlns:p14="http://schemas.microsoft.com/office/powerpoint/2010/main" val="3885111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4" name="Прямоугольник 13"/>
          <p:cNvSpPr/>
          <p:nvPr/>
        </p:nvSpPr>
        <p:spPr>
          <a:xfrm>
            <a:off x="827584" y="66690"/>
            <a:ext cx="4428226" cy="553998"/>
          </a:xfrm>
          <a:prstGeom prst="rect">
            <a:avLst/>
          </a:prstGeom>
        </p:spPr>
        <p:txBody>
          <a:bodyPr wrap="square">
            <a:spAutoFit/>
          </a:bodyPr>
          <a:lstStyle/>
          <a:p>
            <a:r>
              <a:rPr lang="uk-UA" sz="3000" b="1" dirty="0" smtClean="0">
                <a:solidFill>
                  <a:srgbClr val="FF0000"/>
                </a:solidFill>
                <a:cs typeface="Times New Roman" pitchFamily="18" charset="0"/>
              </a:rPr>
              <a:t>ЧОМУ?</a:t>
            </a:r>
            <a:endParaRPr lang="ru-RU" sz="3000" b="1" dirty="0">
              <a:solidFill>
                <a:srgbClr val="FF0000"/>
              </a:solidFill>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08742"/>
            <a:ext cx="3827119" cy="529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788115"/>
            <a:ext cx="4396602" cy="3297069"/>
          </a:xfrm>
          <a:prstGeom prst="rect">
            <a:avLst/>
          </a:prstGeom>
          <a:noFill/>
          <a:ln w="9525">
            <a:noFill/>
            <a:miter lim="800000"/>
            <a:headEnd/>
            <a:tailEnd/>
          </a:ln>
        </p:spPr>
      </p:pic>
    </p:spTree>
    <p:extLst>
      <p:ext uri="{BB962C8B-B14F-4D97-AF65-F5344CB8AC3E}">
        <p14:creationId xmlns:p14="http://schemas.microsoft.com/office/powerpoint/2010/main" val="24144714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4" name="Text Box 21"/>
          <p:cNvSpPr txBox="1">
            <a:spLocks noChangeArrowheads="1"/>
          </p:cNvSpPr>
          <p:nvPr/>
        </p:nvSpPr>
        <p:spPr bwMode="auto">
          <a:xfrm>
            <a:off x="753735" y="836712"/>
            <a:ext cx="2160000" cy="900000"/>
          </a:xfrm>
          <a:prstGeom prst="rect">
            <a:avLst/>
          </a:prstGeom>
          <a:solidFill>
            <a:schemeClr val="bg1">
              <a:lumMod val="85000"/>
            </a:schemeClr>
          </a:solidFill>
          <a:ln w="15875">
            <a:noFill/>
            <a:miter lim="800000"/>
            <a:headEnd/>
            <a:tailEnd/>
          </a:ln>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just" eaLnBrk="1" hangingPunct="1">
              <a:spcBef>
                <a:spcPct val="50000"/>
              </a:spcBef>
              <a:buFontTx/>
              <a:buNone/>
            </a:pPr>
            <a:r>
              <a:rPr lang="uk-UA" altLang="ru-RU" sz="1800" b="1" dirty="0" smtClean="0">
                <a:latin typeface="+mn-lt"/>
              </a:rPr>
              <a:t>ПРОВЕДЕННЯ КОНСУЛЬТАЦІЙ З МАЛИМ  БІЗНЕСОМ</a:t>
            </a:r>
            <a:endParaRPr lang="ru-RU" altLang="ru-RU" sz="1800" b="1" dirty="0">
              <a:latin typeface="+mn-lt"/>
            </a:endParaRPr>
          </a:p>
        </p:txBody>
      </p:sp>
      <p:sp>
        <p:nvSpPr>
          <p:cNvPr id="15" name="Стрелка вправо 14"/>
          <p:cNvSpPr/>
          <p:nvPr/>
        </p:nvSpPr>
        <p:spPr>
          <a:xfrm>
            <a:off x="2988184" y="1052736"/>
            <a:ext cx="576064" cy="470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 Box 21"/>
          <p:cNvSpPr txBox="1">
            <a:spLocks noChangeArrowheads="1"/>
          </p:cNvSpPr>
          <p:nvPr/>
        </p:nvSpPr>
        <p:spPr bwMode="auto">
          <a:xfrm>
            <a:off x="3635896" y="849486"/>
            <a:ext cx="5328592" cy="923330"/>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285750" indent="-285750" algn="just" eaLnBrk="1" hangingPunct="1">
              <a:spcBef>
                <a:spcPts val="0"/>
              </a:spcBef>
              <a:buFont typeface="Wingdings" pitchFamily="2" charset="2"/>
              <a:buChar char="§"/>
            </a:pPr>
            <a:r>
              <a:rPr lang="uk-UA" altLang="ru-RU" sz="1800" dirty="0" smtClean="0">
                <a:latin typeface="+mn-lt"/>
                <a:cs typeface="Times New Roman" pitchFamily="18" charset="0"/>
              </a:rPr>
              <a:t>робочі зустрічі, особисті зустрічі </a:t>
            </a:r>
          </a:p>
          <a:p>
            <a:pPr marL="285750" indent="-285750" algn="just" eaLnBrk="1" hangingPunct="1">
              <a:spcBef>
                <a:spcPts val="0"/>
              </a:spcBef>
              <a:buFont typeface="Wingdings" pitchFamily="2" charset="2"/>
              <a:buChar char="§"/>
            </a:pPr>
            <a:r>
              <a:rPr lang="uk-UA" altLang="ru-RU" sz="1800" dirty="0" smtClean="0">
                <a:latin typeface="+mn-lt"/>
                <a:cs typeface="Times New Roman" pitchFamily="18" charset="0"/>
              </a:rPr>
              <a:t>фокус – групи, круглі столи</a:t>
            </a:r>
          </a:p>
          <a:p>
            <a:pPr marL="285750" indent="-285750" algn="just" eaLnBrk="1" hangingPunct="1">
              <a:spcBef>
                <a:spcPts val="0"/>
              </a:spcBef>
              <a:buFont typeface="Wingdings" pitchFamily="2" charset="2"/>
              <a:buChar char="§"/>
            </a:pPr>
            <a:r>
              <a:rPr lang="uk-UA" altLang="ru-RU" sz="1800" dirty="0" smtClean="0">
                <a:latin typeface="+mn-lt"/>
                <a:cs typeface="Times New Roman" pitchFamily="18" charset="0"/>
              </a:rPr>
              <a:t>опитування, </a:t>
            </a:r>
            <a:r>
              <a:rPr lang="uk-UA" sz="1800" dirty="0" smtClean="0">
                <a:latin typeface="+mn-lt"/>
                <a:cs typeface="Times New Roman" pitchFamily="18" charset="0"/>
              </a:rPr>
              <a:t>інтерв'ювання, он-лайн анкетування</a:t>
            </a:r>
            <a:endParaRPr lang="ru-RU" altLang="ru-RU" sz="1800" dirty="0">
              <a:latin typeface="+mn-lt"/>
              <a:cs typeface="Times New Roman" pitchFamily="18" charset="0"/>
            </a:endParaRPr>
          </a:p>
        </p:txBody>
      </p:sp>
      <p:sp>
        <p:nvSpPr>
          <p:cNvPr id="17" name="Text Box 13"/>
          <p:cNvSpPr txBox="1">
            <a:spLocks noChangeArrowheads="1"/>
          </p:cNvSpPr>
          <p:nvPr/>
        </p:nvSpPr>
        <p:spPr bwMode="auto">
          <a:xfrm>
            <a:off x="753735" y="2276872"/>
            <a:ext cx="2160000" cy="646331"/>
          </a:xfrm>
          <a:prstGeom prst="rect">
            <a:avLst/>
          </a:prstGeom>
          <a:solidFill>
            <a:schemeClr val="bg1">
              <a:lumMod val="85000"/>
            </a:schemeClr>
          </a:solidFill>
          <a:ln w="15875">
            <a:noFill/>
            <a:miter lim="800000"/>
            <a:headEnd/>
            <a:tailEnd/>
          </a:ln>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just" eaLnBrk="1" hangingPunct="1">
              <a:spcBef>
                <a:spcPct val="50000"/>
              </a:spcBef>
              <a:buFontTx/>
              <a:buNone/>
            </a:pPr>
            <a:r>
              <a:rPr lang="uk-UA" altLang="ru-RU" sz="1800" b="1" dirty="0" smtClean="0">
                <a:latin typeface="+mn-lt"/>
              </a:rPr>
              <a:t>ОПРАЦЮВАННЯ ДАНИХ</a:t>
            </a:r>
            <a:endParaRPr lang="ru-RU" altLang="ru-RU" sz="1800" b="1" dirty="0">
              <a:latin typeface="+mn-lt"/>
            </a:endParaRPr>
          </a:p>
        </p:txBody>
      </p:sp>
      <p:sp>
        <p:nvSpPr>
          <p:cNvPr id="18" name="Стрелка вправо 17"/>
          <p:cNvSpPr/>
          <p:nvPr/>
        </p:nvSpPr>
        <p:spPr>
          <a:xfrm>
            <a:off x="2988184" y="2364739"/>
            <a:ext cx="576064" cy="470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 Box 21"/>
          <p:cNvSpPr txBox="1">
            <a:spLocks noChangeArrowheads="1"/>
          </p:cNvSpPr>
          <p:nvPr/>
        </p:nvSpPr>
        <p:spPr bwMode="auto">
          <a:xfrm>
            <a:off x="3635896" y="2012647"/>
            <a:ext cx="5328592" cy="1200329"/>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285750" indent="-285750" algn="just" eaLnBrk="1" hangingPunct="1">
              <a:spcBef>
                <a:spcPts val="0"/>
              </a:spcBef>
              <a:buFont typeface="Wingdings" pitchFamily="2" charset="2"/>
              <a:buChar char="§"/>
            </a:pPr>
            <a:r>
              <a:rPr lang="uk-UA" altLang="ru-RU" sz="1800" dirty="0">
                <a:latin typeface="+mn-lt"/>
                <a:cs typeface="Times New Roman" pitchFamily="18" charset="0"/>
              </a:rPr>
              <a:t>Збір даних що бракує (статистичні </a:t>
            </a:r>
            <a:r>
              <a:rPr lang="uk-UA" altLang="ru-RU" sz="1800" dirty="0" smtClean="0">
                <a:latin typeface="+mn-lt"/>
                <a:cs typeface="Times New Roman" pitchFamily="18" charset="0"/>
              </a:rPr>
              <a:t>дані, власна аналітика, експерименти, висновки експертів)</a:t>
            </a:r>
            <a:endParaRPr lang="ru-RU" altLang="ru-RU" sz="1800" dirty="0">
              <a:latin typeface="+mn-lt"/>
              <a:cs typeface="Times New Roman" pitchFamily="18" charset="0"/>
            </a:endParaRPr>
          </a:p>
          <a:p>
            <a:pPr marL="285750" indent="-285750" algn="just" eaLnBrk="1" hangingPunct="1">
              <a:spcBef>
                <a:spcPts val="0"/>
              </a:spcBef>
              <a:buFont typeface="Wingdings" pitchFamily="2" charset="2"/>
              <a:buChar char="§"/>
            </a:pPr>
            <a:r>
              <a:rPr lang="uk-UA" altLang="ru-RU" sz="1800" dirty="0" smtClean="0">
                <a:latin typeface="+mn-lt"/>
                <a:cs typeface="Times New Roman" pitchFamily="18" charset="0"/>
              </a:rPr>
              <a:t>Опрацювання даних. </a:t>
            </a:r>
            <a:r>
              <a:rPr lang="uk-UA" sz="1800" dirty="0">
                <a:latin typeface="+mn-lt"/>
              </a:rPr>
              <a:t>Може </a:t>
            </a:r>
            <a:r>
              <a:rPr lang="uk-UA" sz="1800" dirty="0" smtClean="0">
                <a:latin typeface="+mn-lt"/>
              </a:rPr>
              <a:t>виникнути коригування</a:t>
            </a:r>
            <a:r>
              <a:rPr lang="uk-UA" sz="1800" dirty="0" smtClean="0">
                <a:latin typeface="+mn-lt"/>
                <a:cs typeface="Times New Roman" pitchFamily="18" charset="0"/>
              </a:rPr>
              <a:t>, </a:t>
            </a:r>
            <a:r>
              <a:rPr lang="uk-UA" sz="1800" dirty="0" smtClean="0">
                <a:latin typeface="+mn-lt"/>
              </a:rPr>
              <a:t> уточнення</a:t>
            </a:r>
            <a:endParaRPr lang="uk-UA" altLang="ru-RU" sz="1800" dirty="0" smtClean="0">
              <a:latin typeface="+mn-lt"/>
              <a:cs typeface="Times New Roman" pitchFamily="18" charset="0"/>
            </a:endParaRPr>
          </a:p>
        </p:txBody>
      </p:sp>
      <p:sp>
        <p:nvSpPr>
          <p:cNvPr id="23" name="Text Box 13"/>
          <p:cNvSpPr txBox="1">
            <a:spLocks noChangeArrowheads="1"/>
          </p:cNvSpPr>
          <p:nvPr/>
        </p:nvSpPr>
        <p:spPr bwMode="auto">
          <a:xfrm>
            <a:off x="753735" y="3573016"/>
            <a:ext cx="2160000" cy="646331"/>
          </a:xfrm>
          <a:prstGeom prst="rect">
            <a:avLst/>
          </a:prstGeom>
          <a:solidFill>
            <a:schemeClr val="bg1">
              <a:lumMod val="85000"/>
            </a:schemeClr>
          </a:solidFill>
          <a:ln w="15875">
            <a:noFill/>
            <a:miter lim="800000"/>
            <a:headEnd/>
            <a:tailEnd/>
          </a:ln>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just" eaLnBrk="1" hangingPunct="1">
              <a:spcBef>
                <a:spcPct val="50000"/>
              </a:spcBef>
              <a:buFontTx/>
              <a:buNone/>
            </a:pPr>
            <a:r>
              <a:rPr lang="uk-UA" altLang="ru-RU" sz="1800" b="1" dirty="0" smtClean="0">
                <a:latin typeface="+mn-lt"/>
              </a:rPr>
              <a:t>ЗДІЙСНЕННЯ РОЗРАХУНКУ </a:t>
            </a:r>
            <a:endParaRPr lang="ru-RU" altLang="ru-RU" sz="1800" b="1" dirty="0">
              <a:latin typeface="+mn-lt"/>
            </a:endParaRPr>
          </a:p>
        </p:txBody>
      </p:sp>
      <p:sp>
        <p:nvSpPr>
          <p:cNvPr id="25" name="Стрелка вправо 24"/>
          <p:cNvSpPr/>
          <p:nvPr/>
        </p:nvSpPr>
        <p:spPr>
          <a:xfrm>
            <a:off x="2988184" y="3750493"/>
            <a:ext cx="576064" cy="470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1464608" y="1844824"/>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1464608" y="3068960"/>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низ 31"/>
          <p:cNvSpPr/>
          <p:nvPr/>
        </p:nvSpPr>
        <p:spPr>
          <a:xfrm>
            <a:off x="1464608" y="4437112"/>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 Box 13"/>
          <p:cNvSpPr txBox="1">
            <a:spLocks noChangeArrowheads="1"/>
          </p:cNvSpPr>
          <p:nvPr/>
        </p:nvSpPr>
        <p:spPr bwMode="auto">
          <a:xfrm>
            <a:off x="753735" y="5072631"/>
            <a:ext cx="2160000" cy="900000"/>
          </a:xfrm>
          <a:prstGeom prst="rect">
            <a:avLst/>
          </a:prstGeom>
          <a:solidFill>
            <a:schemeClr val="bg1">
              <a:lumMod val="85000"/>
            </a:schemeClr>
          </a:solidFill>
          <a:ln w="15875">
            <a:noFill/>
            <a:miter lim="800000"/>
            <a:headEnd/>
            <a:tailEnd/>
          </a:ln>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just" eaLnBrk="1" hangingPunct="1">
              <a:spcBef>
                <a:spcPct val="50000"/>
              </a:spcBef>
              <a:buFontTx/>
              <a:buNone/>
            </a:pPr>
            <a:r>
              <a:rPr lang="uk-UA" altLang="ru-RU" sz="1800" b="1" dirty="0" smtClean="0">
                <a:latin typeface="+mn-lt"/>
              </a:rPr>
              <a:t>ЗАХОДИ ЩОДО ЗМЕНЬШЕННЯ ВИТРАТ</a:t>
            </a:r>
            <a:endParaRPr lang="ru-RU" altLang="ru-RU" sz="1800" b="1" dirty="0">
              <a:latin typeface="+mn-lt"/>
            </a:endParaRPr>
          </a:p>
        </p:txBody>
      </p:sp>
      <p:sp>
        <p:nvSpPr>
          <p:cNvPr id="34" name="Стрелка вправо 33"/>
          <p:cNvSpPr/>
          <p:nvPr/>
        </p:nvSpPr>
        <p:spPr>
          <a:xfrm>
            <a:off x="2987824" y="5298999"/>
            <a:ext cx="576064" cy="470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 Box 21"/>
          <p:cNvSpPr txBox="1">
            <a:spLocks noChangeArrowheads="1"/>
          </p:cNvSpPr>
          <p:nvPr/>
        </p:nvSpPr>
        <p:spPr bwMode="auto">
          <a:xfrm>
            <a:off x="3646944" y="3452807"/>
            <a:ext cx="5317544" cy="1477328"/>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285750" lvl="1" indent="-285750" algn="just" eaLnBrk="1" hangingPunct="1">
              <a:spcBef>
                <a:spcPts val="0"/>
              </a:spcBef>
              <a:buFont typeface="Wingdings" pitchFamily="2" charset="2"/>
              <a:buChar char="§"/>
            </a:pPr>
            <a:r>
              <a:rPr lang="uk-UA" sz="1800" dirty="0">
                <a:latin typeface="+mn-lt"/>
                <a:cs typeface="Times New Roman" pitchFamily="18" charset="0"/>
              </a:rPr>
              <a:t>Оцінка «прямих» </a:t>
            </a:r>
            <a:r>
              <a:rPr lang="uk-UA" sz="1800" dirty="0" smtClean="0">
                <a:latin typeface="+mn-lt"/>
                <a:cs typeface="Times New Roman" pitchFamily="18" charset="0"/>
              </a:rPr>
              <a:t>витрат малого бізнесу</a:t>
            </a:r>
          </a:p>
          <a:p>
            <a:pPr marL="285750" lvl="1" indent="-285750" algn="just" eaLnBrk="1" hangingPunct="1">
              <a:spcBef>
                <a:spcPts val="0"/>
              </a:spcBef>
              <a:buFont typeface="Wingdings" pitchFamily="2" charset="2"/>
              <a:buChar char="§"/>
            </a:pPr>
            <a:r>
              <a:rPr lang="uk-UA" sz="1800" dirty="0" smtClean="0">
                <a:latin typeface="+mn-lt"/>
                <a:cs typeface="Times New Roman" pitchFamily="18" charset="0"/>
              </a:rPr>
              <a:t>Оцінка </a:t>
            </a:r>
            <a:r>
              <a:rPr lang="uk-UA" sz="1800" dirty="0">
                <a:latin typeface="+mn-lt"/>
                <a:cs typeface="Times New Roman" pitchFamily="18" charset="0"/>
              </a:rPr>
              <a:t>вартості адміністративних </a:t>
            </a:r>
            <a:r>
              <a:rPr lang="uk-UA" sz="1800" dirty="0" smtClean="0">
                <a:latin typeface="+mn-lt"/>
                <a:cs typeface="Times New Roman" pitchFamily="18" charset="0"/>
              </a:rPr>
              <a:t>процедур та звітування малого бізнесу</a:t>
            </a:r>
          </a:p>
          <a:p>
            <a:pPr marL="285750" lvl="1" indent="-285750" algn="just" eaLnBrk="1" hangingPunct="1">
              <a:spcBef>
                <a:spcPts val="0"/>
              </a:spcBef>
              <a:buFont typeface="Wingdings" pitchFamily="2" charset="2"/>
              <a:buChar char="§"/>
            </a:pPr>
            <a:r>
              <a:rPr lang="uk-UA" sz="1800" dirty="0" smtClean="0">
                <a:latin typeface="+mn-lt"/>
                <a:cs typeface="Times New Roman" pitchFamily="18" charset="0"/>
              </a:rPr>
              <a:t>Бюджетні витрати на адміністрування </a:t>
            </a:r>
            <a:r>
              <a:rPr lang="uk-UA" sz="1800" dirty="0">
                <a:latin typeface="+mn-lt"/>
                <a:cs typeface="Times New Roman" pitchFamily="18" charset="0"/>
              </a:rPr>
              <a:t>регулювання суб’єктів малого </a:t>
            </a:r>
            <a:r>
              <a:rPr lang="uk-UA" sz="1800" dirty="0" smtClean="0">
                <a:latin typeface="+mn-lt"/>
                <a:cs typeface="Times New Roman" pitchFamily="18" charset="0"/>
              </a:rPr>
              <a:t>бізнесу</a:t>
            </a:r>
            <a:endParaRPr lang="uk-UA" altLang="ru-RU" sz="1800" dirty="0" smtClean="0">
              <a:latin typeface="+mn-lt"/>
              <a:cs typeface="Times New Roman" pitchFamily="18" charset="0"/>
            </a:endParaRPr>
          </a:p>
        </p:txBody>
      </p:sp>
      <p:sp>
        <p:nvSpPr>
          <p:cNvPr id="36" name="Text Box 21"/>
          <p:cNvSpPr txBox="1">
            <a:spLocks noChangeArrowheads="1"/>
          </p:cNvSpPr>
          <p:nvPr/>
        </p:nvSpPr>
        <p:spPr bwMode="auto">
          <a:xfrm>
            <a:off x="3646944" y="5157192"/>
            <a:ext cx="5317544" cy="1200329"/>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285750" lvl="1" indent="-285750" algn="just" eaLnBrk="1" hangingPunct="1">
              <a:spcBef>
                <a:spcPts val="0"/>
              </a:spcBef>
              <a:buFont typeface="Wingdings" pitchFamily="2" charset="2"/>
              <a:buChar char="§"/>
            </a:pPr>
            <a:r>
              <a:rPr lang="uk-UA" altLang="ru-RU" sz="1800" dirty="0" smtClean="0">
                <a:latin typeface="+mn-lt"/>
                <a:cs typeface="Times New Roman" pitchFamily="18" charset="0"/>
              </a:rPr>
              <a:t>Заходи щодо зменшення адміністративного навантаження на малий бізнес (зменшення звітності, виведення суб'єктів з ланцюга регулювання).</a:t>
            </a:r>
          </a:p>
        </p:txBody>
      </p:sp>
      <p:sp>
        <p:nvSpPr>
          <p:cNvPr id="37" name="Прямоугольник 36"/>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АЛГОРИТМ ПРОВЕДЕННЯ М-ТЕСТУ</a:t>
            </a:r>
            <a:endParaRPr lang="ru-RU" sz="3000" b="1" dirty="0">
              <a:solidFill>
                <a:srgbClr val="FF0000"/>
              </a:solidFill>
              <a:ea typeface="+mj-ea"/>
              <a:cs typeface="Times New Roman" pitchFamily="18" charset="0"/>
            </a:endParaRPr>
          </a:p>
        </p:txBody>
      </p:sp>
    </p:spTree>
    <p:extLst>
      <p:ext uri="{BB962C8B-B14F-4D97-AF65-F5344CB8AC3E}">
        <p14:creationId xmlns:p14="http://schemas.microsoft.com/office/powerpoint/2010/main" val="1112671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7" name="Прямоугольник 36"/>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ВИТРАТИ</a:t>
            </a:r>
            <a:endParaRPr lang="ru-RU" sz="3000" b="1" dirty="0">
              <a:solidFill>
                <a:srgbClr val="FF0000"/>
              </a:solidFill>
              <a:ea typeface="+mj-ea"/>
              <a:cs typeface="Times New Roman" pitchFamily="18" charset="0"/>
            </a:endParaRPr>
          </a:p>
        </p:txBody>
      </p:sp>
      <p:sp>
        <p:nvSpPr>
          <p:cNvPr id="26" name="Text Box 21"/>
          <p:cNvSpPr txBox="1">
            <a:spLocks noChangeArrowheads="1"/>
          </p:cNvSpPr>
          <p:nvPr/>
        </p:nvSpPr>
        <p:spPr bwMode="auto">
          <a:xfrm>
            <a:off x="746369" y="980728"/>
            <a:ext cx="2169447" cy="646331"/>
          </a:xfrm>
          <a:prstGeom prst="rect">
            <a:avLst/>
          </a:prstGeom>
          <a:solidFill>
            <a:schemeClr val="bg1">
              <a:lumMod val="85000"/>
            </a:schemeClr>
          </a:solidFill>
          <a:ln w="15875">
            <a:noFill/>
            <a:miter lim="800000"/>
            <a:headEnd/>
            <a:tailEnd/>
          </a:ln>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just" eaLnBrk="1" hangingPunct="1">
              <a:spcBef>
                <a:spcPct val="50000"/>
              </a:spcBef>
              <a:buFontTx/>
              <a:buNone/>
            </a:pPr>
            <a:r>
              <a:rPr lang="uk-UA" altLang="ru-RU" sz="1800" b="1" dirty="0" smtClean="0">
                <a:latin typeface="+mn-lt"/>
                <a:cs typeface="Times New Roman" pitchFamily="18" charset="0"/>
              </a:rPr>
              <a:t>МАЛИЙ БІЗНЕС: ПРЯМІ ВИТРАТИ </a:t>
            </a:r>
            <a:endParaRPr lang="ru-RU" altLang="ru-RU" sz="1800" b="1" dirty="0">
              <a:latin typeface="+mn-lt"/>
              <a:cs typeface="Times New Roman" pitchFamily="18" charset="0"/>
            </a:endParaRPr>
          </a:p>
        </p:txBody>
      </p:sp>
      <p:sp>
        <p:nvSpPr>
          <p:cNvPr id="27" name="Стрелка вправо 26"/>
          <p:cNvSpPr/>
          <p:nvPr/>
        </p:nvSpPr>
        <p:spPr>
          <a:xfrm>
            <a:off x="2987824" y="1052736"/>
            <a:ext cx="432048" cy="470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 Box 21"/>
          <p:cNvSpPr txBox="1">
            <a:spLocks noChangeArrowheads="1"/>
          </p:cNvSpPr>
          <p:nvPr/>
        </p:nvSpPr>
        <p:spPr bwMode="auto">
          <a:xfrm>
            <a:off x="3419872" y="764704"/>
            <a:ext cx="5699680" cy="1077218"/>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285750" indent="-285750" algn="just" eaLnBrk="1" hangingPunct="1">
              <a:spcBef>
                <a:spcPts val="0"/>
              </a:spcBef>
              <a:buFont typeface="Wingdings" pitchFamily="2" charset="2"/>
              <a:buChar char="§"/>
            </a:pPr>
            <a:r>
              <a:rPr lang="uk-UA" altLang="ru-RU" sz="1600" dirty="0">
                <a:latin typeface="+mn-lt"/>
                <a:cs typeface="Times New Roman" pitchFamily="18" charset="0"/>
              </a:rPr>
              <a:t>Придбання  обладнання </a:t>
            </a:r>
          </a:p>
          <a:p>
            <a:pPr marL="285750" indent="-285750" algn="just" eaLnBrk="1" hangingPunct="1">
              <a:spcBef>
                <a:spcPts val="0"/>
              </a:spcBef>
              <a:buFont typeface="Wingdings" pitchFamily="2" charset="2"/>
              <a:buChar char="§"/>
            </a:pPr>
            <a:r>
              <a:rPr lang="uk-UA" sz="1600" dirty="0">
                <a:latin typeface="+mn-lt"/>
                <a:cs typeface="Times New Roman" pitchFamily="18" charset="0"/>
              </a:rPr>
              <a:t>Процедури повірки та/або постановки на </a:t>
            </a:r>
            <a:r>
              <a:rPr lang="uk-UA" sz="1600" dirty="0" smtClean="0">
                <a:latin typeface="+mn-lt"/>
                <a:cs typeface="Times New Roman" pitchFamily="18" charset="0"/>
              </a:rPr>
              <a:t>відповідний облік</a:t>
            </a:r>
          </a:p>
          <a:p>
            <a:pPr marL="285750" indent="-285750" algn="just" eaLnBrk="1" hangingPunct="1">
              <a:spcBef>
                <a:spcPts val="0"/>
              </a:spcBef>
              <a:buFont typeface="Wingdings" pitchFamily="2" charset="2"/>
              <a:buChar char="§"/>
            </a:pPr>
            <a:r>
              <a:rPr lang="uk-UA" sz="1600" dirty="0" smtClean="0">
                <a:latin typeface="+mn-lt"/>
                <a:cs typeface="Times New Roman" pitchFamily="18" charset="0"/>
              </a:rPr>
              <a:t>Процедури експлуатації обладнання </a:t>
            </a:r>
          </a:p>
          <a:p>
            <a:pPr marL="285750" indent="-285750" algn="just" eaLnBrk="1" hangingPunct="1">
              <a:spcBef>
                <a:spcPts val="0"/>
              </a:spcBef>
              <a:buFont typeface="Wingdings" pitchFamily="2" charset="2"/>
              <a:buChar char="§"/>
            </a:pPr>
            <a:r>
              <a:rPr lang="uk-UA" sz="1600" dirty="0" smtClean="0">
                <a:latin typeface="+mn-lt"/>
                <a:cs typeface="Times New Roman" pitchFamily="18" charset="0"/>
              </a:rPr>
              <a:t>Процедури обслуговування обладнання</a:t>
            </a:r>
            <a:endParaRPr lang="uk-UA" altLang="ru-RU" sz="1600" dirty="0">
              <a:latin typeface="+mn-lt"/>
              <a:cs typeface="Times New Roman" pitchFamily="18" charset="0"/>
            </a:endParaRPr>
          </a:p>
        </p:txBody>
      </p:sp>
      <p:sp>
        <p:nvSpPr>
          <p:cNvPr id="29" name="Text Box 13"/>
          <p:cNvSpPr txBox="1">
            <a:spLocks noChangeArrowheads="1"/>
          </p:cNvSpPr>
          <p:nvPr/>
        </p:nvSpPr>
        <p:spPr bwMode="auto">
          <a:xfrm>
            <a:off x="746369" y="2420888"/>
            <a:ext cx="2169447" cy="923330"/>
          </a:xfrm>
          <a:prstGeom prst="rect">
            <a:avLst/>
          </a:prstGeom>
          <a:solidFill>
            <a:schemeClr val="bg1">
              <a:lumMod val="85000"/>
            </a:schemeClr>
          </a:solidFill>
          <a:ln w="15875">
            <a:noFill/>
            <a:miter lim="800000"/>
            <a:headEnd/>
            <a:tailEnd/>
          </a:ln>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just" eaLnBrk="1" hangingPunct="1">
              <a:spcBef>
                <a:spcPct val="50000"/>
              </a:spcBef>
              <a:buFontTx/>
              <a:buNone/>
            </a:pPr>
            <a:r>
              <a:rPr lang="uk-UA" altLang="ru-RU" sz="1800" b="1" dirty="0">
                <a:latin typeface="+mn-lt"/>
                <a:cs typeface="Times New Roman" pitchFamily="18" charset="0"/>
              </a:rPr>
              <a:t>МАЛИЙ БІЗНЕС: </a:t>
            </a:r>
            <a:r>
              <a:rPr lang="uk-UA" altLang="ru-RU" sz="1800" b="1" dirty="0" smtClean="0">
                <a:latin typeface="+mn-lt"/>
                <a:cs typeface="Times New Roman" pitchFamily="18" charset="0"/>
              </a:rPr>
              <a:t>АДМІНІСТРАТИВНІ  </a:t>
            </a:r>
            <a:r>
              <a:rPr lang="uk-UA" altLang="ru-RU" sz="1800" b="1" dirty="0">
                <a:latin typeface="+mn-lt"/>
                <a:cs typeface="Times New Roman" pitchFamily="18" charset="0"/>
              </a:rPr>
              <a:t>ВИТРАТИ </a:t>
            </a:r>
            <a:endParaRPr lang="ru-RU" altLang="ru-RU" sz="1800" b="1" dirty="0">
              <a:latin typeface="+mn-lt"/>
              <a:cs typeface="Times New Roman" pitchFamily="18" charset="0"/>
            </a:endParaRPr>
          </a:p>
        </p:txBody>
      </p:sp>
      <p:sp>
        <p:nvSpPr>
          <p:cNvPr id="38" name="Text Box 13"/>
          <p:cNvSpPr txBox="1">
            <a:spLocks noChangeArrowheads="1"/>
          </p:cNvSpPr>
          <p:nvPr/>
        </p:nvSpPr>
        <p:spPr bwMode="auto">
          <a:xfrm>
            <a:off x="683568" y="4931876"/>
            <a:ext cx="2232248" cy="369332"/>
          </a:xfrm>
          <a:prstGeom prst="rect">
            <a:avLst/>
          </a:prstGeom>
          <a:solidFill>
            <a:schemeClr val="bg1">
              <a:lumMod val="85000"/>
            </a:schemeClr>
          </a:solidFill>
          <a:ln w="15875">
            <a:noFill/>
            <a:miter lim="800000"/>
            <a:headEnd/>
            <a:tailEnd/>
          </a:ln>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just" eaLnBrk="1" hangingPunct="1">
              <a:spcBef>
                <a:spcPct val="50000"/>
              </a:spcBef>
              <a:buFontTx/>
              <a:buNone/>
            </a:pPr>
            <a:r>
              <a:rPr lang="uk-UA" altLang="ru-RU" sz="1800" b="1" dirty="0" smtClean="0">
                <a:latin typeface="+mn-lt"/>
                <a:cs typeface="Times New Roman" pitchFamily="18" charset="0"/>
              </a:rPr>
              <a:t>ДЕРЖАВА: ВИТРАТИ </a:t>
            </a:r>
            <a:endParaRPr lang="ru-RU" altLang="ru-RU" sz="1800" b="1" dirty="0">
              <a:latin typeface="+mn-lt"/>
              <a:cs typeface="Times New Roman" pitchFamily="18" charset="0"/>
            </a:endParaRPr>
          </a:p>
        </p:txBody>
      </p:sp>
      <p:sp>
        <p:nvSpPr>
          <p:cNvPr id="39" name="Text Box 21"/>
          <p:cNvSpPr txBox="1">
            <a:spLocks noChangeArrowheads="1"/>
          </p:cNvSpPr>
          <p:nvPr/>
        </p:nvSpPr>
        <p:spPr bwMode="auto">
          <a:xfrm>
            <a:off x="3480832" y="4476198"/>
            <a:ext cx="5663168" cy="1323439"/>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285750" indent="-285750">
              <a:spcBef>
                <a:spcPts val="0"/>
              </a:spcBef>
              <a:buFont typeface="Wingdings" pitchFamily="2" charset="2"/>
              <a:buChar char="§"/>
            </a:pPr>
            <a:r>
              <a:rPr lang="uk-UA" altLang="ru-RU" sz="1600" dirty="0" smtClean="0">
                <a:latin typeface="+mn-lt"/>
                <a:cs typeface="Times New Roman" pitchFamily="18" charset="0"/>
              </a:rPr>
              <a:t>Витрати на облік суб'єктів господарювання</a:t>
            </a:r>
          </a:p>
          <a:p>
            <a:pPr marL="285750" indent="-285750">
              <a:spcBef>
                <a:spcPts val="0"/>
              </a:spcBef>
              <a:buFont typeface="Wingdings" pitchFamily="2" charset="2"/>
              <a:buChar char="§"/>
            </a:pPr>
            <a:r>
              <a:rPr lang="uk-UA" altLang="ru-RU" sz="1600" dirty="0" smtClean="0">
                <a:latin typeface="+mn-lt"/>
                <a:cs typeface="Times New Roman" pitchFamily="18" charset="0"/>
              </a:rPr>
              <a:t>Витрати на заходи державного нагляду (контролю) – </a:t>
            </a:r>
          </a:p>
          <a:p>
            <a:pPr marL="285750" indent="-285750">
              <a:spcBef>
                <a:spcPts val="0"/>
              </a:spcBef>
              <a:buFont typeface="Wingdings" pitchFamily="2" charset="2"/>
              <a:buChar char="§"/>
            </a:pPr>
            <a:r>
              <a:rPr lang="uk-UA" altLang="ru-RU" sz="1600" dirty="0" smtClean="0">
                <a:latin typeface="+mn-lt"/>
                <a:cs typeface="Times New Roman" pitchFamily="18" charset="0"/>
              </a:rPr>
              <a:t>Витрати на процедури оскарження рішень органів нагляду </a:t>
            </a:r>
          </a:p>
          <a:p>
            <a:pPr marL="285750" indent="-285750">
              <a:spcBef>
                <a:spcPts val="0"/>
              </a:spcBef>
              <a:buFont typeface="Wingdings" pitchFamily="2" charset="2"/>
              <a:buChar char="§"/>
            </a:pPr>
            <a:r>
              <a:rPr lang="uk-UA" altLang="ru-RU" sz="1600" dirty="0" smtClean="0">
                <a:latin typeface="+mn-lt"/>
                <a:cs typeface="Times New Roman" pitchFamily="18" charset="0"/>
              </a:rPr>
              <a:t>Витрати на обробку звітності за результатами регулювання</a:t>
            </a:r>
          </a:p>
          <a:p>
            <a:pPr marL="285750" indent="-285750">
              <a:spcBef>
                <a:spcPts val="0"/>
              </a:spcBef>
              <a:buFont typeface="Wingdings" pitchFamily="2" charset="2"/>
              <a:buChar char="§"/>
            </a:pPr>
            <a:r>
              <a:rPr lang="uk-UA" altLang="ru-RU" sz="1600" dirty="0" smtClean="0">
                <a:latin typeface="+mn-lt"/>
                <a:cs typeface="Times New Roman" pitchFamily="18" charset="0"/>
              </a:rPr>
              <a:t>Інші адміністративні витрати</a:t>
            </a:r>
            <a:endParaRPr lang="ru-RU" altLang="ru-RU" sz="1600" dirty="0">
              <a:latin typeface="+mn-lt"/>
              <a:cs typeface="Times New Roman" pitchFamily="18" charset="0"/>
            </a:endParaRPr>
          </a:p>
        </p:txBody>
      </p:sp>
      <p:sp>
        <p:nvSpPr>
          <p:cNvPr id="40" name="Text Box 21"/>
          <p:cNvSpPr txBox="1">
            <a:spLocks noChangeArrowheads="1"/>
          </p:cNvSpPr>
          <p:nvPr/>
        </p:nvSpPr>
        <p:spPr bwMode="auto">
          <a:xfrm>
            <a:off x="3419872" y="2060848"/>
            <a:ext cx="5628032" cy="1815882"/>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285750" indent="-285750" algn="just">
              <a:buFont typeface="Wingdings" pitchFamily="2" charset="2"/>
              <a:buChar char="§"/>
            </a:pPr>
            <a:r>
              <a:rPr lang="uk-UA" sz="1600" dirty="0" smtClean="0">
                <a:latin typeface="+mn-lt"/>
                <a:cs typeface="Times New Roman" pitchFamily="18" charset="0"/>
              </a:rPr>
              <a:t>Процедури отримання первинної інформації про вимоги регулювання (час на пошук інформації, прочитати РА)</a:t>
            </a:r>
          </a:p>
          <a:p>
            <a:pPr marL="285750" indent="-285750" algn="just">
              <a:buFont typeface="Wingdings" pitchFamily="2" charset="2"/>
              <a:buChar char="§"/>
            </a:pPr>
            <a:r>
              <a:rPr lang="uk-UA" sz="1600" dirty="0" smtClean="0">
                <a:latin typeface="+mn-lt"/>
                <a:cs typeface="Times New Roman" pitchFamily="18" charset="0"/>
              </a:rPr>
              <a:t>Процедури організації виконання вимог регулювання (ч</a:t>
            </a:r>
            <a:r>
              <a:rPr lang="uk-UA" altLang="ru-RU" sz="1600" dirty="0" smtClean="0">
                <a:latin typeface="+mn-lt"/>
                <a:cs typeface="Times New Roman" pitchFamily="18" charset="0"/>
              </a:rPr>
              <a:t>ас на заповнення форм, час на черги до регулятора, час спілкування з регулятором)</a:t>
            </a:r>
          </a:p>
          <a:p>
            <a:pPr marL="285750" indent="-285750" algn="just">
              <a:buFont typeface="Wingdings" pitchFamily="2" charset="2"/>
              <a:buChar char="§"/>
            </a:pPr>
            <a:r>
              <a:rPr lang="uk-UA" sz="1600" dirty="0" smtClean="0">
                <a:latin typeface="+mn-lt"/>
                <a:cs typeface="Times New Roman" pitchFamily="18" charset="0"/>
              </a:rPr>
              <a:t>Процедури офіційного звітування</a:t>
            </a:r>
          </a:p>
          <a:p>
            <a:pPr marL="285750" indent="-285750" algn="just">
              <a:buFont typeface="Wingdings" pitchFamily="2" charset="2"/>
              <a:buChar char="§"/>
            </a:pPr>
            <a:r>
              <a:rPr lang="uk-UA" sz="1600" dirty="0" smtClean="0">
                <a:latin typeface="+mn-lt"/>
                <a:cs typeface="Times New Roman" pitchFamily="18" charset="0"/>
              </a:rPr>
              <a:t>Процедури щодо забезпечення процесу перевірок</a:t>
            </a:r>
            <a:r>
              <a:rPr lang="uk-UA" altLang="ru-RU" sz="1600" dirty="0" smtClean="0">
                <a:latin typeface="+mn-lt"/>
                <a:cs typeface="Times New Roman" pitchFamily="18" charset="0"/>
              </a:rPr>
              <a:t> </a:t>
            </a:r>
            <a:endParaRPr lang="uk-UA" altLang="ru-RU" sz="1600" dirty="0">
              <a:latin typeface="+mn-lt"/>
              <a:cs typeface="Times New Roman" pitchFamily="18" charset="0"/>
            </a:endParaRPr>
          </a:p>
        </p:txBody>
      </p:sp>
      <p:sp>
        <p:nvSpPr>
          <p:cNvPr id="41" name="Стрелка вправо 40"/>
          <p:cNvSpPr/>
          <p:nvPr/>
        </p:nvSpPr>
        <p:spPr>
          <a:xfrm>
            <a:off x="2987824" y="2708920"/>
            <a:ext cx="432048" cy="470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право 41"/>
          <p:cNvSpPr/>
          <p:nvPr/>
        </p:nvSpPr>
        <p:spPr>
          <a:xfrm>
            <a:off x="2987824" y="4902621"/>
            <a:ext cx="432048" cy="470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трелка вниз 42"/>
          <p:cNvSpPr/>
          <p:nvPr/>
        </p:nvSpPr>
        <p:spPr>
          <a:xfrm>
            <a:off x="746369" y="5445224"/>
            <a:ext cx="430833"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 Box 13"/>
          <p:cNvSpPr txBox="1">
            <a:spLocks noChangeArrowheads="1"/>
          </p:cNvSpPr>
          <p:nvPr/>
        </p:nvSpPr>
        <p:spPr bwMode="auto">
          <a:xfrm>
            <a:off x="683568" y="5949280"/>
            <a:ext cx="2232248" cy="369332"/>
          </a:xfrm>
          <a:prstGeom prst="rect">
            <a:avLst/>
          </a:prstGeom>
          <a:solidFill>
            <a:schemeClr val="bg1">
              <a:lumMod val="85000"/>
            </a:schemeClr>
          </a:solidFill>
          <a:ln w="15875">
            <a:noFill/>
            <a:miter lim="800000"/>
            <a:headEnd/>
            <a:tailEnd/>
          </a:ln>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just" eaLnBrk="1" hangingPunct="1">
              <a:spcBef>
                <a:spcPct val="50000"/>
              </a:spcBef>
              <a:buFontTx/>
              <a:buNone/>
            </a:pPr>
            <a:r>
              <a:rPr lang="uk-UA" altLang="ru-RU" sz="1800" b="1" dirty="0" smtClean="0">
                <a:latin typeface="+mn-lt"/>
                <a:cs typeface="Times New Roman" pitchFamily="18" charset="0"/>
              </a:rPr>
              <a:t>ДЕРЖАВА: ВТРАТИ </a:t>
            </a:r>
            <a:endParaRPr lang="ru-RU" altLang="ru-RU" sz="1800" b="1" dirty="0">
              <a:latin typeface="+mn-lt"/>
              <a:cs typeface="Times New Roman" pitchFamily="18" charset="0"/>
            </a:endParaRPr>
          </a:p>
        </p:txBody>
      </p:sp>
      <p:cxnSp>
        <p:nvCxnSpPr>
          <p:cNvPr id="3" name="Прямая соединительная линия 2"/>
          <p:cNvCxnSpPr/>
          <p:nvPr/>
        </p:nvCxnSpPr>
        <p:spPr>
          <a:xfrm>
            <a:off x="1177202" y="4149080"/>
            <a:ext cx="728323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Tree>
    <p:extLst>
      <p:ext uri="{BB962C8B-B14F-4D97-AF65-F5344CB8AC3E}">
        <p14:creationId xmlns:p14="http://schemas.microsoft.com/office/powerpoint/2010/main" val="11104560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7" name="Прямоугольник 36"/>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ВИТРАТИ</a:t>
            </a:r>
            <a:endParaRPr lang="ru-RU" sz="3000" b="1" dirty="0">
              <a:solidFill>
                <a:srgbClr val="FF0000"/>
              </a:solidFill>
              <a:ea typeface="+mj-ea"/>
              <a:cs typeface="Times New Roman" pitchFamily="18" charset="0"/>
            </a:endParaRPr>
          </a:p>
        </p:txBody>
      </p:sp>
      <p:sp>
        <p:nvSpPr>
          <p:cNvPr id="26" name="Text Box 21"/>
          <p:cNvSpPr txBox="1">
            <a:spLocks noChangeArrowheads="1"/>
          </p:cNvSpPr>
          <p:nvPr/>
        </p:nvSpPr>
        <p:spPr bwMode="auto">
          <a:xfrm>
            <a:off x="746369" y="980728"/>
            <a:ext cx="2241455" cy="646331"/>
          </a:xfrm>
          <a:prstGeom prst="rect">
            <a:avLst/>
          </a:prstGeom>
          <a:solidFill>
            <a:schemeClr val="bg1">
              <a:lumMod val="85000"/>
            </a:schemeClr>
          </a:solidFill>
          <a:ln w="15875">
            <a:noFill/>
            <a:miter lim="800000"/>
            <a:headEnd/>
            <a:tailEnd/>
          </a:ln>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just" eaLnBrk="1" hangingPunct="1">
              <a:spcBef>
                <a:spcPct val="50000"/>
              </a:spcBef>
              <a:buFontTx/>
              <a:buNone/>
            </a:pPr>
            <a:r>
              <a:rPr lang="uk-UA" altLang="ru-RU" sz="1800" b="1" dirty="0" smtClean="0">
                <a:latin typeface="+mn-lt"/>
                <a:cs typeface="Times New Roman" pitchFamily="18" charset="0"/>
              </a:rPr>
              <a:t>МАЛИЙ БІЗНЕС: ПРЯМІ ВИТРАТИ </a:t>
            </a:r>
            <a:endParaRPr lang="ru-RU" altLang="ru-RU" sz="1800" b="1" dirty="0">
              <a:latin typeface="+mn-lt"/>
              <a:cs typeface="Times New Roman" pitchFamily="18" charset="0"/>
            </a:endParaRPr>
          </a:p>
        </p:txBody>
      </p:sp>
      <p:sp>
        <p:nvSpPr>
          <p:cNvPr id="27" name="Стрелка вправо 26"/>
          <p:cNvSpPr/>
          <p:nvPr/>
        </p:nvSpPr>
        <p:spPr>
          <a:xfrm>
            <a:off x="3059832" y="1052736"/>
            <a:ext cx="432048" cy="4705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 Box 21"/>
          <p:cNvSpPr txBox="1">
            <a:spLocks noChangeArrowheads="1"/>
          </p:cNvSpPr>
          <p:nvPr/>
        </p:nvSpPr>
        <p:spPr bwMode="auto">
          <a:xfrm>
            <a:off x="3463370" y="796876"/>
            <a:ext cx="5699680" cy="1077218"/>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285750" indent="-285750" algn="just" eaLnBrk="1" hangingPunct="1">
              <a:spcBef>
                <a:spcPts val="0"/>
              </a:spcBef>
              <a:buFont typeface="Wingdings" pitchFamily="2" charset="2"/>
              <a:buChar char="§"/>
            </a:pPr>
            <a:r>
              <a:rPr lang="uk-UA" altLang="ru-RU" sz="1600" dirty="0">
                <a:latin typeface="+mn-lt"/>
                <a:cs typeface="Times New Roman" pitchFamily="18" charset="0"/>
              </a:rPr>
              <a:t>Придбання  обладнання </a:t>
            </a:r>
          </a:p>
          <a:p>
            <a:pPr marL="285750" indent="-285750" algn="just" eaLnBrk="1" hangingPunct="1">
              <a:spcBef>
                <a:spcPts val="0"/>
              </a:spcBef>
              <a:buFont typeface="Wingdings" pitchFamily="2" charset="2"/>
              <a:buChar char="§"/>
            </a:pPr>
            <a:r>
              <a:rPr lang="uk-UA" sz="1600" dirty="0">
                <a:latin typeface="+mn-lt"/>
                <a:cs typeface="Times New Roman" pitchFamily="18" charset="0"/>
              </a:rPr>
              <a:t>Процедури повірки та/або постановки на </a:t>
            </a:r>
            <a:r>
              <a:rPr lang="uk-UA" sz="1600" dirty="0" smtClean="0">
                <a:latin typeface="+mn-lt"/>
                <a:cs typeface="Times New Roman" pitchFamily="18" charset="0"/>
              </a:rPr>
              <a:t>відповідний облік</a:t>
            </a:r>
          </a:p>
          <a:p>
            <a:pPr marL="285750" indent="-285750" algn="just" eaLnBrk="1" hangingPunct="1">
              <a:spcBef>
                <a:spcPts val="0"/>
              </a:spcBef>
              <a:buFont typeface="Wingdings" pitchFamily="2" charset="2"/>
              <a:buChar char="§"/>
            </a:pPr>
            <a:r>
              <a:rPr lang="uk-UA" sz="1600" dirty="0" smtClean="0">
                <a:latin typeface="+mn-lt"/>
                <a:cs typeface="Times New Roman" pitchFamily="18" charset="0"/>
              </a:rPr>
              <a:t>Процедури експлуатації обладнання </a:t>
            </a:r>
          </a:p>
          <a:p>
            <a:pPr marL="285750" indent="-285750" algn="just" eaLnBrk="1" hangingPunct="1">
              <a:spcBef>
                <a:spcPts val="0"/>
              </a:spcBef>
              <a:buFont typeface="Wingdings" pitchFamily="2" charset="2"/>
              <a:buChar char="§"/>
            </a:pPr>
            <a:r>
              <a:rPr lang="uk-UA" sz="1600" dirty="0" smtClean="0">
                <a:latin typeface="+mn-lt"/>
                <a:cs typeface="Times New Roman" pitchFamily="18" charset="0"/>
              </a:rPr>
              <a:t>Процедури обслуговування обладнання</a:t>
            </a:r>
            <a:endParaRPr lang="uk-UA" altLang="ru-RU" sz="1600" dirty="0">
              <a:latin typeface="+mn-lt"/>
              <a:cs typeface="Times New Roman" pitchFamily="18" charset="0"/>
            </a:endParaRPr>
          </a:p>
        </p:txBody>
      </p:sp>
      <p:sp>
        <p:nvSpPr>
          <p:cNvPr id="45" name="TextBox 44"/>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pic>
        <p:nvPicPr>
          <p:cNvPr id="2050"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86" y="2068870"/>
            <a:ext cx="5466374" cy="447331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88024" y="2009875"/>
            <a:ext cx="3528392" cy="830997"/>
          </a:xfrm>
          <a:prstGeom prst="rect">
            <a:avLst/>
          </a:prstGeom>
        </p:spPr>
        <p:txBody>
          <a:bodyPr wrap="square">
            <a:spAutoFit/>
          </a:bodyPr>
          <a:lstStyle/>
          <a:p>
            <a:r>
              <a:rPr lang="uk-UA" sz="1600" b="1" dirty="0">
                <a:latin typeface="Times New Roman" pitchFamily="18" charset="0"/>
                <a:cs typeface="Times New Roman" pitchFamily="18" charset="0"/>
              </a:rPr>
              <a:t>Вартість РРО   – </a:t>
            </a:r>
            <a:r>
              <a:rPr lang="uk-UA" sz="1600" b="1" dirty="0" smtClean="0">
                <a:solidFill>
                  <a:srgbClr val="FF0000"/>
                </a:solidFill>
                <a:latin typeface="Times New Roman" pitchFamily="18" charset="0"/>
                <a:cs typeface="Times New Roman" pitchFamily="18" charset="0"/>
              </a:rPr>
              <a:t>7500 грн.</a:t>
            </a:r>
            <a:endParaRPr lang="uk-UA" sz="1600" b="1" dirty="0">
              <a:solidFill>
                <a:srgbClr val="FF0000"/>
              </a:solidFill>
              <a:latin typeface="Times New Roman" pitchFamily="18" charset="0"/>
              <a:cs typeface="Times New Roman" pitchFamily="18" charset="0"/>
            </a:endParaRPr>
          </a:p>
          <a:p>
            <a:r>
              <a:rPr lang="uk-UA" sz="1600" b="1" dirty="0">
                <a:latin typeface="Times New Roman" pitchFamily="18" charset="0"/>
                <a:cs typeface="Times New Roman" pitchFamily="18" charset="0"/>
              </a:rPr>
              <a:t>Обладнання для користуванням </a:t>
            </a:r>
            <a:r>
              <a:rPr lang="uk-UA" sz="1600" b="1" dirty="0" err="1">
                <a:latin typeface="Times New Roman" pitchFamily="18" charset="0"/>
                <a:cs typeface="Times New Roman" pitchFamily="18" charset="0"/>
              </a:rPr>
              <a:t>паке</a:t>
            </a:r>
            <a:r>
              <a:rPr lang="uk-UA" sz="1600" b="1" dirty="0">
                <a:latin typeface="Times New Roman" pitchFamily="18" charset="0"/>
                <a:cs typeface="Times New Roman" pitchFamily="18" charset="0"/>
              </a:rPr>
              <a:t>том GPRS Монітор  - </a:t>
            </a:r>
            <a:r>
              <a:rPr lang="uk-UA" sz="1600" b="1" dirty="0">
                <a:solidFill>
                  <a:srgbClr val="FF0000"/>
                </a:solidFill>
                <a:latin typeface="Times New Roman" pitchFamily="18" charset="0"/>
                <a:cs typeface="Times New Roman" pitchFamily="18" charset="0"/>
              </a:rPr>
              <a:t>6200 </a:t>
            </a:r>
            <a:r>
              <a:rPr lang="uk-UA" sz="1600" b="1" dirty="0" smtClean="0">
                <a:solidFill>
                  <a:srgbClr val="FF0000"/>
                </a:solidFill>
                <a:latin typeface="Times New Roman" pitchFamily="18" charset="0"/>
                <a:cs typeface="Times New Roman" pitchFamily="18" charset="0"/>
              </a:rPr>
              <a:t> грн.</a:t>
            </a:r>
            <a:endParaRPr lang="ru-RU" b="1" dirty="0">
              <a:latin typeface="Times New Roman" pitchFamily="18" charset="0"/>
              <a:cs typeface="Times New Roman" pitchFamily="18" charset="0"/>
            </a:endParaRPr>
          </a:p>
        </p:txBody>
      </p:sp>
      <p:sp>
        <p:nvSpPr>
          <p:cNvPr id="4" name="Прямоугольник 3"/>
          <p:cNvSpPr/>
          <p:nvPr/>
        </p:nvSpPr>
        <p:spPr>
          <a:xfrm>
            <a:off x="5688632" y="3105835"/>
            <a:ext cx="4572000" cy="369332"/>
          </a:xfrm>
          <a:prstGeom prst="rect">
            <a:avLst/>
          </a:prstGeom>
        </p:spPr>
        <p:txBody>
          <a:bodyPr>
            <a:spAutoFit/>
          </a:bodyPr>
          <a:lstStyle/>
          <a:p>
            <a:pPr algn="just"/>
            <a:r>
              <a:rPr lang="uk-UA" sz="1600" b="1" dirty="0">
                <a:latin typeface="Times New Roman" pitchFamily="18" charset="0"/>
                <a:cs typeface="Times New Roman" pitchFamily="18" charset="0"/>
              </a:rPr>
              <a:t>Процедури повірки </a:t>
            </a:r>
            <a:r>
              <a:rPr lang="uk-UA" dirty="0" smtClean="0">
                <a:cs typeface="Times New Roman" pitchFamily="18" charset="0"/>
              </a:rPr>
              <a:t>– </a:t>
            </a:r>
            <a:r>
              <a:rPr lang="uk-UA" sz="1600" b="1" dirty="0">
                <a:solidFill>
                  <a:srgbClr val="FF0000"/>
                </a:solidFill>
                <a:latin typeface="Times New Roman" pitchFamily="18" charset="0"/>
                <a:cs typeface="Times New Roman" pitchFamily="18" charset="0"/>
              </a:rPr>
              <a:t>4500 грн.</a:t>
            </a:r>
          </a:p>
        </p:txBody>
      </p:sp>
      <p:sp>
        <p:nvSpPr>
          <p:cNvPr id="5" name="Прямоугольник 4"/>
          <p:cNvSpPr/>
          <p:nvPr/>
        </p:nvSpPr>
        <p:spPr>
          <a:xfrm>
            <a:off x="5696450" y="3745696"/>
            <a:ext cx="3385350" cy="369332"/>
          </a:xfrm>
          <a:prstGeom prst="rect">
            <a:avLst/>
          </a:prstGeom>
        </p:spPr>
        <p:txBody>
          <a:bodyPr wrap="none">
            <a:spAutoFit/>
          </a:bodyPr>
          <a:lstStyle/>
          <a:p>
            <a:pPr algn="just"/>
            <a:r>
              <a:rPr lang="uk-UA" sz="1600" b="1" dirty="0">
                <a:latin typeface="Times New Roman" pitchFamily="18" charset="0"/>
                <a:cs typeface="Times New Roman" pitchFamily="18" charset="0"/>
              </a:rPr>
              <a:t>Процедури </a:t>
            </a:r>
            <a:r>
              <a:rPr lang="uk-UA" sz="1600" b="1" dirty="0" smtClean="0">
                <a:latin typeface="Times New Roman" pitchFamily="18" charset="0"/>
                <a:cs typeface="Times New Roman" pitchFamily="18" charset="0"/>
              </a:rPr>
              <a:t>експлуатаці</a:t>
            </a:r>
            <a:r>
              <a:rPr lang="uk-UA" dirty="0" smtClean="0">
                <a:cs typeface="Times New Roman" pitchFamily="18" charset="0"/>
              </a:rPr>
              <a:t>ї  -</a:t>
            </a:r>
            <a:r>
              <a:rPr lang="uk-UA" sz="1600" b="1" dirty="0">
                <a:solidFill>
                  <a:srgbClr val="FF0000"/>
                </a:solidFill>
                <a:latin typeface="Times New Roman" pitchFamily="18" charset="0"/>
                <a:cs typeface="Times New Roman" pitchFamily="18" charset="0"/>
              </a:rPr>
              <a:t>810 грн. </a:t>
            </a:r>
          </a:p>
        </p:txBody>
      </p:sp>
      <p:sp>
        <p:nvSpPr>
          <p:cNvPr id="6" name="Прямоугольник 5"/>
          <p:cNvSpPr/>
          <p:nvPr/>
        </p:nvSpPr>
        <p:spPr>
          <a:xfrm>
            <a:off x="5715331" y="4356844"/>
            <a:ext cx="3393173" cy="338554"/>
          </a:xfrm>
          <a:prstGeom prst="rect">
            <a:avLst/>
          </a:prstGeom>
        </p:spPr>
        <p:txBody>
          <a:bodyPr wrap="none">
            <a:spAutoFit/>
          </a:bodyPr>
          <a:lstStyle/>
          <a:p>
            <a:r>
              <a:rPr lang="uk-UA" sz="1600" b="1" dirty="0">
                <a:latin typeface="Times New Roman" pitchFamily="18" charset="0"/>
                <a:cs typeface="Times New Roman" pitchFamily="18" charset="0"/>
              </a:rPr>
              <a:t>Процедури </a:t>
            </a:r>
            <a:r>
              <a:rPr lang="uk-UA" sz="1600" b="1" dirty="0" smtClean="0">
                <a:latin typeface="Times New Roman" pitchFamily="18" charset="0"/>
                <a:cs typeface="Times New Roman" pitchFamily="18" charset="0"/>
              </a:rPr>
              <a:t>обслуговування – </a:t>
            </a:r>
            <a:r>
              <a:rPr lang="uk-UA" sz="1600" b="1" dirty="0" smtClean="0">
                <a:solidFill>
                  <a:srgbClr val="FF0000"/>
                </a:solidFill>
                <a:latin typeface="Times New Roman" pitchFamily="18" charset="0"/>
                <a:cs typeface="Times New Roman" pitchFamily="18" charset="0"/>
              </a:rPr>
              <a:t>9300 </a:t>
            </a:r>
            <a:endParaRPr lang="ru-RU" sz="1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78868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7" name="Прямоугольник 36"/>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ВИТРАТИ</a:t>
            </a:r>
            <a:endParaRPr lang="ru-RU" sz="3000" b="1" dirty="0">
              <a:solidFill>
                <a:srgbClr val="FF0000"/>
              </a:solidFill>
              <a:ea typeface="+mj-ea"/>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408" y="1772816"/>
            <a:ext cx="22574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153" y="1772816"/>
            <a:ext cx="229552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975" y="1772816"/>
            <a:ext cx="2257425"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Прямоугольник 29"/>
          <p:cNvSpPr/>
          <p:nvPr/>
        </p:nvSpPr>
        <p:spPr>
          <a:xfrm>
            <a:off x="2098643" y="868390"/>
            <a:ext cx="4896544" cy="553998"/>
          </a:xfrm>
          <a:prstGeom prst="rect">
            <a:avLst/>
          </a:prstGeom>
        </p:spPr>
        <p:txBody>
          <a:bodyPr wrap="square">
            <a:spAutoFit/>
          </a:bodyPr>
          <a:lstStyle/>
          <a:p>
            <a:r>
              <a:rPr lang="uk-UA" sz="3000" b="1" dirty="0" smtClean="0">
                <a:solidFill>
                  <a:srgbClr val="FF0000"/>
                </a:solidFill>
                <a:ea typeface="+mj-ea"/>
                <a:cs typeface="Times New Roman" pitchFamily="18" charset="0"/>
              </a:rPr>
              <a:t>АДМІНІСТРАТИВНІ ВИТРАТИ</a:t>
            </a:r>
            <a:endParaRPr lang="ru-RU" sz="3000" b="1" dirty="0">
              <a:solidFill>
                <a:srgbClr val="FF0000"/>
              </a:solidFill>
              <a:ea typeface="+mj-ea"/>
              <a:cs typeface="Times New Roman" pitchFamily="18" charset="0"/>
            </a:endParaRPr>
          </a:p>
        </p:txBody>
      </p:sp>
      <p:cxnSp>
        <p:nvCxnSpPr>
          <p:cNvPr id="4" name="Прямая со стрелкой 3"/>
          <p:cNvCxnSpPr/>
          <p:nvPr/>
        </p:nvCxnSpPr>
        <p:spPr>
          <a:xfrm flipH="1">
            <a:off x="2339752" y="1340768"/>
            <a:ext cx="1296144" cy="35042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5292080" y="1340768"/>
            <a:ext cx="1224136" cy="35042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4355976" y="1393347"/>
            <a:ext cx="0" cy="29784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19282614">
            <a:off x="1321834" y="3322766"/>
            <a:ext cx="4521169" cy="1015663"/>
          </a:xfrm>
          <a:prstGeom prst="rect">
            <a:avLst/>
          </a:prstGeom>
          <a:noFill/>
        </p:spPr>
        <p:txBody>
          <a:bodyPr wrap="square" rtlCol="0">
            <a:spAutoFit/>
          </a:bodyPr>
          <a:lstStyle/>
          <a:p>
            <a:r>
              <a:rPr lang="uk-UA" sz="6000" b="1" dirty="0" smtClean="0">
                <a:solidFill>
                  <a:srgbClr val="FF0000"/>
                </a:solidFill>
              </a:rPr>
              <a:t>ЧАС = ГРОШІ</a:t>
            </a:r>
            <a:endParaRPr lang="ru-RU" sz="6000" b="1" dirty="0">
              <a:solidFill>
                <a:srgbClr val="FF0000"/>
              </a:solidFill>
            </a:endParaRPr>
          </a:p>
        </p:txBody>
      </p:sp>
    </p:spTree>
    <p:extLst>
      <p:ext uri="{BB962C8B-B14F-4D97-AF65-F5344CB8AC3E}">
        <p14:creationId xmlns:p14="http://schemas.microsoft.com/office/powerpoint/2010/main" val="1855327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7" name="Прямоугольник 36"/>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ЕТАПИ</a:t>
            </a:r>
            <a:endParaRPr lang="ru-RU" sz="3000" b="1" dirty="0">
              <a:solidFill>
                <a:srgbClr val="FF0000"/>
              </a:solidFill>
              <a:ea typeface="+mj-ea"/>
              <a:cs typeface="Times New Roman" pitchFamily="18" charset="0"/>
            </a:endParaRPr>
          </a:p>
        </p:txBody>
      </p:sp>
      <p:sp>
        <p:nvSpPr>
          <p:cNvPr id="45" name="TextBox 44"/>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23" name="TextBox 22"/>
          <p:cNvSpPr txBox="1"/>
          <p:nvPr/>
        </p:nvSpPr>
        <p:spPr>
          <a:xfrm>
            <a:off x="755576" y="836712"/>
            <a:ext cx="7920880" cy="5632311"/>
          </a:xfrm>
          <a:prstGeom prst="rect">
            <a:avLst/>
          </a:prstGeom>
          <a:noFill/>
        </p:spPr>
        <p:txBody>
          <a:bodyPr wrap="square" rtlCol="0">
            <a:spAutoFit/>
          </a:bodyPr>
          <a:lstStyle/>
          <a:p>
            <a:pPr marL="457200" indent="-457200" algn="just">
              <a:buAutoNum type="arabicPeriod"/>
            </a:pPr>
            <a:r>
              <a:rPr lang="uk-UA" sz="2000" dirty="0" smtClean="0">
                <a:cs typeface="Times New Roman" pitchFamily="18" charset="0"/>
              </a:rPr>
              <a:t>Розділили регуляторний акт на </a:t>
            </a:r>
            <a:r>
              <a:rPr lang="uk-UA" sz="2000" dirty="0" err="1" smtClean="0">
                <a:cs typeface="Times New Roman" pitchFamily="18" charset="0"/>
              </a:rPr>
              <a:t>підпроцеси</a:t>
            </a:r>
            <a:r>
              <a:rPr lang="uk-UA" sz="2000" dirty="0" smtClean="0">
                <a:cs typeface="Times New Roman" pitchFamily="18" charset="0"/>
              </a:rPr>
              <a:t> </a:t>
            </a:r>
            <a:r>
              <a:rPr lang="uk-UA" sz="2000" dirty="0">
                <a:cs typeface="Times New Roman" pitchFamily="18" charset="0"/>
              </a:rPr>
              <a:t>регулювання </a:t>
            </a:r>
            <a:r>
              <a:rPr lang="uk-UA" sz="2000" dirty="0" smtClean="0">
                <a:cs typeface="Times New Roman" pitchFamily="18" charset="0"/>
              </a:rPr>
              <a:t>(управлінські та бізнес процеси, які необхідні для того, щоб виконати це регулювання).</a:t>
            </a:r>
          </a:p>
          <a:p>
            <a:pPr marL="457200" indent="-457200" algn="just">
              <a:buAutoNum type="arabicPeriod"/>
            </a:pPr>
            <a:r>
              <a:rPr lang="uk-UA" sz="2000" dirty="0" smtClean="0">
                <a:cs typeface="Times New Roman" pitchFamily="18" charset="0"/>
              </a:rPr>
              <a:t>Зібрати попередні дані – статистичні (зокрема щодо розміру заробітної плати), висновки експертів (за наявності), інші.</a:t>
            </a:r>
          </a:p>
          <a:p>
            <a:pPr marL="457200" indent="-457200" algn="just">
              <a:buAutoNum type="arabicPeriod"/>
            </a:pPr>
            <a:r>
              <a:rPr lang="uk-UA" sz="2000" dirty="0" smtClean="0">
                <a:cs typeface="Times New Roman" pitchFamily="18" charset="0"/>
              </a:rPr>
              <a:t>Підготувати питання для представників бізнесу  для проведення консультацій</a:t>
            </a:r>
          </a:p>
          <a:p>
            <a:pPr marL="457200" indent="-457200" algn="just">
              <a:buAutoNum type="arabicPeriod"/>
            </a:pPr>
            <a:r>
              <a:rPr lang="uk-UA" sz="2000" dirty="0" smtClean="0">
                <a:cs typeface="Times New Roman" pitchFamily="18" charset="0"/>
              </a:rPr>
              <a:t>Визначити цільову аудиторію для проведення консультацій</a:t>
            </a:r>
          </a:p>
          <a:p>
            <a:pPr marL="457200" indent="-457200" algn="just">
              <a:buAutoNum type="arabicPeriod"/>
            </a:pPr>
            <a:r>
              <a:rPr lang="uk-UA" sz="2000" b="1" dirty="0" smtClean="0">
                <a:solidFill>
                  <a:srgbClr val="FF0000"/>
                </a:solidFill>
                <a:cs typeface="Times New Roman" pitchFamily="18" charset="0"/>
              </a:rPr>
              <a:t>Проведення  консультації з бізнесом з метою уточнення бізнес процесів </a:t>
            </a:r>
          </a:p>
          <a:p>
            <a:pPr marL="457200" indent="-457200" algn="just">
              <a:buAutoNum type="arabicPeriod"/>
            </a:pPr>
            <a:r>
              <a:rPr lang="uk-UA" sz="2000" dirty="0" smtClean="0">
                <a:cs typeface="Times New Roman" pitchFamily="18" charset="0"/>
              </a:rPr>
              <a:t>Скоригували та деталізували бізнес процеси </a:t>
            </a:r>
          </a:p>
          <a:p>
            <a:pPr marL="457200" indent="-457200" algn="just">
              <a:buAutoNum type="arabicPeriod"/>
            </a:pPr>
            <a:r>
              <a:rPr lang="uk-UA" sz="2000" b="1" dirty="0" smtClean="0">
                <a:solidFill>
                  <a:srgbClr val="FF0000"/>
                </a:solidFill>
                <a:cs typeface="Times New Roman" pitchFamily="18" charset="0"/>
              </a:rPr>
              <a:t>Провели </a:t>
            </a:r>
            <a:r>
              <a:rPr lang="uk-UA" sz="2000" b="1" dirty="0">
                <a:solidFill>
                  <a:srgbClr val="FF0000"/>
                </a:solidFill>
                <a:cs typeface="Times New Roman" pitchFamily="18" charset="0"/>
              </a:rPr>
              <a:t>консультації з бізнесом </a:t>
            </a:r>
            <a:r>
              <a:rPr lang="uk-UA" sz="2000" b="1" dirty="0" smtClean="0">
                <a:solidFill>
                  <a:srgbClr val="FF0000"/>
                </a:solidFill>
                <a:cs typeface="Times New Roman" pitchFamily="18" charset="0"/>
              </a:rPr>
              <a:t>з метою визначення часових та фінансових витрат на кожен бізнес процес.</a:t>
            </a:r>
          </a:p>
          <a:p>
            <a:pPr marL="457200" indent="-457200" algn="just">
              <a:buFontTx/>
              <a:buAutoNum type="arabicPeriod"/>
            </a:pPr>
            <a:r>
              <a:rPr lang="uk-UA" altLang="ru-RU" sz="2000" dirty="0">
                <a:cs typeface="Times New Roman" pitchFamily="18" charset="0"/>
              </a:rPr>
              <a:t>Збір даних що бракує (статистичні дані, власна аналітика, експерименти, висновки експертів</a:t>
            </a:r>
            <a:r>
              <a:rPr lang="uk-UA" altLang="ru-RU" sz="2000" dirty="0" smtClean="0">
                <a:cs typeface="Times New Roman" pitchFamily="18" charset="0"/>
              </a:rPr>
              <a:t>)</a:t>
            </a:r>
          </a:p>
          <a:p>
            <a:pPr marL="457200" indent="-457200" algn="just">
              <a:buFontTx/>
              <a:buAutoNum type="arabicPeriod"/>
            </a:pPr>
            <a:r>
              <a:rPr lang="uk-UA" altLang="ru-RU" sz="2000" dirty="0" smtClean="0">
                <a:cs typeface="Times New Roman" pitchFamily="18" charset="0"/>
              </a:rPr>
              <a:t>Розрахунок витрат бізнесу  </a:t>
            </a:r>
            <a:r>
              <a:rPr lang="uk-UA" altLang="ru-RU" sz="2000" dirty="0">
                <a:cs typeface="Times New Roman" pitchFamily="18" charset="0"/>
              </a:rPr>
              <a:t>(</a:t>
            </a:r>
            <a:r>
              <a:rPr lang="uk-UA" sz="2000" dirty="0" smtClean="0">
                <a:cs typeface="Times New Roman" pitchFamily="18" charset="0"/>
              </a:rPr>
              <a:t>оцінка </a:t>
            </a:r>
            <a:r>
              <a:rPr lang="uk-UA" sz="2000" dirty="0">
                <a:cs typeface="Times New Roman" pitchFamily="18" charset="0"/>
              </a:rPr>
              <a:t>витрат по кожному з </a:t>
            </a:r>
            <a:r>
              <a:rPr lang="uk-UA" sz="2000" dirty="0" err="1">
                <a:cs typeface="Times New Roman" pitchFamily="18" charset="0"/>
              </a:rPr>
              <a:t>підпроцесів</a:t>
            </a:r>
            <a:r>
              <a:rPr lang="uk-UA" sz="2000" dirty="0">
                <a:cs typeface="Times New Roman" pitchFamily="18" charset="0"/>
              </a:rPr>
              <a:t> (кількість та грошовий вимір</a:t>
            </a:r>
            <a:r>
              <a:rPr lang="uk-UA" sz="2000" dirty="0" smtClean="0">
                <a:cs typeface="Times New Roman" pitchFamily="18" charset="0"/>
              </a:rPr>
              <a:t>) </a:t>
            </a:r>
            <a:r>
              <a:rPr lang="uk-UA" altLang="ru-RU" sz="2000" dirty="0" smtClean="0">
                <a:cs typeface="Times New Roman" pitchFamily="18" charset="0"/>
              </a:rPr>
              <a:t> та влади.</a:t>
            </a:r>
          </a:p>
          <a:p>
            <a:pPr marL="457200" indent="-457200" algn="just">
              <a:buFontTx/>
              <a:buAutoNum type="arabicPeriod"/>
            </a:pPr>
            <a:r>
              <a:rPr lang="uk-UA" altLang="ru-RU" sz="2000" dirty="0" smtClean="0">
                <a:cs typeface="Times New Roman" pitchFamily="18" charset="0"/>
              </a:rPr>
              <a:t>Коригування. Зменшення витрат. Пошук компенсатора. </a:t>
            </a:r>
            <a:endParaRPr lang="ru-RU" sz="2000" dirty="0">
              <a:cs typeface="Times New Roman" pitchFamily="18" charset="0"/>
            </a:endParaRPr>
          </a:p>
        </p:txBody>
      </p:sp>
    </p:spTree>
    <p:extLst>
      <p:ext uri="{BB962C8B-B14F-4D97-AF65-F5344CB8AC3E}">
        <p14:creationId xmlns:p14="http://schemas.microsoft.com/office/powerpoint/2010/main" val="3752662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7" name="Прямоугольник 36"/>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РОЗРАХУНКИ </a:t>
            </a:r>
            <a:endParaRPr lang="ru-RU" sz="3000" b="1" dirty="0">
              <a:solidFill>
                <a:srgbClr val="FF0000"/>
              </a:solidFill>
              <a:ea typeface="+mj-ea"/>
              <a:cs typeface="Times New Roman" pitchFamily="18" charset="0"/>
            </a:endParaRPr>
          </a:p>
        </p:txBody>
      </p:sp>
      <p:sp>
        <p:nvSpPr>
          <p:cNvPr id="2" name="TextBox 1"/>
          <p:cNvSpPr txBox="1"/>
          <p:nvPr/>
        </p:nvSpPr>
        <p:spPr>
          <a:xfrm>
            <a:off x="1083981" y="836712"/>
            <a:ext cx="7272808" cy="1200329"/>
          </a:xfrm>
          <a:prstGeom prst="rect">
            <a:avLst/>
          </a:prstGeom>
          <a:noFill/>
        </p:spPr>
        <p:txBody>
          <a:bodyPr wrap="square" rtlCol="0">
            <a:spAutoFit/>
          </a:bodyPr>
          <a:lstStyle/>
          <a:p>
            <a:pPr algn="ctr"/>
            <a:r>
              <a:rPr lang="uk-UA" sz="3600" b="1" dirty="0" smtClean="0"/>
              <a:t>Розрахунок витрат на виконання вимог регулювання </a:t>
            </a:r>
            <a:endParaRPr lang="ru-RU" sz="3600" b="1" dirty="0"/>
          </a:p>
        </p:txBody>
      </p:sp>
      <p:sp>
        <p:nvSpPr>
          <p:cNvPr id="14" name="TextBox 13"/>
          <p:cNvSpPr txBox="1"/>
          <p:nvPr/>
        </p:nvSpPr>
        <p:spPr>
          <a:xfrm>
            <a:off x="719872" y="2420888"/>
            <a:ext cx="2700000" cy="1548000"/>
          </a:xfrm>
          <a:prstGeom prst="rect">
            <a:avLst/>
          </a:prstGeom>
          <a:solidFill>
            <a:schemeClr val="bg1">
              <a:lumMod val="85000"/>
            </a:schemeClr>
          </a:solidFill>
        </p:spPr>
        <p:txBody>
          <a:bodyPr wrap="square" rtlCol="0">
            <a:spAutoFit/>
          </a:bodyPr>
          <a:lstStyle/>
          <a:p>
            <a:pPr algn="ctr"/>
            <a:r>
              <a:rPr lang="uk-UA" sz="2400" b="1" dirty="0" smtClean="0"/>
              <a:t>Оцінка «прямих» витрат суб'єктів малого підприємництва  </a:t>
            </a:r>
            <a:endParaRPr lang="ru-RU" sz="2400" b="1" dirty="0"/>
          </a:p>
        </p:txBody>
      </p:sp>
      <p:sp>
        <p:nvSpPr>
          <p:cNvPr id="15" name="TextBox 14"/>
          <p:cNvSpPr txBox="1"/>
          <p:nvPr/>
        </p:nvSpPr>
        <p:spPr>
          <a:xfrm>
            <a:off x="3491880" y="2420888"/>
            <a:ext cx="2700000" cy="1548000"/>
          </a:xfrm>
          <a:prstGeom prst="rect">
            <a:avLst/>
          </a:prstGeom>
          <a:solidFill>
            <a:schemeClr val="bg1">
              <a:lumMod val="85000"/>
            </a:schemeClr>
          </a:solidFill>
        </p:spPr>
        <p:txBody>
          <a:bodyPr wrap="square" rtlCol="0">
            <a:spAutoFit/>
          </a:bodyPr>
          <a:lstStyle/>
          <a:p>
            <a:pPr algn="ctr"/>
            <a:r>
              <a:rPr lang="uk-UA" sz="2400" b="1" dirty="0" smtClean="0"/>
              <a:t>Оцінка вартості адміністративних процедур малого підприємництва  </a:t>
            </a:r>
            <a:endParaRPr lang="ru-RU" sz="2400" b="1" dirty="0"/>
          </a:p>
        </p:txBody>
      </p:sp>
      <p:sp>
        <p:nvSpPr>
          <p:cNvPr id="16" name="TextBox 15"/>
          <p:cNvSpPr txBox="1"/>
          <p:nvPr/>
        </p:nvSpPr>
        <p:spPr>
          <a:xfrm>
            <a:off x="6300192" y="2420888"/>
            <a:ext cx="2700000" cy="1548000"/>
          </a:xfrm>
          <a:prstGeom prst="rect">
            <a:avLst/>
          </a:prstGeom>
          <a:solidFill>
            <a:schemeClr val="bg1">
              <a:lumMod val="85000"/>
            </a:schemeClr>
          </a:solidFill>
        </p:spPr>
        <p:txBody>
          <a:bodyPr wrap="square" rtlCol="0">
            <a:spAutoFit/>
          </a:bodyPr>
          <a:lstStyle/>
          <a:p>
            <a:pPr algn="ctr"/>
            <a:r>
              <a:rPr lang="uk-UA" sz="2400" b="1" dirty="0" smtClean="0"/>
              <a:t>Бюджетні витрати на адміністративне регулювання </a:t>
            </a:r>
            <a:endParaRPr lang="ru-RU" sz="2400" b="1" dirty="0"/>
          </a:p>
        </p:txBody>
      </p:sp>
      <p:sp>
        <p:nvSpPr>
          <p:cNvPr id="17" name="TextBox 16"/>
          <p:cNvSpPr txBox="1"/>
          <p:nvPr/>
        </p:nvSpPr>
        <p:spPr>
          <a:xfrm>
            <a:off x="751154" y="4509120"/>
            <a:ext cx="5440726" cy="830997"/>
          </a:xfrm>
          <a:prstGeom prst="rect">
            <a:avLst/>
          </a:prstGeom>
          <a:solidFill>
            <a:schemeClr val="accent2">
              <a:lumMod val="40000"/>
              <a:lumOff val="60000"/>
            </a:schemeClr>
          </a:solidFill>
        </p:spPr>
        <p:txBody>
          <a:bodyPr wrap="square" rtlCol="0">
            <a:spAutoFit/>
          </a:bodyPr>
          <a:lstStyle/>
          <a:p>
            <a:pPr algn="ctr"/>
            <a:r>
              <a:rPr lang="uk-UA" sz="2400" b="1" dirty="0" smtClean="0"/>
              <a:t>Сумарні витрати малого підприємництва </a:t>
            </a:r>
            <a:endParaRPr lang="ru-RU" sz="2400" b="1" dirty="0"/>
          </a:p>
        </p:txBody>
      </p:sp>
      <p:sp>
        <p:nvSpPr>
          <p:cNvPr id="3" name="Левая фигурная скобка 2"/>
          <p:cNvSpPr/>
          <p:nvPr/>
        </p:nvSpPr>
        <p:spPr>
          <a:xfrm rot="16200000">
            <a:off x="3276883" y="1483759"/>
            <a:ext cx="334239" cy="5376851"/>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TextBox 18"/>
          <p:cNvSpPr txBox="1"/>
          <p:nvPr/>
        </p:nvSpPr>
        <p:spPr>
          <a:xfrm>
            <a:off x="755576" y="5805264"/>
            <a:ext cx="8244616" cy="830997"/>
          </a:xfrm>
          <a:prstGeom prst="rect">
            <a:avLst/>
          </a:prstGeom>
          <a:solidFill>
            <a:schemeClr val="accent2">
              <a:lumMod val="40000"/>
              <a:lumOff val="60000"/>
            </a:schemeClr>
          </a:solidFill>
        </p:spPr>
        <p:txBody>
          <a:bodyPr wrap="square" rtlCol="0">
            <a:spAutoFit/>
          </a:bodyPr>
          <a:lstStyle/>
          <a:p>
            <a:pPr algn="ctr"/>
            <a:r>
              <a:rPr lang="uk-UA" sz="2400" b="1" dirty="0" smtClean="0"/>
              <a:t>СУМАРНІ ВИТРАТИ НА ВИКОНАННЯ ЗАПЛАНОВАНОГО РЕГУЛЮВАННЯ </a:t>
            </a:r>
            <a:endParaRPr lang="ru-RU" sz="2400" b="1" dirty="0"/>
          </a:p>
        </p:txBody>
      </p:sp>
      <p:sp>
        <p:nvSpPr>
          <p:cNvPr id="24" name="Левая фигурная скобка 23"/>
          <p:cNvSpPr/>
          <p:nvPr/>
        </p:nvSpPr>
        <p:spPr>
          <a:xfrm rot="16200000">
            <a:off x="4518210" y="1561321"/>
            <a:ext cx="451100" cy="8036784"/>
          </a:xfrm>
          <a:prstGeom prst="lef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5" name="Прямая со стрелкой 4"/>
          <p:cNvCxnSpPr/>
          <p:nvPr/>
        </p:nvCxnSpPr>
        <p:spPr>
          <a:xfrm>
            <a:off x="2536033" y="1916832"/>
            <a:ext cx="0" cy="383847"/>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4572000" y="1916832"/>
            <a:ext cx="0" cy="383847"/>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7020272" y="1935530"/>
            <a:ext cx="0" cy="383847"/>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0570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7" name="Прямоугольник 36"/>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РОЗРАХУНКИ </a:t>
            </a:r>
            <a:endParaRPr lang="ru-RU" sz="3000" b="1" dirty="0">
              <a:solidFill>
                <a:srgbClr val="FF0000"/>
              </a:solidFill>
              <a:ea typeface="+mj-ea"/>
              <a:cs typeface="Times New Roman" pitchFamily="18" charset="0"/>
            </a:endParaRPr>
          </a:p>
        </p:txBody>
      </p:sp>
      <p:sp>
        <p:nvSpPr>
          <p:cNvPr id="4" name="TextBox 3"/>
          <p:cNvSpPr txBox="1"/>
          <p:nvPr/>
        </p:nvSpPr>
        <p:spPr>
          <a:xfrm>
            <a:off x="1043608" y="1484784"/>
            <a:ext cx="7718544" cy="3785652"/>
          </a:xfrm>
          <a:prstGeom prst="rect">
            <a:avLst/>
          </a:prstGeom>
          <a:noFill/>
        </p:spPr>
        <p:txBody>
          <a:bodyPr wrap="square" rtlCol="0">
            <a:spAutoFit/>
          </a:bodyPr>
          <a:lstStyle/>
          <a:p>
            <a:r>
              <a:rPr lang="uk-UA" sz="4000" b="1" dirty="0" smtClean="0">
                <a:solidFill>
                  <a:srgbClr val="FF0000"/>
                </a:solidFill>
              </a:rPr>
              <a:t>РОЗГЛЯДАЮТЬСЯ ЛИШЕ СТАНДАРТНІ БІЗНЕС ПРОЦЕСИ СТАНДАРТНОГО СУБ'ЄКТА МАЛОГО БІЗНЕСУ У СТАНДАРТНІЙ СИТУАЦІЇ ВИКОНАННЯ ВИМОГ РЕГУЛЯЦІЇ </a:t>
            </a:r>
            <a:endParaRPr lang="ru-RU" sz="4000" b="1" dirty="0">
              <a:solidFill>
                <a:srgbClr val="FF0000"/>
              </a:solidFill>
            </a:endParaRPr>
          </a:p>
        </p:txBody>
      </p:sp>
    </p:spTree>
    <p:extLst>
      <p:ext uri="{BB962C8B-B14F-4D97-AF65-F5344CB8AC3E}">
        <p14:creationId xmlns:p14="http://schemas.microsoft.com/office/powerpoint/2010/main" val="681442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7" name="Прямоугольник 36"/>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ПРЯМІ ВИТРАТИ </a:t>
            </a:r>
            <a:endParaRPr lang="ru-RU" sz="3000" b="1" dirty="0">
              <a:solidFill>
                <a:srgbClr val="FF0000"/>
              </a:solidFill>
              <a:ea typeface="+mj-ea"/>
              <a:cs typeface="Times New Roman" pitchFamily="18" charset="0"/>
            </a:endParaRPr>
          </a:p>
        </p:txBody>
      </p:sp>
      <p:sp>
        <p:nvSpPr>
          <p:cNvPr id="2" name="Прямоугольник 1"/>
          <p:cNvSpPr/>
          <p:nvPr/>
        </p:nvSpPr>
        <p:spPr>
          <a:xfrm>
            <a:off x="1043608" y="1196752"/>
            <a:ext cx="7560840" cy="830997"/>
          </a:xfrm>
          <a:prstGeom prst="rect">
            <a:avLst/>
          </a:prstGeom>
        </p:spPr>
        <p:txBody>
          <a:bodyPr wrap="square">
            <a:spAutoFit/>
          </a:bodyPr>
          <a:lstStyle/>
          <a:p>
            <a:r>
              <a:rPr lang="uk-UA" sz="2400" b="1" dirty="0" smtClean="0"/>
              <a:t>Оцінка “прямих” витрат суб’єктів малого підприємництва на виконання регулювання</a:t>
            </a:r>
            <a:endParaRPr lang="uk-UA" sz="2400" b="1" dirty="0"/>
          </a:p>
        </p:txBody>
      </p:sp>
      <p:graphicFrame>
        <p:nvGraphicFramePr>
          <p:cNvPr id="3" name="Таблица 2"/>
          <p:cNvGraphicFramePr>
            <a:graphicFrameLocks noGrp="1"/>
          </p:cNvGraphicFramePr>
          <p:nvPr>
            <p:extLst>
              <p:ext uri="{D42A27DB-BD31-4B8C-83A1-F6EECF244321}">
                <p14:modId xmlns:p14="http://schemas.microsoft.com/office/powerpoint/2010/main" val="1415439039"/>
              </p:ext>
            </p:extLst>
          </p:nvPr>
        </p:nvGraphicFramePr>
        <p:xfrm>
          <a:off x="827584" y="2323306"/>
          <a:ext cx="8064895" cy="3333908"/>
        </p:xfrm>
        <a:graphic>
          <a:graphicData uri="http://schemas.openxmlformats.org/drawingml/2006/table">
            <a:tbl>
              <a:tblPr firstRow="1" bandRow="1">
                <a:tableStyleId>{D7AC3CCA-C797-4891-BE02-D94E43425B78}</a:tableStyleId>
              </a:tblPr>
              <a:tblGrid>
                <a:gridCol w="1296144">
                  <a:extLst>
                    <a:ext uri="{9D8B030D-6E8A-4147-A177-3AD203B41FA5}">
                      <a16:colId xmlns:a16="http://schemas.microsoft.com/office/drawing/2014/main" val="20000"/>
                    </a:ext>
                  </a:extLst>
                </a:gridCol>
                <a:gridCol w="1929814">
                  <a:extLst>
                    <a:ext uri="{9D8B030D-6E8A-4147-A177-3AD203B41FA5}">
                      <a16:colId xmlns:a16="http://schemas.microsoft.com/office/drawing/2014/main" val="20001"/>
                    </a:ext>
                  </a:extLst>
                </a:gridCol>
                <a:gridCol w="1612979">
                  <a:extLst>
                    <a:ext uri="{9D8B030D-6E8A-4147-A177-3AD203B41FA5}">
                      <a16:colId xmlns:a16="http://schemas.microsoft.com/office/drawing/2014/main" val="20002"/>
                    </a:ext>
                  </a:extLst>
                </a:gridCol>
                <a:gridCol w="1612979">
                  <a:extLst>
                    <a:ext uri="{9D8B030D-6E8A-4147-A177-3AD203B41FA5}">
                      <a16:colId xmlns:a16="http://schemas.microsoft.com/office/drawing/2014/main" val="20003"/>
                    </a:ext>
                  </a:extLst>
                </a:gridCol>
                <a:gridCol w="1612979">
                  <a:extLst>
                    <a:ext uri="{9D8B030D-6E8A-4147-A177-3AD203B41FA5}">
                      <a16:colId xmlns:a16="http://schemas.microsoft.com/office/drawing/2014/main" val="20004"/>
                    </a:ext>
                  </a:extLst>
                </a:gridCol>
              </a:tblGrid>
              <a:tr h="566777">
                <a:tc>
                  <a:txBody>
                    <a:bodyPr/>
                    <a:lstStyle/>
                    <a:p>
                      <a:r>
                        <a:rPr lang="uk-UA" sz="1600" b="1" i="0" kern="1200" noProof="0" dirty="0" smtClean="0">
                          <a:solidFill>
                            <a:schemeClr val="dk1"/>
                          </a:solidFill>
                          <a:effectLst/>
                          <a:latin typeface="+mn-lt"/>
                          <a:ea typeface="+mn-ea"/>
                          <a:cs typeface="+mn-cs"/>
                        </a:rPr>
                        <a:t>Порядковий номер</a:t>
                      </a:r>
                      <a:endParaRPr lang="uk-UA" sz="1600" b="1" noProof="0" dirty="0"/>
                    </a:p>
                  </a:txBody>
                  <a:tcPr/>
                </a:tc>
                <a:tc>
                  <a:txBody>
                    <a:bodyPr/>
                    <a:lstStyle/>
                    <a:p>
                      <a:r>
                        <a:rPr lang="uk-UA" sz="1600" b="1" i="0" kern="1200" noProof="0" smtClean="0">
                          <a:solidFill>
                            <a:schemeClr val="dk1"/>
                          </a:solidFill>
                          <a:effectLst/>
                          <a:latin typeface="+mn-lt"/>
                          <a:ea typeface="+mn-ea"/>
                          <a:cs typeface="+mn-cs"/>
                        </a:rPr>
                        <a:t>Найменування оцінки</a:t>
                      </a:r>
                      <a:endParaRPr lang="uk-UA" sz="1600" b="1" noProof="0"/>
                    </a:p>
                  </a:txBody>
                  <a:tcPr/>
                </a:tc>
                <a:tc>
                  <a:txBody>
                    <a:bodyPr/>
                    <a:lstStyle/>
                    <a:p>
                      <a:r>
                        <a:rPr lang="uk-UA" sz="1600" b="1" i="0" kern="1200" noProof="0" smtClean="0">
                          <a:solidFill>
                            <a:schemeClr val="dk1"/>
                          </a:solidFill>
                          <a:effectLst/>
                          <a:latin typeface="+mn-lt"/>
                          <a:ea typeface="+mn-ea"/>
                          <a:cs typeface="+mn-cs"/>
                        </a:rPr>
                        <a:t>У перший рік (стартовий рік впровадження регулювання)</a:t>
                      </a:r>
                      <a:endParaRPr lang="uk-UA" sz="1600" b="1" noProof="0"/>
                    </a:p>
                  </a:txBody>
                  <a:tcPr/>
                </a:tc>
                <a:tc>
                  <a:txBody>
                    <a:bodyPr/>
                    <a:lstStyle/>
                    <a:p>
                      <a:r>
                        <a:rPr lang="uk-UA" sz="1600" b="1" i="0" kern="1200" noProof="0" smtClean="0">
                          <a:solidFill>
                            <a:schemeClr val="dk1"/>
                          </a:solidFill>
                          <a:effectLst/>
                          <a:latin typeface="+mn-lt"/>
                          <a:ea typeface="+mn-ea"/>
                          <a:cs typeface="+mn-cs"/>
                        </a:rPr>
                        <a:t>Періодичні (за наступний рік)</a:t>
                      </a:r>
                      <a:endParaRPr lang="uk-UA" sz="1600" b="1" noProof="0"/>
                    </a:p>
                  </a:txBody>
                  <a:tcPr/>
                </a:tc>
                <a:tc>
                  <a:txBody>
                    <a:bodyPr/>
                    <a:lstStyle/>
                    <a:p>
                      <a:r>
                        <a:rPr lang="uk-UA" sz="1600" b="1" i="0" kern="1200" noProof="0" dirty="0" smtClean="0">
                          <a:solidFill>
                            <a:schemeClr val="dk1"/>
                          </a:solidFill>
                          <a:effectLst/>
                          <a:latin typeface="+mn-lt"/>
                          <a:ea typeface="+mn-ea"/>
                          <a:cs typeface="+mn-cs"/>
                        </a:rPr>
                        <a:t>Витрати за</a:t>
                      </a:r>
                      <a:r>
                        <a:rPr lang="uk-UA" sz="1600" b="1" noProof="0" dirty="0" smtClean="0"/>
                        <a:t/>
                      </a:r>
                      <a:br>
                        <a:rPr lang="uk-UA" sz="1600" b="1" noProof="0" dirty="0" smtClean="0"/>
                      </a:br>
                      <a:r>
                        <a:rPr lang="uk-UA" sz="1600" b="1" i="0" kern="1200" noProof="0" dirty="0" smtClean="0">
                          <a:solidFill>
                            <a:schemeClr val="dk1"/>
                          </a:solidFill>
                          <a:effectLst/>
                          <a:latin typeface="+mn-lt"/>
                          <a:ea typeface="+mn-ea"/>
                          <a:cs typeface="+mn-cs"/>
                        </a:rPr>
                        <a:t>п’ять років</a:t>
                      </a:r>
                      <a:endParaRPr lang="uk-UA" sz="1600" b="1" noProof="0" dirty="0"/>
                    </a:p>
                  </a:txBody>
                  <a:tcPr/>
                </a:tc>
                <a:extLst>
                  <a:ext uri="{0D108BD9-81ED-4DB2-BD59-A6C34878D82A}">
                    <a16:rowId xmlns:a16="http://schemas.microsoft.com/office/drawing/2014/main" val="10000"/>
                  </a:ext>
                </a:extLst>
              </a:tr>
              <a:tr h="566777">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1"/>
                  </a:ext>
                </a:extLst>
              </a:tr>
              <a:tr h="566777">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2"/>
                  </a:ext>
                </a:extLst>
              </a:tr>
              <a:tr h="566777">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3"/>
                  </a:ext>
                </a:extLst>
              </a:tr>
              <a:tr h="566777">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1874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graphicFrame>
        <p:nvGraphicFramePr>
          <p:cNvPr id="12" name="Диаграмма 11"/>
          <p:cNvGraphicFramePr>
            <a:graphicFrameLocks/>
          </p:cNvGraphicFramePr>
          <p:nvPr>
            <p:extLst>
              <p:ext uri="{D42A27DB-BD31-4B8C-83A1-F6EECF244321}">
                <p14:modId xmlns:p14="http://schemas.microsoft.com/office/powerpoint/2010/main" val="1018277453"/>
              </p:ext>
            </p:extLst>
          </p:nvPr>
        </p:nvGraphicFramePr>
        <p:xfrm>
          <a:off x="180933" y="1412776"/>
          <a:ext cx="457200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611560" y="635496"/>
            <a:ext cx="4176464" cy="461665"/>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Надходження до бюджету</a:t>
            </a:r>
            <a:endParaRPr lang="ru-RU" sz="2400" b="1" dirty="0">
              <a:latin typeface="Times New Roman" pitchFamily="18" charset="0"/>
              <a:cs typeface="Times New Roman" pitchFamily="18" charset="0"/>
            </a:endParaRPr>
          </a:p>
        </p:txBody>
      </p:sp>
      <p:graphicFrame>
        <p:nvGraphicFramePr>
          <p:cNvPr id="17" name="Диаграмма 16"/>
          <p:cNvGraphicFramePr>
            <a:graphicFrameLocks/>
          </p:cNvGraphicFramePr>
          <p:nvPr>
            <p:extLst>
              <p:ext uri="{D42A27DB-BD31-4B8C-83A1-F6EECF244321}">
                <p14:modId xmlns:p14="http://schemas.microsoft.com/office/powerpoint/2010/main" val="2527402949"/>
              </p:ext>
            </p:extLst>
          </p:nvPr>
        </p:nvGraphicFramePr>
        <p:xfrm>
          <a:off x="4788024" y="1268760"/>
          <a:ext cx="4104456"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5220072" y="603335"/>
            <a:ext cx="4176464" cy="461665"/>
          </a:xfrm>
          <a:prstGeom prst="rect">
            <a:avLst/>
          </a:prstGeom>
          <a:noFill/>
        </p:spPr>
        <p:txBody>
          <a:bodyPr wrap="square" rtlCol="0">
            <a:spAutoFit/>
          </a:bodyPr>
          <a:lstStyle/>
          <a:p>
            <a:r>
              <a:rPr lang="uk-UA" sz="2400" b="1" dirty="0" smtClean="0">
                <a:latin typeface="Times New Roman" pitchFamily="18" charset="0"/>
                <a:cs typeface="Times New Roman" pitchFamily="18" charset="0"/>
              </a:rPr>
              <a:t>Доходи від діяльності</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0465327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5" name="TextBox 44"/>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2" name="Прямоугольник 11"/>
          <p:cNvSpPr/>
          <p:nvPr/>
        </p:nvSpPr>
        <p:spPr>
          <a:xfrm>
            <a:off x="791298" y="106490"/>
            <a:ext cx="5929354" cy="553998"/>
          </a:xfrm>
          <a:prstGeom prst="rect">
            <a:avLst/>
          </a:prstGeom>
        </p:spPr>
        <p:txBody>
          <a:bodyPr wrap="square">
            <a:spAutoFit/>
          </a:bodyPr>
          <a:lstStyle/>
          <a:p>
            <a:r>
              <a:rPr lang="uk-UA" sz="3000" b="1" smtClean="0">
                <a:solidFill>
                  <a:srgbClr val="FF0000"/>
                </a:solidFill>
                <a:ea typeface="+mj-ea"/>
                <a:cs typeface="Times New Roman" pitchFamily="18" charset="0"/>
              </a:rPr>
              <a:t>ПРЯМІ ВИТРАТИ </a:t>
            </a:r>
            <a:endParaRPr lang="uk-UA" sz="3000" b="1">
              <a:solidFill>
                <a:srgbClr val="FF0000"/>
              </a:solidFill>
              <a:ea typeface="+mj-ea"/>
              <a:cs typeface="Times New Roman" pitchFamily="18" charset="0"/>
            </a:endParaRPr>
          </a:p>
        </p:txBody>
      </p:sp>
      <p:sp>
        <p:nvSpPr>
          <p:cNvPr id="13" name="TextBox 12"/>
          <p:cNvSpPr txBox="1"/>
          <p:nvPr/>
        </p:nvSpPr>
        <p:spPr>
          <a:xfrm>
            <a:off x="184877" y="870970"/>
            <a:ext cx="3132049" cy="923330"/>
          </a:xfrm>
          <a:prstGeom prst="rect">
            <a:avLst/>
          </a:prstGeom>
          <a:solidFill>
            <a:schemeClr val="bg1">
              <a:lumMod val="85000"/>
            </a:schemeClr>
          </a:solidFill>
        </p:spPr>
        <p:txBody>
          <a:bodyPr wrap="square" rtlCol="0">
            <a:spAutoFit/>
          </a:bodyPr>
          <a:lstStyle/>
          <a:p>
            <a:pPr algn="just"/>
            <a:r>
              <a:rPr lang="uk-UA" b="1" smtClean="0"/>
              <a:t>Придбання необхідного обладнання (пристроїв, машин, механізмів)</a:t>
            </a:r>
            <a:endParaRPr lang="uk-UA" b="1"/>
          </a:p>
        </p:txBody>
      </p:sp>
      <p:sp>
        <p:nvSpPr>
          <p:cNvPr id="14" name="TextBox 13"/>
          <p:cNvSpPr txBox="1"/>
          <p:nvPr/>
        </p:nvSpPr>
        <p:spPr>
          <a:xfrm>
            <a:off x="184877" y="2023680"/>
            <a:ext cx="3132049" cy="1477328"/>
          </a:xfrm>
          <a:prstGeom prst="rect">
            <a:avLst/>
          </a:prstGeom>
          <a:solidFill>
            <a:schemeClr val="bg1">
              <a:lumMod val="85000"/>
            </a:schemeClr>
          </a:solidFill>
        </p:spPr>
        <p:txBody>
          <a:bodyPr wrap="square" rtlCol="0">
            <a:spAutoFit/>
          </a:bodyPr>
          <a:lstStyle/>
          <a:p>
            <a:pPr algn="just"/>
            <a:r>
              <a:rPr lang="uk-UA" b="1" smtClean="0"/>
              <a:t>Процедури повірки та/або постановки на відповідний облік у визначеному органі державної влади чи місцевого самоврядування</a:t>
            </a:r>
            <a:endParaRPr lang="uk-UA" b="1"/>
          </a:p>
        </p:txBody>
      </p:sp>
      <p:sp>
        <p:nvSpPr>
          <p:cNvPr id="15" name="TextBox 14"/>
          <p:cNvSpPr txBox="1"/>
          <p:nvPr/>
        </p:nvSpPr>
        <p:spPr>
          <a:xfrm>
            <a:off x="179512" y="3789040"/>
            <a:ext cx="3132049" cy="923330"/>
          </a:xfrm>
          <a:prstGeom prst="rect">
            <a:avLst/>
          </a:prstGeom>
          <a:solidFill>
            <a:schemeClr val="bg1">
              <a:lumMod val="85000"/>
            </a:schemeClr>
          </a:solidFill>
        </p:spPr>
        <p:txBody>
          <a:bodyPr wrap="square" rtlCol="0">
            <a:spAutoFit/>
          </a:bodyPr>
          <a:lstStyle/>
          <a:p>
            <a:pPr algn="just"/>
            <a:r>
              <a:rPr lang="uk-UA" b="1" smtClean="0"/>
              <a:t>Процедури експлуатації обладнання (експлуатаційні витрати - витратні матеріали)</a:t>
            </a:r>
            <a:endParaRPr lang="uk-UA" b="1"/>
          </a:p>
        </p:txBody>
      </p:sp>
      <p:sp>
        <p:nvSpPr>
          <p:cNvPr id="16" name="TextBox 15"/>
          <p:cNvSpPr txBox="1"/>
          <p:nvPr/>
        </p:nvSpPr>
        <p:spPr>
          <a:xfrm>
            <a:off x="184877" y="5013176"/>
            <a:ext cx="3132049" cy="923330"/>
          </a:xfrm>
          <a:prstGeom prst="rect">
            <a:avLst/>
          </a:prstGeom>
          <a:solidFill>
            <a:schemeClr val="bg1">
              <a:lumMod val="85000"/>
            </a:schemeClr>
          </a:solidFill>
        </p:spPr>
        <p:txBody>
          <a:bodyPr wrap="square" rtlCol="0">
            <a:spAutoFit/>
          </a:bodyPr>
          <a:lstStyle/>
          <a:p>
            <a:pPr algn="just"/>
            <a:r>
              <a:rPr lang="uk-UA" b="1" smtClean="0"/>
              <a:t>Процедури обслуговування обладнання (технічне обслуговування)</a:t>
            </a:r>
            <a:endParaRPr lang="uk-UA" b="1"/>
          </a:p>
        </p:txBody>
      </p:sp>
      <p:sp>
        <p:nvSpPr>
          <p:cNvPr id="17" name="TextBox 16"/>
          <p:cNvSpPr txBox="1"/>
          <p:nvPr/>
        </p:nvSpPr>
        <p:spPr>
          <a:xfrm>
            <a:off x="179512" y="6237312"/>
            <a:ext cx="3132049" cy="369332"/>
          </a:xfrm>
          <a:prstGeom prst="rect">
            <a:avLst/>
          </a:prstGeom>
          <a:solidFill>
            <a:schemeClr val="bg1">
              <a:lumMod val="85000"/>
            </a:schemeClr>
          </a:solidFill>
        </p:spPr>
        <p:txBody>
          <a:bodyPr wrap="square" rtlCol="0">
            <a:spAutoFit/>
          </a:bodyPr>
          <a:lstStyle/>
          <a:p>
            <a:pPr algn="just"/>
            <a:r>
              <a:rPr lang="uk-UA" b="1" smtClean="0"/>
              <a:t>Інші процедури</a:t>
            </a:r>
            <a:endParaRPr lang="uk-UA" b="1"/>
          </a:p>
        </p:txBody>
      </p:sp>
      <p:sp>
        <p:nvSpPr>
          <p:cNvPr id="2" name="TextBox 1"/>
          <p:cNvSpPr txBox="1"/>
          <p:nvPr/>
        </p:nvSpPr>
        <p:spPr>
          <a:xfrm>
            <a:off x="3059832" y="1340768"/>
            <a:ext cx="504056" cy="1015663"/>
          </a:xfrm>
          <a:prstGeom prst="rect">
            <a:avLst/>
          </a:prstGeom>
          <a:noFill/>
        </p:spPr>
        <p:txBody>
          <a:bodyPr wrap="square" rtlCol="0">
            <a:spAutoFit/>
          </a:bodyPr>
          <a:lstStyle/>
          <a:p>
            <a:r>
              <a:rPr lang="uk-UA" sz="6000" b="1" smtClean="0">
                <a:solidFill>
                  <a:srgbClr val="FF0000"/>
                </a:solidFill>
              </a:rPr>
              <a:t>+</a:t>
            </a:r>
            <a:endParaRPr lang="uk-UA" sz="6000" b="1">
              <a:solidFill>
                <a:srgbClr val="FF0000"/>
              </a:solidFill>
            </a:endParaRPr>
          </a:p>
        </p:txBody>
      </p:sp>
      <p:sp>
        <p:nvSpPr>
          <p:cNvPr id="18" name="TextBox 17"/>
          <p:cNvSpPr txBox="1"/>
          <p:nvPr/>
        </p:nvSpPr>
        <p:spPr>
          <a:xfrm>
            <a:off x="3057364" y="3140968"/>
            <a:ext cx="504056" cy="1015663"/>
          </a:xfrm>
          <a:prstGeom prst="rect">
            <a:avLst/>
          </a:prstGeom>
          <a:noFill/>
        </p:spPr>
        <p:txBody>
          <a:bodyPr wrap="square" rtlCol="0">
            <a:spAutoFit/>
          </a:bodyPr>
          <a:lstStyle/>
          <a:p>
            <a:r>
              <a:rPr lang="uk-UA" sz="6000" b="1" smtClean="0">
                <a:solidFill>
                  <a:srgbClr val="FF0000"/>
                </a:solidFill>
              </a:rPr>
              <a:t>+</a:t>
            </a:r>
            <a:endParaRPr lang="uk-UA" sz="6000" b="1">
              <a:solidFill>
                <a:srgbClr val="FF0000"/>
              </a:solidFill>
            </a:endParaRPr>
          </a:p>
        </p:txBody>
      </p:sp>
      <p:sp>
        <p:nvSpPr>
          <p:cNvPr id="19" name="TextBox 18"/>
          <p:cNvSpPr txBox="1"/>
          <p:nvPr/>
        </p:nvSpPr>
        <p:spPr>
          <a:xfrm>
            <a:off x="3098304" y="4293096"/>
            <a:ext cx="504056" cy="1015663"/>
          </a:xfrm>
          <a:prstGeom prst="rect">
            <a:avLst/>
          </a:prstGeom>
          <a:noFill/>
        </p:spPr>
        <p:txBody>
          <a:bodyPr wrap="square" rtlCol="0">
            <a:spAutoFit/>
          </a:bodyPr>
          <a:lstStyle/>
          <a:p>
            <a:r>
              <a:rPr lang="uk-UA" sz="6000" b="1" smtClean="0">
                <a:solidFill>
                  <a:srgbClr val="FF0000"/>
                </a:solidFill>
              </a:rPr>
              <a:t>+</a:t>
            </a:r>
            <a:endParaRPr lang="uk-UA" sz="6000" b="1">
              <a:solidFill>
                <a:srgbClr val="FF0000"/>
              </a:solidFill>
            </a:endParaRPr>
          </a:p>
        </p:txBody>
      </p:sp>
      <p:sp>
        <p:nvSpPr>
          <p:cNvPr id="23" name="TextBox 22"/>
          <p:cNvSpPr txBox="1"/>
          <p:nvPr/>
        </p:nvSpPr>
        <p:spPr>
          <a:xfrm>
            <a:off x="3102811" y="5501203"/>
            <a:ext cx="504056" cy="1015663"/>
          </a:xfrm>
          <a:prstGeom prst="rect">
            <a:avLst/>
          </a:prstGeom>
          <a:noFill/>
        </p:spPr>
        <p:txBody>
          <a:bodyPr wrap="square" rtlCol="0">
            <a:spAutoFit/>
          </a:bodyPr>
          <a:lstStyle/>
          <a:p>
            <a:r>
              <a:rPr lang="uk-UA" sz="6000" b="1" smtClean="0">
                <a:solidFill>
                  <a:srgbClr val="FF0000"/>
                </a:solidFill>
              </a:rPr>
              <a:t>+</a:t>
            </a:r>
            <a:endParaRPr lang="uk-UA" sz="6000" b="1">
              <a:solidFill>
                <a:srgbClr val="FF0000"/>
              </a:solidFill>
            </a:endParaRPr>
          </a:p>
        </p:txBody>
      </p:sp>
      <p:sp>
        <p:nvSpPr>
          <p:cNvPr id="3" name="Прямоугольник 2"/>
          <p:cNvSpPr/>
          <p:nvPr/>
        </p:nvSpPr>
        <p:spPr>
          <a:xfrm>
            <a:off x="3602360" y="910461"/>
            <a:ext cx="5322271" cy="584775"/>
          </a:xfrm>
          <a:prstGeom prst="rect">
            <a:avLst/>
          </a:prstGeom>
        </p:spPr>
        <p:txBody>
          <a:bodyPr wrap="square">
            <a:spAutoFit/>
          </a:bodyPr>
          <a:lstStyle/>
          <a:p>
            <a:pPr algn="just"/>
            <a:r>
              <a:rPr lang="uk-UA" sz="1600" b="1" i="1" smtClean="0">
                <a:solidFill>
                  <a:srgbClr val="FF0000"/>
                </a:solidFill>
              </a:rPr>
              <a:t>кількість</a:t>
            </a:r>
            <a:r>
              <a:rPr lang="uk-UA" sz="1600" i="1" smtClean="0"/>
              <a:t> необхідних одиниць обладнання Х </a:t>
            </a:r>
            <a:r>
              <a:rPr lang="uk-UA" sz="1600" b="1" i="1" smtClean="0">
                <a:solidFill>
                  <a:srgbClr val="FF0000"/>
                </a:solidFill>
              </a:rPr>
              <a:t>вартість</a:t>
            </a:r>
            <a:r>
              <a:rPr lang="uk-UA" sz="1600" i="1" smtClean="0"/>
              <a:t> одиниці</a:t>
            </a:r>
            <a:endParaRPr lang="uk-UA" sz="1600"/>
          </a:p>
        </p:txBody>
      </p:sp>
      <p:sp>
        <p:nvSpPr>
          <p:cNvPr id="4" name="Прямоугольник 3"/>
          <p:cNvSpPr/>
          <p:nvPr/>
        </p:nvSpPr>
        <p:spPr>
          <a:xfrm>
            <a:off x="3606866" y="2023680"/>
            <a:ext cx="5399785" cy="1477328"/>
          </a:xfrm>
          <a:prstGeom prst="rect">
            <a:avLst/>
          </a:prstGeom>
        </p:spPr>
        <p:txBody>
          <a:bodyPr wrap="square">
            <a:spAutoFit/>
          </a:bodyPr>
          <a:lstStyle/>
          <a:p>
            <a:pPr algn="just"/>
            <a:r>
              <a:rPr lang="uk-UA" sz="1500" b="1" i="1" smtClean="0">
                <a:solidFill>
                  <a:srgbClr val="FF0000"/>
                </a:solidFill>
              </a:rPr>
              <a:t>прямі витрати </a:t>
            </a:r>
            <a:r>
              <a:rPr lang="uk-UA" sz="1500" i="1" smtClean="0"/>
              <a:t>на процедури повірки (проведення первинного обстеження) в органі державної влади + </a:t>
            </a:r>
            <a:r>
              <a:rPr lang="uk-UA" sz="1500" b="1" i="1" smtClean="0">
                <a:solidFill>
                  <a:srgbClr val="FF0000"/>
                </a:solidFill>
              </a:rPr>
              <a:t>витрати часу </a:t>
            </a:r>
            <a:r>
              <a:rPr lang="uk-UA" sz="1500" i="1" smtClean="0"/>
              <a:t>на процедуру обліку (на одиницю обладнання) Х </a:t>
            </a:r>
            <a:r>
              <a:rPr lang="uk-UA" sz="1500" b="1" i="1" smtClean="0">
                <a:solidFill>
                  <a:srgbClr val="FF0000"/>
                </a:solidFill>
              </a:rPr>
              <a:t>вартість часу </a:t>
            </a:r>
            <a:r>
              <a:rPr lang="uk-UA" sz="1500" i="1" smtClean="0"/>
              <a:t>СМП (заробітна плата) Х оціночна </a:t>
            </a:r>
            <a:r>
              <a:rPr lang="uk-UA" sz="1500" b="1" i="1" smtClean="0">
                <a:solidFill>
                  <a:srgbClr val="FF0000"/>
                </a:solidFill>
              </a:rPr>
              <a:t>кількість</a:t>
            </a:r>
            <a:r>
              <a:rPr lang="uk-UA" sz="1500" i="1" smtClean="0"/>
              <a:t> процедур обліку за рік) Х </a:t>
            </a:r>
            <a:r>
              <a:rPr lang="uk-UA" sz="1500" b="1" i="1" smtClean="0">
                <a:solidFill>
                  <a:srgbClr val="FF0000"/>
                </a:solidFill>
              </a:rPr>
              <a:t>кількість необхідних одиниць </a:t>
            </a:r>
            <a:r>
              <a:rPr lang="uk-UA" sz="1500" i="1" smtClean="0"/>
              <a:t>обладнання одному СМП</a:t>
            </a:r>
            <a:endParaRPr lang="uk-UA" sz="1500"/>
          </a:p>
        </p:txBody>
      </p:sp>
      <p:sp>
        <p:nvSpPr>
          <p:cNvPr id="5" name="Прямоугольник 4"/>
          <p:cNvSpPr/>
          <p:nvPr/>
        </p:nvSpPr>
        <p:spPr>
          <a:xfrm>
            <a:off x="3635896" y="3796298"/>
            <a:ext cx="5370756" cy="784830"/>
          </a:xfrm>
          <a:prstGeom prst="rect">
            <a:avLst/>
          </a:prstGeom>
        </p:spPr>
        <p:txBody>
          <a:bodyPr wrap="square">
            <a:spAutoFit/>
          </a:bodyPr>
          <a:lstStyle/>
          <a:p>
            <a:pPr algn="just"/>
            <a:r>
              <a:rPr lang="uk-UA" sz="1500" i="1" smtClean="0"/>
              <a:t>оцінка витрат на експлуатацію обладнання (</a:t>
            </a:r>
            <a:r>
              <a:rPr lang="uk-UA" sz="1500" b="1" i="1" smtClean="0">
                <a:solidFill>
                  <a:srgbClr val="FF0000"/>
                </a:solidFill>
              </a:rPr>
              <a:t>витратні матеріали </a:t>
            </a:r>
            <a:r>
              <a:rPr lang="uk-UA" sz="1500" i="1" smtClean="0"/>
              <a:t>та </a:t>
            </a:r>
            <a:r>
              <a:rPr lang="uk-UA" sz="1500" b="1" i="1" smtClean="0">
                <a:solidFill>
                  <a:srgbClr val="FF0000"/>
                </a:solidFill>
              </a:rPr>
              <a:t>ресурси</a:t>
            </a:r>
            <a:r>
              <a:rPr lang="uk-UA" sz="1500" i="1" smtClean="0"/>
              <a:t> на одиницю обладнання на рік) Х </a:t>
            </a:r>
            <a:r>
              <a:rPr lang="uk-UA" sz="1500" b="1" i="1" smtClean="0">
                <a:solidFill>
                  <a:srgbClr val="FF0000"/>
                </a:solidFill>
              </a:rPr>
              <a:t>кількість необхідних одиниць</a:t>
            </a:r>
            <a:r>
              <a:rPr lang="uk-UA" sz="1500" i="1" smtClean="0"/>
              <a:t> обладнання одному СМП</a:t>
            </a:r>
            <a:endParaRPr lang="uk-UA" sz="1500"/>
          </a:p>
        </p:txBody>
      </p:sp>
      <p:sp>
        <p:nvSpPr>
          <p:cNvPr id="6" name="Прямоугольник 5"/>
          <p:cNvSpPr/>
          <p:nvPr/>
        </p:nvSpPr>
        <p:spPr>
          <a:xfrm>
            <a:off x="3635896" y="5005625"/>
            <a:ext cx="5370756" cy="1015663"/>
          </a:xfrm>
          <a:prstGeom prst="rect">
            <a:avLst/>
          </a:prstGeom>
        </p:spPr>
        <p:txBody>
          <a:bodyPr wrap="square">
            <a:spAutoFit/>
          </a:bodyPr>
          <a:lstStyle/>
          <a:p>
            <a:pPr algn="just"/>
            <a:r>
              <a:rPr lang="uk-UA" sz="1500" i="1" smtClean="0"/>
              <a:t>оцінка </a:t>
            </a:r>
            <a:r>
              <a:rPr lang="uk-UA" sz="1500" b="1" i="1" smtClean="0">
                <a:solidFill>
                  <a:srgbClr val="FF0000"/>
                </a:solidFill>
              </a:rPr>
              <a:t>вартості процедури обслуговування </a:t>
            </a:r>
            <a:r>
              <a:rPr lang="uk-UA" sz="1500" i="1" smtClean="0"/>
              <a:t>обладнання (на одиницю обладнання) Х  </a:t>
            </a:r>
            <a:r>
              <a:rPr lang="uk-UA" sz="1500" b="1" i="1" smtClean="0">
                <a:solidFill>
                  <a:srgbClr val="FF0000"/>
                </a:solidFill>
              </a:rPr>
              <a:t>кількість процедур</a:t>
            </a:r>
            <a:r>
              <a:rPr lang="uk-UA" sz="1500" i="1" smtClean="0"/>
              <a:t>  технічного обслуговування на рік на одиницю обладнання Х  </a:t>
            </a:r>
            <a:r>
              <a:rPr lang="uk-UA" sz="1500" b="1" i="1" smtClean="0">
                <a:solidFill>
                  <a:srgbClr val="FF0000"/>
                </a:solidFill>
              </a:rPr>
              <a:t>кількість необхідних одиниць </a:t>
            </a:r>
            <a:r>
              <a:rPr lang="uk-UA" sz="1500" i="1" smtClean="0"/>
              <a:t>обладнання одному СМП</a:t>
            </a:r>
            <a:endParaRPr lang="uk-UA" sz="1500"/>
          </a:p>
        </p:txBody>
      </p:sp>
    </p:spTree>
    <p:extLst>
      <p:ext uri="{BB962C8B-B14F-4D97-AF65-F5344CB8AC3E}">
        <p14:creationId xmlns:p14="http://schemas.microsoft.com/office/powerpoint/2010/main" val="35760688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7" name="Прямоугольник 36"/>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АДМІНІСТРАТИВНІ  ВИТРАТИ </a:t>
            </a:r>
            <a:endParaRPr lang="uk-UA" sz="3000" b="1" dirty="0">
              <a:solidFill>
                <a:srgbClr val="FF0000"/>
              </a:solidFill>
              <a:ea typeface="+mj-ea"/>
              <a:cs typeface="Times New Roman" pitchFamily="18" charset="0"/>
            </a:endParaRPr>
          </a:p>
        </p:txBody>
      </p:sp>
      <p:sp>
        <p:nvSpPr>
          <p:cNvPr id="2" name="Прямоугольник 1"/>
          <p:cNvSpPr/>
          <p:nvPr/>
        </p:nvSpPr>
        <p:spPr>
          <a:xfrm>
            <a:off x="899592" y="980728"/>
            <a:ext cx="7560840" cy="1200329"/>
          </a:xfrm>
          <a:prstGeom prst="rect">
            <a:avLst/>
          </a:prstGeom>
        </p:spPr>
        <p:txBody>
          <a:bodyPr wrap="square">
            <a:spAutoFit/>
          </a:bodyPr>
          <a:lstStyle/>
          <a:p>
            <a:r>
              <a:rPr lang="uk-UA" sz="2400" b="1" dirty="0" smtClean="0"/>
              <a:t>Оцінка вартості адміністративних процедур суб’єктів малого підприємництва щодо виконання регулювання та звітування</a:t>
            </a:r>
            <a:endParaRPr lang="uk-UA" sz="2400" b="1" dirty="0"/>
          </a:p>
        </p:txBody>
      </p:sp>
      <p:graphicFrame>
        <p:nvGraphicFramePr>
          <p:cNvPr id="3" name="Таблица 2"/>
          <p:cNvGraphicFramePr>
            <a:graphicFrameLocks noGrp="1"/>
          </p:cNvGraphicFramePr>
          <p:nvPr>
            <p:extLst>
              <p:ext uri="{D42A27DB-BD31-4B8C-83A1-F6EECF244321}">
                <p14:modId xmlns:p14="http://schemas.microsoft.com/office/powerpoint/2010/main" val="49824448"/>
              </p:ext>
            </p:extLst>
          </p:nvPr>
        </p:nvGraphicFramePr>
        <p:xfrm>
          <a:off x="827584" y="2323306"/>
          <a:ext cx="8064895" cy="3333908"/>
        </p:xfrm>
        <a:graphic>
          <a:graphicData uri="http://schemas.openxmlformats.org/drawingml/2006/table">
            <a:tbl>
              <a:tblPr firstRow="1" bandRow="1">
                <a:tableStyleId>{D7AC3CCA-C797-4891-BE02-D94E43425B78}</a:tableStyleId>
              </a:tblPr>
              <a:tblGrid>
                <a:gridCol w="1296144">
                  <a:extLst>
                    <a:ext uri="{9D8B030D-6E8A-4147-A177-3AD203B41FA5}">
                      <a16:colId xmlns:a16="http://schemas.microsoft.com/office/drawing/2014/main" val="20000"/>
                    </a:ext>
                  </a:extLst>
                </a:gridCol>
                <a:gridCol w="1929814">
                  <a:extLst>
                    <a:ext uri="{9D8B030D-6E8A-4147-A177-3AD203B41FA5}">
                      <a16:colId xmlns:a16="http://schemas.microsoft.com/office/drawing/2014/main" val="20001"/>
                    </a:ext>
                  </a:extLst>
                </a:gridCol>
                <a:gridCol w="1612979">
                  <a:extLst>
                    <a:ext uri="{9D8B030D-6E8A-4147-A177-3AD203B41FA5}">
                      <a16:colId xmlns:a16="http://schemas.microsoft.com/office/drawing/2014/main" val="20002"/>
                    </a:ext>
                  </a:extLst>
                </a:gridCol>
                <a:gridCol w="1612979">
                  <a:extLst>
                    <a:ext uri="{9D8B030D-6E8A-4147-A177-3AD203B41FA5}">
                      <a16:colId xmlns:a16="http://schemas.microsoft.com/office/drawing/2014/main" val="20003"/>
                    </a:ext>
                  </a:extLst>
                </a:gridCol>
                <a:gridCol w="1612979">
                  <a:extLst>
                    <a:ext uri="{9D8B030D-6E8A-4147-A177-3AD203B41FA5}">
                      <a16:colId xmlns:a16="http://schemas.microsoft.com/office/drawing/2014/main" val="20004"/>
                    </a:ext>
                  </a:extLst>
                </a:gridCol>
              </a:tblGrid>
              <a:tr h="566777">
                <a:tc>
                  <a:txBody>
                    <a:bodyPr/>
                    <a:lstStyle/>
                    <a:p>
                      <a:r>
                        <a:rPr lang="uk-UA" sz="1600" b="1" i="0" kern="1200" noProof="0" dirty="0" smtClean="0">
                          <a:solidFill>
                            <a:schemeClr val="dk1"/>
                          </a:solidFill>
                          <a:effectLst/>
                          <a:latin typeface="+mn-lt"/>
                          <a:ea typeface="+mn-ea"/>
                          <a:cs typeface="+mn-cs"/>
                        </a:rPr>
                        <a:t>Порядковий номер</a:t>
                      </a:r>
                      <a:endParaRPr lang="uk-UA" sz="1600" b="1" noProof="0" dirty="0"/>
                    </a:p>
                  </a:txBody>
                  <a:tcPr/>
                </a:tc>
                <a:tc>
                  <a:txBody>
                    <a:bodyPr/>
                    <a:lstStyle/>
                    <a:p>
                      <a:r>
                        <a:rPr lang="uk-UA" sz="1600" b="1" i="0" kern="1200" noProof="0" smtClean="0">
                          <a:solidFill>
                            <a:schemeClr val="dk1"/>
                          </a:solidFill>
                          <a:effectLst/>
                          <a:latin typeface="+mn-lt"/>
                          <a:ea typeface="+mn-ea"/>
                          <a:cs typeface="+mn-cs"/>
                        </a:rPr>
                        <a:t>Найменування оцінки</a:t>
                      </a:r>
                      <a:endParaRPr lang="uk-UA" sz="1600" b="1" noProof="0"/>
                    </a:p>
                  </a:txBody>
                  <a:tcPr/>
                </a:tc>
                <a:tc>
                  <a:txBody>
                    <a:bodyPr/>
                    <a:lstStyle/>
                    <a:p>
                      <a:r>
                        <a:rPr lang="uk-UA" sz="1600" b="1" i="0" kern="1200" noProof="0" smtClean="0">
                          <a:solidFill>
                            <a:schemeClr val="dk1"/>
                          </a:solidFill>
                          <a:effectLst/>
                          <a:latin typeface="+mn-lt"/>
                          <a:ea typeface="+mn-ea"/>
                          <a:cs typeface="+mn-cs"/>
                        </a:rPr>
                        <a:t>У перший рік (стартовий рік впровадження регулювання)</a:t>
                      </a:r>
                      <a:endParaRPr lang="uk-UA" sz="1600" b="1" noProof="0"/>
                    </a:p>
                  </a:txBody>
                  <a:tcPr/>
                </a:tc>
                <a:tc>
                  <a:txBody>
                    <a:bodyPr/>
                    <a:lstStyle/>
                    <a:p>
                      <a:r>
                        <a:rPr lang="uk-UA" sz="1600" b="1" i="0" kern="1200" noProof="0" smtClean="0">
                          <a:solidFill>
                            <a:schemeClr val="dk1"/>
                          </a:solidFill>
                          <a:effectLst/>
                          <a:latin typeface="+mn-lt"/>
                          <a:ea typeface="+mn-ea"/>
                          <a:cs typeface="+mn-cs"/>
                        </a:rPr>
                        <a:t>Періодичні (за наступний рік)</a:t>
                      </a:r>
                      <a:endParaRPr lang="uk-UA" sz="1600" b="1" noProof="0"/>
                    </a:p>
                  </a:txBody>
                  <a:tcPr/>
                </a:tc>
                <a:tc>
                  <a:txBody>
                    <a:bodyPr/>
                    <a:lstStyle/>
                    <a:p>
                      <a:r>
                        <a:rPr lang="uk-UA" sz="1600" b="1" i="0" kern="1200" noProof="0" dirty="0" smtClean="0">
                          <a:solidFill>
                            <a:schemeClr val="dk1"/>
                          </a:solidFill>
                          <a:effectLst/>
                          <a:latin typeface="+mn-lt"/>
                          <a:ea typeface="+mn-ea"/>
                          <a:cs typeface="+mn-cs"/>
                        </a:rPr>
                        <a:t>Витрати за</a:t>
                      </a:r>
                      <a:r>
                        <a:rPr lang="uk-UA" sz="1600" b="1" noProof="0" dirty="0" smtClean="0"/>
                        <a:t/>
                      </a:r>
                      <a:br>
                        <a:rPr lang="uk-UA" sz="1600" b="1" noProof="0" dirty="0" smtClean="0"/>
                      </a:br>
                      <a:r>
                        <a:rPr lang="uk-UA" sz="1600" b="1" i="0" kern="1200" noProof="0" dirty="0" smtClean="0">
                          <a:solidFill>
                            <a:schemeClr val="dk1"/>
                          </a:solidFill>
                          <a:effectLst/>
                          <a:latin typeface="+mn-lt"/>
                          <a:ea typeface="+mn-ea"/>
                          <a:cs typeface="+mn-cs"/>
                        </a:rPr>
                        <a:t>п’ять років</a:t>
                      </a:r>
                      <a:endParaRPr lang="uk-UA" sz="1600" b="1" noProof="0" dirty="0"/>
                    </a:p>
                  </a:txBody>
                  <a:tcPr/>
                </a:tc>
                <a:extLst>
                  <a:ext uri="{0D108BD9-81ED-4DB2-BD59-A6C34878D82A}">
                    <a16:rowId xmlns:a16="http://schemas.microsoft.com/office/drawing/2014/main" val="10000"/>
                  </a:ext>
                </a:extLst>
              </a:tr>
              <a:tr h="566777">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1"/>
                  </a:ext>
                </a:extLst>
              </a:tr>
              <a:tr h="566777">
                <a:tc>
                  <a:txBody>
                    <a:bodyPr/>
                    <a:lstStyle/>
                    <a:p>
                      <a:endParaRPr lang="ru-RU"/>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2"/>
                  </a:ext>
                </a:extLst>
              </a:tr>
              <a:tr h="566777">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extLst>
                  <a:ext uri="{0D108BD9-81ED-4DB2-BD59-A6C34878D82A}">
                    <a16:rowId xmlns:a16="http://schemas.microsoft.com/office/drawing/2014/main" val="10003"/>
                  </a:ext>
                </a:extLst>
              </a:tr>
              <a:tr h="566777">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86667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5" name="TextBox 44"/>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3" name="TextBox 12"/>
          <p:cNvSpPr txBox="1"/>
          <p:nvPr/>
        </p:nvSpPr>
        <p:spPr>
          <a:xfrm>
            <a:off x="184877" y="870970"/>
            <a:ext cx="2730939" cy="923330"/>
          </a:xfrm>
          <a:prstGeom prst="rect">
            <a:avLst/>
          </a:prstGeom>
          <a:solidFill>
            <a:schemeClr val="bg1">
              <a:lumMod val="85000"/>
            </a:schemeClr>
          </a:solidFill>
        </p:spPr>
        <p:txBody>
          <a:bodyPr wrap="square" rtlCol="0">
            <a:spAutoFit/>
          </a:bodyPr>
          <a:lstStyle/>
          <a:p>
            <a:pPr algn="just"/>
            <a:r>
              <a:rPr lang="uk-UA" b="1" dirty="0" smtClean="0"/>
              <a:t>Процедури отримання первинної інформації про вимоги регулювання</a:t>
            </a:r>
            <a:endParaRPr lang="uk-UA" b="1" dirty="0"/>
          </a:p>
        </p:txBody>
      </p:sp>
      <p:sp>
        <p:nvSpPr>
          <p:cNvPr id="14" name="TextBox 13"/>
          <p:cNvSpPr txBox="1"/>
          <p:nvPr/>
        </p:nvSpPr>
        <p:spPr>
          <a:xfrm>
            <a:off x="184877" y="2023680"/>
            <a:ext cx="2730939" cy="923330"/>
          </a:xfrm>
          <a:prstGeom prst="rect">
            <a:avLst/>
          </a:prstGeom>
          <a:solidFill>
            <a:schemeClr val="bg1">
              <a:lumMod val="85000"/>
            </a:schemeClr>
          </a:solidFill>
        </p:spPr>
        <p:txBody>
          <a:bodyPr wrap="square" rtlCol="0">
            <a:spAutoFit/>
          </a:bodyPr>
          <a:lstStyle/>
          <a:p>
            <a:pPr algn="just"/>
            <a:r>
              <a:rPr lang="uk-UA" b="1" dirty="0" smtClean="0"/>
              <a:t>Процедури організації виконання вимог регулювання</a:t>
            </a:r>
            <a:endParaRPr lang="uk-UA" b="1" dirty="0"/>
          </a:p>
        </p:txBody>
      </p:sp>
      <p:sp>
        <p:nvSpPr>
          <p:cNvPr id="15" name="TextBox 14"/>
          <p:cNvSpPr txBox="1"/>
          <p:nvPr/>
        </p:nvSpPr>
        <p:spPr>
          <a:xfrm>
            <a:off x="179513" y="3789040"/>
            <a:ext cx="2702768" cy="646331"/>
          </a:xfrm>
          <a:prstGeom prst="rect">
            <a:avLst/>
          </a:prstGeom>
          <a:solidFill>
            <a:schemeClr val="bg1">
              <a:lumMod val="85000"/>
            </a:schemeClr>
          </a:solidFill>
        </p:spPr>
        <p:txBody>
          <a:bodyPr wrap="square" rtlCol="0">
            <a:spAutoFit/>
          </a:bodyPr>
          <a:lstStyle/>
          <a:p>
            <a:pPr algn="just"/>
            <a:r>
              <a:rPr lang="uk-UA" b="1" dirty="0" smtClean="0"/>
              <a:t>Процедури офіційного звітування</a:t>
            </a:r>
            <a:endParaRPr lang="uk-UA" b="1" dirty="0"/>
          </a:p>
        </p:txBody>
      </p:sp>
      <p:sp>
        <p:nvSpPr>
          <p:cNvPr id="16" name="TextBox 15"/>
          <p:cNvSpPr txBox="1"/>
          <p:nvPr/>
        </p:nvSpPr>
        <p:spPr>
          <a:xfrm>
            <a:off x="184877" y="5013176"/>
            <a:ext cx="2694935" cy="923330"/>
          </a:xfrm>
          <a:prstGeom prst="rect">
            <a:avLst/>
          </a:prstGeom>
          <a:solidFill>
            <a:schemeClr val="bg1">
              <a:lumMod val="85000"/>
            </a:schemeClr>
          </a:solidFill>
        </p:spPr>
        <p:txBody>
          <a:bodyPr wrap="square" rtlCol="0">
            <a:spAutoFit/>
          </a:bodyPr>
          <a:lstStyle/>
          <a:p>
            <a:pPr algn="just"/>
            <a:r>
              <a:rPr lang="uk-UA" b="1" dirty="0" smtClean="0"/>
              <a:t>Процедури щодо забезпечення процесу перевірок</a:t>
            </a:r>
            <a:endParaRPr lang="uk-UA" b="1" dirty="0"/>
          </a:p>
        </p:txBody>
      </p:sp>
      <p:sp>
        <p:nvSpPr>
          <p:cNvPr id="17" name="TextBox 16"/>
          <p:cNvSpPr txBox="1"/>
          <p:nvPr/>
        </p:nvSpPr>
        <p:spPr>
          <a:xfrm>
            <a:off x="179512" y="6237312"/>
            <a:ext cx="3132049" cy="369332"/>
          </a:xfrm>
          <a:prstGeom prst="rect">
            <a:avLst/>
          </a:prstGeom>
          <a:solidFill>
            <a:schemeClr val="bg1">
              <a:lumMod val="85000"/>
            </a:schemeClr>
          </a:solidFill>
        </p:spPr>
        <p:txBody>
          <a:bodyPr wrap="square" rtlCol="0">
            <a:spAutoFit/>
          </a:bodyPr>
          <a:lstStyle/>
          <a:p>
            <a:pPr algn="just"/>
            <a:r>
              <a:rPr lang="uk-UA" b="1" smtClean="0"/>
              <a:t>Інші процедури</a:t>
            </a:r>
            <a:endParaRPr lang="uk-UA" b="1"/>
          </a:p>
        </p:txBody>
      </p:sp>
      <p:sp>
        <p:nvSpPr>
          <p:cNvPr id="2" name="TextBox 1"/>
          <p:cNvSpPr txBox="1"/>
          <p:nvPr/>
        </p:nvSpPr>
        <p:spPr>
          <a:xfrm>
            <a:off x="2630252" y="1340768"/>
            <a:ext cx="504056" cy="1015663"/>
          </a:xfrm>
          <a:prstGeom prst="rect">
            <a:avLst/>
          </a:prstGeom>
          <a:noFill/>
        </p:spPr>
        <p:txBody>
          <a:bodyPr wrap="square" rtlCol="0">
            <a:spAutoFit/>
          </a:bodyPr>
          <a:lstStyle/>
          <a:p>
            <a:r>
              <a:rPr lang="uk-UA" sz="6000" b="1" smtClean="0">
                <a:solidFill>
                  <a:srgbClr val="FF0000"/>
                </a:solidFill>
              </a:rPr>
              <a:t>+</a:t>
            </a:r>
            <a:endParaRPr lang="uk-UA" sz="6000" b="1">
              <a:solidFill>
                <a:srgbClr val="FF0000"/>
              </a:solidFill>
            </a:endParaRPr>
          </a:p>
        </p:txBody>
      </p:sp>
      <p:sp>
        <p:nvSpPr>
          <p:cNvPr id="18" name="TextBox 17"/>
          <p:cNvSpPr txBox="1"/>
          <p:nvPr/>
        </p:nvSpPr>
        <p:spPr>
          <a:xfrm>
            <a:off x="2627784" y="2780928"/>
            <a:ext cx="504056" cy="1015663"/>
          </a:xfrm>
          <a:prstGeom prst="rect">
            <a:avLst/>
          </a:prstGeom>
          <a:noFill/>
        </p:spPr>
        <p:txBody>
          <a:bodyPr wrap="square" rtlCol="0">
            <a:spAutoFit/>
          </a:bodyPr>
          <a:lstStyle/>
          <a:p>
            <a:r>
              <a:rPr lang="uk-UA" sz="6000" b="1" dirty="0" smtClean="0">
                <a:solidFill>
                  <a:srgbClr val="FF0000"/>
                </a:solidFill>
              </a:rPr>
              <a:t>+</a:t>
            </a:r>
            <a:endParaRPr lang="uk-UA" sz="6000" b="1" dirty="0">
              <a:solidFill>
                <a:srgbClr val="FF0000"/>
              </a:solidFill>
            </a:endParaRPr>
          </a:p>
        </p:txBody>
      </p:sp>
      <p:sp>
        <p:nvSpPr>
          <p:cNvPr id="19" name="TextBox 18"/>
          <p:cNvSpPr txBox="1"/>
          <p:nvPr/>
        </p:nvSpPr>
        <p:spPr>
          <a:xfrm>
            <a:off x="2668724" y="4293096"/>
            <a:ext cx="504056" cy="1015663"/>
          </a:xfrm>
          <a:prstGeom prst="rect">
            <a:avLst/>
          </a:prstGeom>
          <a:noFill/>
        </p:spPr>
        <p:txBody>
          <a:bodyPr wrap="square" rtlCol="0">
            <a:spAutoFit/>
          </a:bodyPr>
          <a:lstStyle/>
          <a:p>
            <a:r>
              <a:rPr lang="uk-UA" sz="6000" b="1" smtClean="0">
                <a:solidFill>
                  <a:srgbClr val="FF0000"/>
                </a:solidFill>
              </a:rPr>
              <a:t>+</a:t>
            </a:r>
            <a:endParaRPr lang="uk-UA" sz="6000" b="1">
              <a:solidFill>
                <a:srgbClr val="FF0000"/>
              </a:solidFill>
            </a:endParaRPr>
          </a:p>
        </p:txBody>
      </p:sp>
      <p:sp>
        <p:nvSpPr>
          <p:cNvPr id="23" name="TextBox 22"/>
          <p:cNvSpPr txBox="1"/>
          <p:nvPr/>
        </p:nvSpPr>
        <p:spPr>
          <a:xfrm>
            <a:off x="2673231" y="5501203"/>
            <a:ext cx="504056" cy="1015663"/>
          </a:xfrm>
          <a:prstGeom prst="rect">
            <a:avLst/>
          </a:prstGeom>
          <a:noFill/>
        </p:spPr>
        <p:txBody>
          <a:bodyPr wrap="square" rtlCol="0">
            <a:spAutoFit/>
          </a:bodyPr>
          <a:lstStyle/>
          <a:p>
            <a:r>
              <a:rPr lang="uk-UA" sz="6000" b="1" smtClean="0">
                <a:solidFill>
                  <a:srgbClr val="FF0000"/>
                </a:solidFill>
              </a:rPr>
              <a:t>+</a:t>
            </a:r>
            <a:endParaRPr lang="uk-UA" sz="6000" b="1">
              <a:solidFill>
                <a:srgbClr val="FF0000"/>
              </a:solidFill>
            </a:endParaRPr>
          </a:p>
        </p:txBody>
      </p:sp>
      <p:sp>
        <p:nvSpPr>
          <p:cNvPr id="3" name="Прямоугольник 2"/>
          <p:cNvSpPr/>
          <p:nvPr/>
        </p:nvSpPr>
        <p:spPr>
          <a:xfrm>
            <a:off x="3027681" y="941819"/>
            <a:ext cx="5978971" cy="830997"/>
          </a:xfrm>
          <a:prstGeom prst="rect">
            <a:avLst/>
          </a:prstGeom>
        </p:spPr>
        <p:txBody>
          <a:bodyPr wrap="square">
            <a:spAutoFit/>
          </a:bodyPr>
          <a:lstStyle/>
          <a:p>
            <a:pPr algn="just"/>
            <a:r>
              <a:rPr lang="uk-UA" sz="1600" b="1" i="1" dirty="0" smtClean="0">
                <a:solidFill>
                  <a:srgbClr val="FF0000"/>
                </a:solidFill>
              </a:rPr>
              <a:t>витрати часу</a:t>
            </a:r>
            <a:r>
              <a:rPr lang="uk-UA" sz="1600" i="1" dirty="0" smtClean="0"/>
              <a:t> на отримання інформації про регулювання, отримання необхідних форм та заявок Х </a:t>
            </a:r>
            <a:r>
              <a:rPr lang="uk-UA" sz="1600" b="1" i="1" dirty="0">
                <a:solidFill>
                  <a:srgbClr val="FF0000"/>
                </a:solidFill>
              </a:rPr>
              <a:t>вартість часу </a:t>
            </a:r>
            <a:r>
              <a:rPr lang="uk-UA" sz="1600" i="1" dirty="0" smtClean="0"/>
              <a:t>СМП (заробітна плата) Х </a:t>
            </a:r>
            <a:r>
              <a:rPr lang="uk-UA" sz="1600" b="1" i="1" dirty="0">
                <a:solidFill>
                  <a:srgbClr val="FF0000"/>
                </a:solidFill>
              </a:rPr>
              <a:t>оціночна кількість форм</a:t>
            </a:r>
          </a:p>
        </p:txBody>
      </p:sp>
      <p:sp>
        <p:nvSpPr>
          <p:cNvPr id="4" name="Прямоугольник 3"/>
          <p:cNvSpPr/>
          <p:nvPr/>
        </p:nvSpPr>
        <p:spPr>
          <a:xfrm>
            <a:off x="3059832" y="1916832"/>
            <a:ext cx="5896302" cy="1077218"/>
          </a:xfrm>
          <a:prstGeom prst="rect">
            <a:avLst/>
          </a:prstGeom>
        </p:spPr>
        <p:txBody>
          <a:bodyPr wrap="square">
            <a:spAutoFit/>
          </a:bodyPr>
          <a:lstStyle/>
          <a:p>
            <a:pPr algn="just"/>
            <a:r>
              <a:rPr lang="uk-UA" sz="1600" b="1" i="1" dirty="0">
                <a:solidFill>
                  <a:srgbClr val="FF0000"/>
                </a:solidFill>
              </a:rPr>
              <a:t>витрати часу</a:t>
            </a:r>
            <a:r>
              <a:rPr lang="uk-UA" sz="1600" i="1" dirty="0" smtClean="0"/>
              <a:t> на розроблення та впровадження внутрішніх для СМП процедур на впровадження вимог регулювання Х </a:t>
            </a:r>
            <a:r>
              <a:rPr lang="uk-UA" sz="1600" b="1" i="1" dirty="0">
                <a:solidFill>
                  <a:srgbClr val="FF0000"/>
                </a:solidFill>
              </a:rPr>
              <a:t>вартість часу </a:t>
            </a:r>
            <a:r>
              <a:rPr lang="uk-UA" sz="1600" i="1" dirty="0" smtClean="0"/>
              <a:t>СМП  (заробітна плата) Х </a:t>
            </a:r>
            <a:r>
              <a:rPr lang="uk-UA" sz="1600" b="1" i="1" dirty="0">
                <a:solidFill>
                  <a:srgbClr val="FF0000"/>
                </a:solidFill>
              </a:rPr>
              <a:t>оціночна кількість </a:t>
            </a:r>
            <a:r>
              <a:rPr lang="uk-UA" sz="1600" i="1" dirty="0" smtClean="0"/>
              <a:t>внутрішніх процедур</a:t>
            </a:r>
            <a:endParaRPr lang="uk-UA" sz="1500" dirty="0"/>
          </a:p>
        </p:txBody>
      </p:sp>
      <p:sp>
        <p:nvSpPr>
          <p:cNvPr id="5" name="Прямоугольник 4"/>
          <p:cNvSpPr/>
          <p:nvPr/>
        </p:nvSpPr>
        <p:spPr>
          <a:xfrm>
            <a:off x="3131840" y="3340730"/>
            <a:ext cx="5824294" cy="1600438"/>
          </a:xfrm>
          <a:prstGeom prst="rect">
            <a:avLst/>
          </a:prstGeom>
        </p:spPr>
        <p:txBody>
          <a:bodyPr wrap="square">
            <a:spAutoFit/>
          </a:bodyPr>
          <a:lstStyle/>
          <a:p>
            <a:pPr algn="just"/>
            <a:r>
              <a:rPr lang="uk-UA" sz="1400" b="1" i="1" dirty="0" smtClean="0">
                <a:solidFill>
                  <a:srgbClr val="FF0000"/>
                </a:solidFill>
              </a:rPr>
              <a:t>витрати часу </a:t>
            </a:r>
            <a:r>
              <a:rPr lang="uk-UA" sz="1400" i="1" dirty="0" smtClean="0"/>
              <a:t>на отримання інформації про порядок звітування щодо регулювання, отримання необхідних форм та визначення органу, що приймає звіти та місця звітності + </a:t>
            </a:r>
            <a:r>
              <a:rPr lang="uk-UA" sz="1400" b="1" i="1" dirty="0">
                <a:solidFill>
                  <a:srgbClr val="FF0000"/>
                </a:solidFill>
              </a:rPr>
              <a:t>витрати часу на заповнення </a:t>
            </a:r>
            <a:r>
              <a:rPr lang="uk-UA" sz="1400" i="1" dirty="0" smtClean="0"/>
              <a:t>звітних форм + </a:t>
            </a:r>
            <a:r>
              <a:rPr lang="uk-UA" sz="1400" b="1" i="1" dirty="0">
                <a:solidFill>
                  <a:srgbClr val="FF0000"/>
                </a:solidFill>
              </a:rPr>
              <a:t>витрати часу на передачу звітних форм </a:t>
            </a:r>
            <a:r>
              <a:rPr lang="uk-UA" sz="1400" i="1" dirty="0" smtClean="0"/>
              <a:t>+ </a:t>
            </a:r>
            <a:r>
              <a:rPr lang="uk-UA" sz="1400" b="1" i="1" dirty="0">
                <a:solidFill>
                  <a:srgbClr val="FF0000"/>
                </a:solidFill>
              </a:rPr>
              <a:t>оцінка витрат часу на корегування </a:t>
            </a:r>
            <a:r>
              <a:rPr lang="uk-UA" sz="1400" i="1" dirty="0" smtClean="0"/>
              <a:t>(оцінка природного рівня помилок)) Х вартість часу СМП (заробітна плата) Х оціночна кількість оригінальних звітів Х кількість періодів звітності за рік</a:t>
            </a:r>
            <a:endParaRPr lang="uk-UA" sz="1400" dirty="0"/>
          </a:p>
        </p:txBody>
      </p:sp>
      <p:sp>
        <p:nvSpPr>
          <p:cNvPr id="6" name="Прямоугольник 5"/>
          <p:cNvSpPr/>
          <p:nvPr/>
        </p:nvSpPr>
        <p:spPr>
          <a:xfrm>
            <a:off x="3203848" y="5085184"/>
            <a:ext cx="5752286" cy="830997"/>
          </a:xfrm>
          <a:prstGeom prst="rect">
            <a:avLst/>
          </a:prstGeom>
        </p:spPr>
        <p:txBody>
          <a:bodyPr wrap="square">
            <a:spAutoFit/>
          </a:bodyPr>
          <a:lstStyle/>
          <a:p>
            <a:pPr algn="just"/>
            <a:r>
              <a:rPr lang="uk-UA" sz="1600" b="1" i="1" dirty="0">
                <a:solidFill>
                  <a:srgbClr val="FF0000"/>
                </a:solidFill>
              </a:rPr>
              <a:t>витрати часу </a:t>
            </a:r>
            <a:r>
              <a:rPr lang="uk-UA" sz="1600" i="1" dirty="0" smtClean="0"/>
              <a:t>на забезпечення процесу перевірок з боку контролюючих органів Х </a:t>
            </a:r>
            <a:r>
              <a:rPr lang="uk-UA" sz="1600" b="1" i="1" dirty="0">
                <a:solidFill>
                  <a:srgbClr val="FF0000"/>
                </a:solidFill>
              </a:rPr>
              <a:t>вартість часу СМП </a:t>
            </a:r>
            <a:r>
              <a:rPr lang="uk-UA" sz="1600" i="1" dirty="0" smtClean="0"/>
              <a:t> (заробітна плата) Х оціночна кількість перевірок за рік</a:t>
            </a:r>
            <a:endParaRPr lang="uk-UA" sz="1500" dirty="0"/>
          </a:p>
        </p:txBody>
      </p:sp>
      <p:sp>
        <p:nvSpPr>
          <p:cNvPr id="24" name="Прямоугольник 23"/>
          <p:cNvSpPr/>
          <p:nvPr/>
        </p:nvSpPr>
        <p:spPr>
          <a:xfrm>
            <a:off x="179512"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АДМІНІСТРАТИВНІ  ВИТРАТИ </a:t>
            </a:r>
            <a:endParaRPr lang="uk-UA" sz="3000" b="1" dirty="0">
              <a:solidFill>
                <a:srgbClr val="FF0000"/>
              </a:solidFill>
              <a:ea typeface="+mj-ea"/>
              <a:cs typeface="Times New Roman" pitchFamily="18" charset="0"/>
            </a:endParaRPr>
          </a:p>
        </p:txBody>
      </p:sp>
    </p:spTree>
    <p:extLst>
      <p:ext uri="{BB962C8B-B14F-4D97-AF65-F5344CB8AC3E}">
        <p14:creationId xmlns:p14="http://schemas.microsoft.com/office/powerpoint/2010/main" val="42047244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4" name="TextBox 23"/>
          <p:cNvSpPr txBox="1"/>
          <p:nvPr/>
        </p:nvSpPr>
        <p:spPr>
          <a:xfrm>
            <a:off x="7027616" y="6306226"/>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2" name="TextBox 11"/>
          <p:cNvSpPr txBox="1"/>
          <p:nvPr/>
        </p:nvSpPr>
        <p:spPr>
          <a:xfrm>
            <a:off x="644498" y="-16778"/>
            <a:ext cx="3286148" cy="707886"/>
          </a:xfrm>
          <a:prstGeom prst="rect">
            <a:avLst/>
          </a:prstGeom>
          <a:noFill/>
        </p:spPr>
        <p:txBody>
          <a:bodyPr wrap="square" rtlCol="0">
            <a:spAutoFit/>
          </a:bodyPr>
          <a:lstStyle/>
          <a:p>
            <a:pPr algn="ctr"/>
            <a:r>
              <a:rPr lang="uk-UA" sz="4000" b="1" dirty="0" smtClean="0">
                <a:cs typeface="Times New Roman" pitchFamily="18" charset="0"/>
              </a:rPr>
              <a:t>Частина 1  </a:t>
            </a:r>
            <a:endParaRPr lang="uk-UA" sz="4000" b="1" dirty="0">
              <a:cs typeface="Times New Roman" pitchFamily="18" charset="0"/>
            </a:endParaRPr>
          </a:p>
        </p:txBody>
      </p:sp>
      <p:sp>
        <p:nvSpPr>
          <p:cNvPr id="2" name="TextBox 1"/>
          <p:cNvSpPr txBox="1"/>
          <p:nvPr/>
        </p:nvSpPr>
        <p:spPr>
          <a:xfrm>
            <a:off x="2536033" y="2736967"/>
            <a:ext cx="5276327" cy="1015663"/>
          </a:xfrm>
          <a:prstGeom prst="rect">
            <a:avLst/>
          </a:prstGeom>
          <a:noFill/>
        </p:spPr>
        <p:txBody>
          <a:bodyPr wrap="square" rtlCol="0">
            <a:spAutoFit/>
          </a:bodyPr>
          <a:lstStyle/>
          <a:p>
            <a:r>
              <a:rPr lang="uk-UA" sz="6000" b="1" dirty="0" smtClean="0">
                <a:solidFill>
                  <a:srgbClr val="FF0000"/>
                </a:solidFill>
              </a:rPr>
              <a:t>ПРИКЛАДИ</a:t>
            </a:r>
            <a:endParaRPr lang="uk-UA" sz="6000" dirty="0"/>
          </a:p>
        </p:txBody>
      </p:sp>
    </p:spTree>
    <p:extLst>
      <p:ext uri="{BB962C8B-B14F-4D97-AF65-F5344CB8AC3E}">
        <p14:creationId xmlns:p14="http://schemas.microsoft.com/office/powerpoint/2010/main" val="40618227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44824"/>
            <a:ext cx="8424936" cy="2677656"/>
          </a:xfrm>
          <a:prstGeom prst="rect">
            <a:avLst/>
          </a:prstGeom>
        </p:spPr>
        <p:txBody>
          <a:bodyPr wrap="square">
            <a:spAutoFit/>
          </a:bodyPr>
          <a:lstStyle/>
          <a:p>
            <a:pPr algn="just"/>
            <a:r>
              <a:rPr lang="uk-UA" sz="2400" b="1" dirty="0" smtClean="0">
                <a:latin typeface="Times New Roman" pitchFamily="18" charset="0"/>
                <a:cs typeface="Times New Roman" pitchFamily="18" charset="0"/>
              </a:rPr>
              <a:t>М- ТЕСТ </a:t>
            </a:r>
            <a:r>
              <a:rPr lang="uk-UA" sz="2400" dirty="0" smtClean="0">
                <a:latin typeface="Times New Roman" pitchFamily="18" charset="0"/>
                <a:cs typeface="Times New Roman" pitchFamily="18" charset="0"/>
              </a:rPr>
              <a:t>(</a:t>
            </a:r>
            <a:r>
              <a:rPr lang="uk-UA" sz="2400" i="1" dirty="0" err="1">
                <a:latin typeface="Times New Roman" pitchFamily="18" charset="0"/>
                <a:cs typeface="Times New Roman" pitchFamily="18" charset="0"/>
              </a:rPr>
              <a:t>тест</a:t>
            </a:r>
            <a:r>
              <a:rPr lang="uk-UA" sz="2400" i="1" dirty="0">
                <a:latin typeface="Times New Roman" pitchFamily="18" charset="0"/>
                <a:cs typeface="Times New Roman" pitchFamily="18" charset="0"/>
              </a:rPr>
              <a:t> на адміністративне </a:t>
            </a:r>
            <a:r>
              <a:rPr lang="uk-UA" sz="2400" i="1" dirty="0" smtClean="0">
                <a:latin typeface="Times New Roman" pitchFamily="18" charset="0"/>
                <a:cs typeface="Times New Roman" pitchFamily="18" charset="0"/>
              </a:rPr>
              <a:t>навантаження</a:t>
            </a:r>
            <a:r>
              <a:rPr lang="uk-UA" sz="2400" dirty="0" smtClean="0">
                <a:latin typeface="Times New Roman" pitchFamily="18" charset="0"/>
                <a:cs typeface="Times New Roman" pitchFamily="18" charset="0"/>
              </a:rPr>
              <a:t>) </a:t>
            </a:r>
            <a:r>
              <a:rPr lang="uk-UA" sz="2400" dirty="0">
                <a:latin typeface="Times New Roman" pitchFamily="18" charset="0"/>
                <a:cs typeface="Times New Roman" pitchFamily="18" charset="0"/>
              </a:rPr>
              <a:t>щодо  отримання та продовження </a:t>
            </a:r>
            <a:r>
              <a:rPr lang="uk-UA" sz="2400" b="1" dirty="0">
                <a:solidFill>
                  <a:srgbClr val="FF0000"/>
                </a:solidFill>
                <a:latin typeface="Times New Roman" pitchFamily="18" charset="0"/>
                <a:cs typeface="Times New Roman" pitchFamily="18" charset="0"/>
              </a:rPr>
              <a:t>ліцензії на роздрібну торгівлю алкогольними напоями та тютюновими виробами</a:t>
            </a:r>
            <a:r>
              <a:rPr lang="uk-UA" sz="2400" dirty="0">
                <a:latin typeface="Times New Roman" pitchFamily="18" charset="0"/>
                <a:cs typeface="Times New Roman" pitchFamily="18" charset="0"/>
              </a:rPr>
              <a:t>, за визначеною процедурою, яка прописана в </a:t>
            </a:r>
            <a:r>
              <a:rPr lang="uk-UA" sz="2400" b="1" dirty="0">
                <a:latin typeface="Times New Roman" pitchFamily="18" charset="0"/>
                <a:cs typeface="Times New Roman" pitchFamily="18" charset="0"/>
              </a:rPr>
              <a:t>Законі   Україні «Про державне регулювання виробництва і обігу спирту етилового, коньячного і плодового, алкогольних напоїв та тютюнових виробів»</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913416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4253956782"/>
              </p:ext>
            </p:extLst>
          </p:nvPr>
        </p:nvGraphicFramePr>
        <p:xfrm>
          <a:off x="251520" y="188640"/>
          <a:ext cx="8640960" cy="5027507"/>
        </p:xfrm>
        <a:graphic>
          <a:graphicData uri="http://schemas.openxmlformats.org/drawingml/2006/table">
            <a:tbl>
              <a:tblPr>
                <a:tableStyleId>{5C22544A-7EE6-4342-B048-85BDC9FD1C3A}</a:tableStyleId>
              </a:tblPr>
              <a:tblGrid>
                <a:gridCol w="3478840">
                  <a:extLst>
                    <a:ext uri="{9D8B030D-6E8A-4147-A177-3AD203B41FA5}">
                      <a16:colId xmlns:a16="http://schemas.microsoft.com/office/drawing/2014/main" val="20000"/>
                    </a:ext>
                  </a:extLst>
                </a:gridCol>
                <a:gridCol w="803152">
                  <a:extLst>
                    <a:ext uri="{9D8B030D-6E8A-4147-A177-3AD203B41FA5}">
                      <a16:colId xmlns:a16="http://schemas.microsoft.com/office/drawing/2014/main" val="20001"/>
                    </a:ext>
                  </a:extLst>
                </a:gridCol>
                <a:gridCol w="1188651">
                  <a:extLst>
                    <a:ext uri="{9D8B030D-6E8A-4147-A177-3AD203B41FA5}">
                      <a16:colId xmlns:a16="http://schemas.microsoft.com/office/drawing/2014/main" val="20002"/>
                    </a:ext>
                  </a:extLst>
                </a:gridCol>
                <a:gridCol w="756810">
                  <a:extLst>
                    <a:ext uri="{9D8B030D-6E8A-4147-A177-3AD203B41FA5}">
                      <a16:colId xmlns:a16="http://schemas.microsoft.com/office/drawing/2014/main" val="20003"/>
                    </a:ext>
                  </a:extLst>
                </a:gridCol>
                <a:gridCol w="677741">
                  <a:extLst>
                    <a:ext uri="{9D8B030D-6E8A-4147-A177-3AD203B41FA5}">
                      <a16:colId xmlns:a16="http://schemas.microsoft.com/office/drawing/2014/main" val="20004"/>
                    </a:ext>
                  </a:extLst>
                </a:gridCol>
                <a:gridCol w="481948">
                  <a:extLst>
                    <a:ext uri="{9D8B030D-6E8A-4147-A177-3AD203B41FA5}">
                      <a16:colId xmlns:a16="http://schemas.microsoft.com/office/drawing/2014/main" val="20005"/>
                    </a:ext>
                  </a:extLst>
                </a:gridCol>
                <a:gridCol w="542191">
                  <a:extLst>
                    <a:ext uri="{9D8B030D-6E8A-4147-A177-3AD203B41FA5}">
                      <a16:colId xmlns:a16="http://schemas.microsoft.com/office/drawing/2014/main" val="20006"/>
                    </a:ext>
                  </a:extLst>
                </a:gridCol>
                <a:gridCol w="711627">
                  <a:extLst>
                    <a:ext uri="{9D8B030D-6E8A-4147-A177-3AD203B41FA5}">
                      <a16:colId xmlns:a16="http://schemas.microsoft.com/office/drawing/2014/main" val="20007"/>
                    </a:ext>
                  </a:extLst>
                </a:gridCol>
              </a:tblGrid>
              <a:tr h="1177548">
                <a:tc>
                  <a:txBody>
                    <a:bodyPr/>
                    <a:lstStyle/>
                    <a:p>
                      <a:pPr algn="l" fontAlgn="ctr"/>
                      <a:r>
                        <a:rPr lang="ru-RU" sz="1200" b="1" i="0" u="none" strike="noStrike" dirty="0">
                          <a:solidFill>
                            <a:schemeClr val="tx1"/>
                          </a:solidFill>
                          <a:effectLst/>
                          <a:latin typeface="Times New Roman"/>
                        </a:rPr>
                        <a:t>ПРОЦЕДУРА ОТРИМАННЯ </a:t>
                      </a:r>
                      <a:r>
                        <a:rPr lang="ru-RU" sz="1200" b="1" i="0" u="none" strike="noStrike" dirty="0" smtClean="0">
                          <a:solidFill>
                            <a:schemeClr val="tx1"/>
                          </a:solidFill>
                          <a:effectLst/>
                          <a:latin typeface="Times New Roman"/>
                        </a:rPr>
                        <a:t>ІНФОРМАЦІЇ.</a:t>
                      </a:r>
                    </a:p>
                    <a:p>
                      <a:pPr algn="l" fontAlgn="ctr"/>
                      <a:r>
                        <a:rPr lang="uk-UA" sz="1600" b="1" i="0" u="none" strike="noStrike" dirty="0" smtClean="0">
                          <a:solidFill>
                            <a:srgbClr val="FF0000"/>
                          </a:solidFill>
                          <a:effectLst/>
                          <a:latin typeface="Times New Roman"/>
                        </a:rPr>
                        <a:t>Вінницька</a:t>
                      </a:r>
                      <a:r>
                        <a:rPr lang="uk-UA" sz="1600" b="1" i="0" u="none" strike="noStrike" baseline="0" dirty="0" smtClean="0">
                          <a:solidFill>
                            <a:srgbClr val="FF0000"/>
                          </a:solidFill>
                          <a:effectLst/>
                          <a:latin typeface="Times New Roman"/>
                        </a:rPr>
                        <a:t> область.</a:t>
                      </a:r>
                      <a:endParaRPr lang="ru-RU" sz="1600" b="1" i="0" u="none" strike="noStrike" dirty="0">
                        <a:solidFill>
                          <a:srgbClr val="FF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u="none" strike="noStrike" dirty="0">
                          <a:effectLst/>
                          <a:latin typeface="Times New Roman" pitchFamily="18" charset="0"/>
                          <a:cs typeface="Times New Roman" pitchFamily="18" charset="0"/>
                        </a:rPr>
                        <a:t>Участь</a:t>
                      </a:r>
                      <a:endParaRPr lang="ru-RU" sz="14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u="none" strike="noStrike" dirty="0">
                          <a:effectLst/>
                          <a:latin typeface="Times New Roman" pitchFamily="18" charset="0"/>
                          <a:cs typeface="Times New Roman" pitchFamily="18" charset="0"/>
                        </a:rPr>
                        <a:t> </a:t>
                      </a:r>
                      <a:endParaRPr lang="ru-RU" sz="14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u="none" strike="noStrike">
                          <a:effectLst/>
                          <a:latin typeface="Times New Roman" pitchFamily="18" charset="0"/>
                          <a:cs typeface="Times New Roman" pitchFamily="18" charset="0"/>
                        </a:rPr>
                        <a:t>Час на процедуру в годинах</a:t>
                      </a:r>
                      <a:endParaRPr lang="ru-RU" sz="14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u="none" strike="noStrike">
                          <a:effectLst/>
                          <a:latin typeface="Times New Roman" pitchFamily="18" charset="0"/>
                          <a:cs typeface="Times New Roman" pitchFamily="18" charset="0"/>
                        </a:rPr>
                        <a:t>Вартість, грн.</a:t>
                      </a:r>
                      <a:endParaRPr lang="ru-RU" sz="14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u="none" strike="noStrike">
                          <a:effectLst/>
                          <a:latin typeface="Times New Roman" pitchFamily="18" charset="0"/>
                          <a:cs typeface="Times New Roman" pitchFamily="18" charset="0"/>
                        </a:rPr>
                        <a:t>Сума, грн</a:t>
                      </a:r>
                      <a:endParaRPr lang="ru-RU" sz="14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u="none" strike="noStrike">
                          <a:effectLst/>
                          <a:latin typeface="Times New Roman" pitchFamily="18" charset="0"/>
                          <a:cs typeface="Times New Roman" pitchFamily="18" charset="0"/>
                        </a:rPr>
                        <a:t>кількість СПД\ліцензій</a:t>
                      </a:r>
                      <a:endParaRPr lang="ru-RU" sz="14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u="none" strike="noStrike">
                          <a:effectLst/>
                          <a:latin typeface="Times New Roman" pitchFamily="18" charset="0"/>
                          <a:cs typeface="Times New Roman" pitchFamily="18" charset="0"/>
                        </a:rPr>
                        <a:t>Разом </a:t>
                      </a:r>
                      <a:endParaRPr lang="ru-RU" sz="1400" b="1"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44398">
                <a:tc>
                  <a:txBody>
                    <a:bodyPr/>
                    <a:lstStyle/>
                    <a:p>
                      <a:pPr algn="just" fontAlgn="ctr"/>
                      <a:r>
                        <a:rPr lang="uk-UA" sz="1800" u="none" strike="noStrike" noProof="0" dirty="0" smtClean="0">
                          <a:effectLst/>
                          <a:latin typeface="Times New Roman" pitchFamily="18" charset="0"/>
                          <a:cs typeface="Times New Roman" pitchFamily="18" charset="0"/>
                        </a:rPr>
                        <a:t>Знайти і прочитати Закон України Про державне регулювання виробництва і обігу спирту етилового, коньячного і плодового, алкогольних напоїв  та тютюнових виробів (можливі зміни)   та  інші НПА, які регулюють цю сферу.</a:t>
                      </a:r>
                      <a:endParaRPr lang="uk-UA" sz="18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uk-UA" sz="1600" u="none" strike="noStrike" noProof="0" dirty="0" smtClean="0">
                          <a:effectLst/>
                          <a:latin typeface="Times New Roman" pitchFamily="18" charset="0"/>
                          <a:cs typeface="Times New Roman" pitchFamily="18" charset="0"/>
                        </a:rPr>
                        <a:t>СПД</a:t>
                      </a:r>
                      <a:endParaRPr lang="uk-UA" sz="1600" b="1" i="0" u="none" strike="noStrike" noProof="0"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600" u="none" strike="noStrike" noProof="0" dirty="0" smtClean="0">
                          <a:effectLst/>
                          <a:latin typeface="Times New Roman" pitchFamily="18" charset="0"/>
                          <a:cs typeface="Times New Roman" pitchFamily="18" charset="0"/>
                        </a:rPr>
                        <a:t>в годинах (з урахуванням, що знає де шукати та на які статті звертати увагу)</a:t>
                      </a:r>
                      <a:endParaRPr lang="uk-UA" sz="16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2</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26</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52</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latin typeface="Times New Roman" pitchFamily="18" charset="0"/>
                          <a:cs typeface="Times New Roman" pitchFamily="18" charset="0"/>
                        </a:rPr>
                        <a:t>2528</a:t>
                      </a:r>
                      <a:endParaRPr lang="ru-RU" sz="16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latin typeface="Times New Roman" pitchFamily="18" charset="0"/>
                          <a:cs typeface="Times New Roman" pitchFamily="18" charset="0"/>
                        </a:rPr>
                        <a:t>131456</a:t>
                      </a:r>
                      <a:endParaRPr lang="ru-RU" sz="16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20895">
                <a:tc>
                  <a:txBody>
                    <a:bodyPr/>
                    <a:lstStyle/>
                    <a:p>
                      <a:pPr algn="just" fontAlgn="ctr"/>
                      <a:r>
                        <a:rPr lang="uk-UA" sz="1800" u="none" strike="noStrike" noProof="0" dirty="0" smtClean="0">
                          <a:effectLst/>
                          <a:latin typeface="Times New Roman" pitchFamily="18" charset="0"/>
                          <a:cs typeface="Times New Roman" pitchFamily="18" charset="0"/>
                        </a:rPr>
                        <a:t>Витратити часу  на  консультацій  з уповноваженим органом щодо процедури отримання ліцензії (уточнити, які документи потрібні)</a:t>
                      </a:r>
                      <a:endParaRPr lang="uk-UA" sz="18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600" u="none" strike="noStrike" noProof="0" smtClean="0">
                          <a:effectLst/>
                          <a:latin typeface="Times New Roman" pitchFamily="18" charset="0"/>
                          <a:cs typeface="Times New Roman" pitchFamily="18" charset="0"/>
                        </a:rPr>
                        <a:t>СПД</a:t>
                      </a:r>
                      <a:endParaRPr lang="uk-UA" sz="16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600" u="none" strike="noStrike" noProof="0" smtClean="0">
                          <a:effectLst/>
                          <a:latin typeface="Times New Roman" pitchFamily="18" charset="0"/>
                          <a:cs typeface="Times New Roman" pitchFamily="18" charset="0"/>
                        </a:rPr>
                        <a:t>години</a:t>
                      </a:r>
                      <a:endParaRPr lang="uk-UA" sz="16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0,5</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26</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13</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2528</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32864</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0447">
                <a:tc>
                  <a:txBody>
                    <a:bodyPr/>
                    <a:lstStyle/>
                    <a:p>
                      <a:pPr algn="just" fontAlgn="ctr"/>
                      <a:r>
                        <a:rPr lang="uk-UA" sz="1800" u="none" strike="noStrike" noProof="0" dirty="0" smtClean="0">
                          <a:effectLst/>
                          <a:latin typeface="Times New Roman" pitchFamily="18" charset="0"/>
                          <a:cs typeface="Times New Roman" pitchFamily="18" charset="0"/>
                        </a:rPr>
                        <a:t>Перевірка наявності документів, банківських реквізитів тощо</a:t>
                      </a:r>
                      <a:endParaRPr lang="uk-UA" sz="18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600" u="none" strike="noStrike" noProof="0" dirty="0" smtClean="0">
                          <a:effectLst/>
                          <a:latin typeface="Times New Roman" pitchFamily="18" charset="0"/>
                          <a:cs typeface="Times New Roman" pitchFamily="18" charset="0"/>
                        </a:rPr>
                        <a:t>СПД</a:t>
                      </a:r>
                      <a:endParaRPr lang="uk-UA" sz="1600" b="1"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600" u="none" strike="noStrike" noProof="0" dirty="0" smtClean="0">
                          <a:effectLst/>
                          <a:latin typeface="Times New Roman" pitchFamily="18" charset="0"/>
                          <a:cs typeface="Times New Roman" pitchFamily="18" charset="0"/>
                        </a:rPr>
                        <a:t>години</a:t>
                      </a:r>
                      <a:endParaRPr lang="uk-UA" sz="16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latin typeface="Times New Roman" pitchFamily="18" charset="0"/>
                          <a:cs typeface="Times New Roman" pitchFamily="18" charset="0"/>
                        </a:rPr>
                        <a:t>0,5</a:t>
                      </a:r>
                      <a:endParaRPr lang="ru-RU" sz="16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latin typeface="Times New Roman" pitchFamily="18" charset="0"/>
                          <a:cs typeface="Times New Roman" pitchFamily="18" charset="0"/>
                        </a:rPr>
                        <a:t>26</a:t>
                      </a:r>
                      <a:endParaRPr lang="ru-RU" sz="16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latin typeface="Times New Roman" pitchFamily="18" charset="0"/>
                          <a:cs typeface="Times New Roman" pitchFamily="18" charset="0"/>
                        </a:rPr>
                        <a:t>13</a:t>
                      </a:r>
                      <a:endParaRPr lang="ru-RU" sz="16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latin typeface="Times New Roman" pitchFamily="18" charset="0"/>
                          <a:cs typeface="Times New Roman" pitchFamily="18" charset="0"/>
                        </a:rPr>
                        <a:t>2528</a:t>
                      </a:r>
                      <a:endParaRPr lang="ru-RU" sz="16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32864</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5224">
                <a:tc>
                  <a:txBody>
                    <a:bodyPr/>
                    <a:lstStyle/>
                    <a:p>
                      <a:pPr algn="l" fontAlgn="b"/>
                      <a:r>
                        <a:rPr lang="ru-RU" sz="1400" u="none" strike="noStrike" dirty="0">
                          <a:effectLst/>
                          <a:latin typeface="Times New Roman" pitchFamily="18" charset="0"/>
                          <a:cs typeface="Times New Roman" pitchFamily="18" charset="0"/>
                        </a:rPr>
                        <a:t>ВСЬОГО</a:t>
                      </a:r>
                      <a:endParaRPr lang="ru-RU" sz="14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latin typeface="Times New Roman" pitchFamily="18" charset="0"/>
                          <a:cs typeface="Times New Roman" pitchFamily="18" charset="0"/>
                        </a:rPr>
                        <a:t> </a:t>
                      </a:r>
                      <a:endParaRPr lang="ru-RU" sz="16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latin typeface="Times New Roman" pitchFamily="18" charset="0"/>
                          <a:cs typeface="Times New Roman" pitchFamily="18" charset="0"/>
                        </a:rPr>
                        <a:t> </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 </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latin typeface="Times New Roman" pitchFamily="18" charset="0"/>
                          <a:cs typeface="Times New Roman" pitchFamily="18" charset="0"/>
                        </a:rPr>
                        <a:t> </a:t>
                      </a:r>
                      <a:endParaRPr lang="ru-RU" sz="16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78</a:t>
                      </a:r>
                      <a:endParaRPr lang="ru-RU"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latin typeface="Times New Roman" pitchFamily="18" charset="0"/>
                          <a:cs typeface="Times New Roman" pitchFamily="18" charset="0"/>
                        </a:rPr>
                        <a:t> </a:t>
                      </a:r>
                      <a:endParaRPr lang="ru-RU" sz="16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b="1" u="none" strike="noStrike" dirty="0">
                          <a:solidFill>
                            <a:srgbClr val="FF0000"/>
                          </a:solidFill>
                          <a:effectLst/>
                          <a:latin typeface="Times New Roman" pitchFamily="18" charset="0"/>
                          <a:cs typeface="Times New Roman" pitchFamily="18" charset="0"/>
                        </a:rPr>
                        <a:t>197184</a:t>
                      </a:r>
                      <a:endParaRPr lang="ru-RU" sz="1600" b="1" i="0" u="none" strike="noStrike" dirty="0">
                        <a:solidFill>
                          <a:srgbClr val="FF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Прямоугольник 5"/>
          <p:cNvSpPr/>
          <p:nvPr/>
        </p:nvSpPr>
        <p:spPr>
          <a:xfrm>
            <a:off x="251520" y="5417929"/>
            <a:ext cx="8640960" cy="1323439"/>
          </a:xfrm>
          <a:prstGeom prst="rect">
            <a:avLst/>
          </a:prstGeom>
        </p:spPr>
        <p:txBody>
          <a:bodyPr wrap="square">
            <a:spAutoFit/>
          </a:bodyPr>
          <a:lstStyle/>
          <a:p>
            <a:pPr algn="just"/>
            <a:r>
              <a:rPr lang="uk-UA" sz="2000" i="1" dirty="0">
                <a:latin typeface="Times New Roman" pitchFamily="18" charset="0"/>
                <a:cs typeface="Times New Roman" pitchFamily="18" charset="0"/>
              </a:rPr>
              <a:t>Розрахунок здійснювався </a:t>
            </a:r>
            <a:r>
              <a:rPr lang="uk-UA" sz="2000" b="1" i="1" dirty="0">
                <a:solidFill>
                  <a:srgbClr val="FF0000"/>
                </a:solidFill>
                <a:latin typeface="Times New Roman" pitchFamily="18" charset="0"/>
                <a:cs typeface="Times New Roman" pitchFamily="18" charset="0"/>
              </a:rPr>
              <a:t>по кожній області </a:t>
            </a:r>
            <a:r>
              <a:rPr lang="uk-UA" sz="2000" i="1" dirty="0">
                <a:latin typeface="Times New Roman" pitchFamily="18" charset="0"/>
                <a:cs typeface="Times New Roman" pitchFamily="18" charset="0"/>
              </a:rPr>
              <a:t>окремо та узагальнювався по всій Україні. Також окремо рахувались СПД, які здійснюють діяльність в районах, селах, містах  та СПД, які здійснюють діяльність в обласному </a:t>
            </a:r>
            <a:r>
              <a:rPr lang="uk-UA" sz="2000" i="1" dirty="0" err="1">
                <a:latin typeface="Times New Roman" pitchFamily="18" charset="0"/>
                <a:cs typeface="Times New Roman" pitchFamily="18" charset="0"/>
              </a:rPr>
              <a:t>центрі\</a:t>
            </a:r>
            <a:r>
              <a:rPr lang="uk-UA" sz="2000" i="1" dirty="0">
                <a:latin typeface="Times New Roman" pitchFamily="18" charset="0"/>
                <a:cs typeface="Times New Roman" pitchFamily="18" charset="0"/>
              </a:rPr>
              <a:t> місті.</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9328136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34666304"/>
              </p:ext>
            </p:extLst>
          </p:nvPr>
        </p:nvGraphicFramePr>
        <p:xfrm>
          <a:off x="251520" y="188641"/>
          <a:ext cx="8712968" cy="6480719"/>
        </p:xfrm>
        <a:graphic>
          <a:graphicData uri="http://schemas.openxmlformats.org/drawingml/2006/table">
            <a:tbl>
              <a:tblPr>
                <a:tableStyleId>{5C22544A-7EE6-4342-B048-85BDC9FD1C3A}</a:tableStyleId>
              </a:tblPr>
              <a:tblGrid>
                <a:gridCol w="5585236">
                  <a:extLst>
                    <a:ext uri="{9D8B030D-6E8A-4147-A177-3AD203B41FA5}">
                      <a16:colId xmlns:a16="http://schemas.microsoft.com/office/drawing/2014/main" val="20000"/>
                    </a:ext>
                  </a:extLst>
                </a:gridCol>
                <a:gridCol w="446819">
                  <a:extLst>
                    <a:ext uri="{9D8B030D-6E8A-4147-A177-3AD203B41FA5}">
                      <a16:colId xmlns:a16="http://schemas.microsoft.com/office/drawing/2014/main" val="20001"/>
                    </a:ext>
                  </a:extLst>
                </a:gridCol>
                <a:gridCol w="595758">
                  <a:extLst>
                    <a:ext uri="{9D8B030D-6E8A-4147-A177-3AD203B41FA5}">
                      <a16:colId xmlns:a16="http://schemas.microsoft.com/office/drawing/2014/main" val="20002"/>
                    </a:ext>
                  </a:extLst>
                </a:gridCol>
                <a:gridCol w="297880">
                  <a:extLst>
                    <a:ext uri="{9D8B030D-6E8A-4147-A177-3AD203B41FA5}">
                      <a16:colId xmlns:a16="http://schemas.microsoft.com/office/drawing/2014/main" val="20003"/>
                    </a:ext>
                  </a:extLst>
                </a:gridCol>
                <a:gridCol w="372349">
                  <a:extLst>
                    <a:ext uri="{9D8B030D-6E8A-4147-A177-3AD203B41FA5}">
                      <a16:colId xmlns:a16="http://schemas.microsoft.com/office/drawing/2014/main" val="20004"/>
                    </a:ext>
                  </a:extLst>
                </a:gridCol>
                <a:gridCol w="372349">
                  <a:extLst>
                    <a:ext uri="{9D8B030D-6E8A-4147-A177-3AD203B41FA5}">
                      <a16:colId xmlns:a16="http://schemas.microsoft.com/office/drawing/2014/main" val="20005"/>
                    </a:ext>
                  </a:extLst>
                </a:gridCol>
                <a:gridCol w="446819">
                  <a:extLst>
                    <a:ext uri="{9D8B030D-6E8A-4147-A177-3AD203B41FA5}">
                      <a16:colId xmlns:a16="http://schemas.microsoft.com/office/drawing/2014/main" val="20006"/>
                    </a:ext>
                  </a:extLst>
                </a:gridCol>
                <a:gridCol w="595758">
                  <a:extLst>
                    <a:ext uri="{9D8B030D-6E8A-4147-A177-3AD203B41FA5}">
                      <a16:colId xmlns:a16="http://schemas.microsoft.com/office/drawing/2014/main" val="20007"/>
                    </a:ext>
                  </a:extLst>
                </a:gridCol>
              </a:tblGrid>
              <a:tr h="664887">
                <a:tc>
                  <a:txBody>
                    <a:bodyPr/>
                    <a:lstStyle/>
                    <a:p>
                      <a:pPr algn="l" fontAlgn="ctr"/>
                      <a:r>
                        <a:rPr lang="ru-RU" sz="1300" b="1" u="none" strike="noStrike" dirty="0">
                          <a:solidFill>
                            <a:srgbClr val="FF0000"/>
                          </a:solidFill>
                          <a:effectLst/>
                          <a:latin typeface="Times New Roman" pitchFamily="18" charset="0"/>
                          <a:cs typeface="Times New Roman" pitchFamily="18" charset="0"/>
                        </a:rPr>
                        <a:t>ПРОЦЕДУРА.  ОТРИМАННЯ ЛІЦЕНЗІЇ. </a:t>
                      </a:r>
                      <a:endParaRPr lang="ru-RU" sz="1300" b="1" i="0" u="none" strike="noStrike" dirty="0">
                        <a:solidFill>
                          <a:srgbClr val="FF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uk-UA" sz="1300" b="0" i="0" u="none" strike="noStrike" noProof="0">
                        <a:solidFill>
                          <a:srgbClr val="000000"/>
                        </a:solidFill>
                        <a:effectLst/>
                        <a:latin typeface="Times New Roman" pitchFamily="18" charset="0"/>
                        <a:cs typeface="Times New Roman" pitchFamily="18" charset="0"/>
                      </a:endParaRPr>
                    </a:p>
                  </a:txBody>
                  <a:tcPr marL="5784" marR="5784" marT="57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000" b="1" i="0" u="none" strike="noStrike" noProof="0" dirty="0" smtClean="0">
                          <a:solidFill>
                            <a:srgbClr val="000000"/>
                          </a:solidFill>
                          <a:effectLst/>
                          <a:latin typeface="Times New Roman"/>
                        </a:rPr>
                        <a:t>Час</a:t>
                      </a:r>
                      <a:endParaRPr lang="uk-UA" sz="1000" b="1" i="0" u="none" strike="noStrike" noProof="0"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000" b="1" i="0" u="none" strike="noStrike" noProof="0" dirty="0" smtClean="0">
                          <a:solidFill>
                            <a:srgbClr val="000000"/>
                          </a:solidFill>
                          <a:effectLst/>
                          <a:latin typeface="Times New Roman"/>
                        </a:rPr>
                        <a:t>Вартість, грн.</a:t>
                      </a:r>
                      <a:endParaRPr lang="uk-UA" sz="1000" b="1" i="0" u="none" strike="noStrike" noProof="0"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000" b="1" i="0" u="none" strike="noStrike" noProof="0" dirty="0" smtClean="0">
                          <a:solidFill>
                            <a:srgbClr val="000000"/>
                          </a:solidFill>
                          <a:effectLst/>
                          <a:latin typeface="Times New Roman"/>
                        </a:rPr>
                        <a:t>Сума, </a:t>
                      </a:r>
                      <a:r>
                        <a:rPr lang="uk-UA" sz="1000" b="1" i="0" u="none" strike="noStrike" noProof="0" dirty="0" err="1" smtClean="0">
                          <a:solidFill>
                            <a:srgbClr val="000000"/>
                          </a:solidFill>
                          <a:effectLst/>
                          <a:latin typeface="Times New Roman"/>
                        </a:rPr>
                        <a:t>грн</a:t>
                      </a:r>
                      <a:endParaRPr lang="uk-UA" sz="1000" b="1" i="0" u="none" strike="noStrike" noProof="0"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000" b="1" i="0" u="none" strike="noStrike" noProof="0" dirty="0" smtClean="0">
                          <a:solidFill>
                            <a:srgbClr val="000000"/>
                          </a:solidFill>
                          <a:effectLst/>
                          <a:latin typeface="Times New Roman"/>
                        </a:rPr>
                        <a:t>кількість </a:t>
                      </a:r>
                      <a:r>
                        <a:rPr lang="uk-UA" sz="1000" b="1" i="0" u="none" strike="noStrike" noProof="0" dirty="0" err="1" smtClean="0">
                          <a:solidFill>
                            <a:srgbClr val="000000"/>
                          </a:solidFill>
                          <a:effectLst/>
                          <a:latin typeface="Times New Roman"/>
                        </a:rPr>
                        <a:t>СПД\ліцензій</a:t>
                      </a:r>
                      <a:endParaRPr lang="uk-UA" sz="1000" b="1" i="0" u="none" strike="noStrike" noProof="0"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000" b="1" i="0" u="none" strike="noStrike" noProof="0" dirty="0" smtClean="0">
                          <a:solidFill>
                            <a:srgbClr val="000000"/>
                          </a:solidFill>
                          <a:effectLst/>
                          <a:latin typeface="Times New Roman"/>
                        </a:rPr>
                        <a:t>Разом </a:t>
                      </a:r>
                      <a:endParaRPr lang="uk-UA" sz="1000" b="1" i="0" u="none" strike="noStrike" noProof="0"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8975">
                <a:tc>
                  <a:txBody>
                    <a:bodyPr/>
                    <a:lstStyle/>
                    <a:p>
                      <a:pPr algn="l" fontAlgn="ctr"/>
                      <a:r>
                        <a:rPr lang="uk-UA" sz="1300" u="none" strike="noStrike" noProof="0" dirty="0" smtClean="0">
                          <a:effectLst/>
                          <a:latin typeface="Times New Roman" pitchFamily="18" charset="0"/>
                          <a:cs typeface="Times New Roman" pitchFamily="18" charset="0"/>
                        </a:rPr>
                        <a:t>Підготувати документи:</a:t>
                      </a:r>
                      <a:endParaRPr lang="uk-UA" sz="1300" b="1"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300" u="none" strike="noStrike">
                          <a:effectLst/>
                          <a:latin typeface="Times New Roman" pitchFamily="18" charset="0"/>
                          <a:cs typeface="Times New Roman" pitchFamily="18" charset="0"/>
                        </a:rPr>
                        <a:t> </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uk-UA" sz="1300" u="none" strike="noStrike" noProof="0" smtClean="0">
                          <a:effectLst/>
                          <a:latin typeface="Times New Roman" pitchFamily="18" charset="0"/>
                          <a:cs typeface="Times New Roman" pitchFamily="18" charset="0"/>
                        </a:rPr>
                        <a:t> </a:t>
                      </a:r>
                      <a:endParaRPr lang="uk-UA" sz="1300" b="0" i="0" u="none" strike="noStrike" noProof="0">
                        <a:solidFill>
                          <a:srgbClr val="000000"/>
                        </a:solidFill>
                        <a:effectLst/>
                        <a:latin typeface="Times New Roman" pitchFamily="18" charset="0"/>
                        <a:cs typeface="Times New Roman" pitchFamily="18" charset="0"/>
                      </a:endParaRPr>
                    </a:p>
                  </a:txBody>
                  <a:tcPr marL="5784" marR="5784" marT="57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 </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 </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 </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 </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 </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8975">
                <a:tc>
                  <a:txBody>
                    <a:bodyPr/>
                    <a:lstStyle/>
                    <a:p>
                      <a:pPr algn="l" fontAlgn="ctr"/>
                      <a:r>
                        <a:rPr lang="uk-UA" sz="1300" u="none" strike="noStrike" noProof="0" smtClean="0">
                          <a:effectLst/>
                          <a:latin typeface="Times New Roman" pitchFamily="18" charset="0"/>
                          <a:cs typeface="Times New Roman" pitchFamily="18" charset="0"/>
                        </a:rPr>
                        <a:t>Знайти та заповнити заяву (алкоголь)</a:t>
                      </a:r>
                      <a:endParaRPr lang="uk-UA" sz="1300" b="0" i="0" u="none" strike="noStrike" noProof="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СПД</a:t>
                      </a:r>
                      <a:endParaRPr lang="ru-RU" sz="1300" b="1"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dirty="0" smtClean="0">
                          <a:effectLst/>
                          <a:latin typeface="Times New Roman" pitchFamily="18" charset="0"/>
                          <a:cs typeface="Times New Roman" pitchFamily="18" charset="0"/>
                        </a:rPr>
                        <a:t>години</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0,5</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13</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4317</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56121</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8975">
                <a:tc>
                  <a:txBody>
                    <a:bodyPr/>
                    <a:lstStyle/>
                    <a:p>
                      <a:pPr algn="l" fontAlgn="ctr"/>
                      <a:r>
                        <a:rPr lang="uk-UA" sz="1300" u="none" strike="noStrike" noProof="0" dirty="0" smtClean="0">
                          <a:effectLst/>
                          <a:latin typeface="Times New Roman" pitchFamily="18" charset="0"/>
                          <a:cs typeface="Times New Roman" pitchFamily="18" charset="0"/>
                        </a:rPr>
                        <a:t>Знайти та заповнити заяву (тютюн)</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СПД</a:t>
                      </a:r>
                      <a:endParaRPr lang="ru-RU" sz="1300" b="1"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dirty="0" smtClean="0">
                          <a:effectLst/>
                          <a:latin typeface="Times New Roman" pitchFamily="18" charset="0"/>
                          <a:cs typeface="Times New Roman" pitchFamily="18" charset="0"/>
                        </a:rPr>
                        <a:t>години</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0,5</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13</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3446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44798</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9771">
                <a:tc rowSpan="2">
                  <a:txBody>
                    <a:bodyPr/>
                    <a:lstStyle/>
                    <a:p>
                      <a:pPr algn="just" fontAlgn="ctr"/>
                      <a:r>
                        <a:rPr lang="uk-UA" sz="1300" u="none" strike="noStrike" noProof="0" smtClean="0">
                          <a:effectLst/>
                          <a:latin typeface="Times New Roman" pitchFamily="18" charset="0"/>
                          <a:cs typeface="Times New Roman" pitchFamily="18" charset="0"/>
                        </a:rPr>
                        <a:t>Зробити платіж  за ліцензію та зробити відмітку банку (рахуємо фактично витрачений час на проїзд до банку, черги). Рахуємо що ліцензію на тютюн та алкоголь беруть одночасно </a:t>
                      </a:r>
                      <a:endParaRPr lang="uk-UA" sz="1300" b="0" i="0" u="none" strike="noStrike" noProof="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СПД</a:t>
                      </a:r>
                      <a:endParaRPr lang="ru-RU" sz="1300" b="1"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smtClean="0">
                          <a:effectLst/>
                          <a:latin typeface="Times New Roman" pitchFamily="18" charset="0"/>
                          <a:cs typeface="Times New Roman" pitchFamily="18" charset="0"/>
                        </a:rPr>
                        <a:t>години</a:t>
                      </a:r>
                      <a:endParaRPr lang="uk-UA" sz="1300" b="0" i="0" u="none" strike="noStrike" noProof="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52</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2528</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131456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4732">
                <a:tc vMerge="1">
                  <a:txBody>
                    <a:bodyPr/>
                    <a:lstStyle/>
                    <a:p>
                      <a:endParaRPr lang="ru-RU"/>
                    </a:p>
                  </a:txBody>
                  <a:tcPr/>
                </a:tc>
                <a:tc>
                  <a:txBody>
                    <a:bodyPr/>
                    <a:lstStyle/>
                    <a:p>
                      <a:pPr algn="ctr" fontAlgn="ctr"/>
                      <a:r>
                        <a:rPr lang="ru-RU" sz="1300" u="none" strike="noStrike">
                          <a:effectLst/>
                          <a:latin typeface="Times New Roman" pitchFamily="18" charset="0"/>
                          <a:cs typeface="Times New Roman" pitchFamily="18" charset="0"/>
                        </a:rPr>
                        <a:t>СПД</a:t>
                      </a:r>
                      <a:endParaRPr lang="ru-RU" sz="1300" b="1"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dirty="0" smtClean="0">
                          <a:effectLst/>
                          <a:latin typeface="Times New Roman" pitchFamily="18" charset="0"/>
                          <a:cs typeface="Times New Roman" pitchFamily="18" charset="0"/>
                        </a:rPr>
                        <a:t>проїзд </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3</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2528</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15168</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4503">
                <a:tc>
                  <a:txBody>
                    <a:bodyPr/>
                    <a:lstStyle/>
                    <a:p>
                      <a:pPr algn="just" fontAlgn="ctr"/>
                      <a:r>
                        <a:rPr lang="uk-UA" sz="1300" u="none" strike="noStrike" noProof="0" dirty="0" smtClean="0">
                          <a:effectLst/>
                          <a:latin typeface="Times New Roman" pitchFamily="18" charset="0"/>
                          <a:cs typeface="Times New Roman" pitchFamily="18" charset="0"/>
                        </a:rPr>
                        <a:t>Подача документів до уповноваженого органу щодо видачі ліцензії проїзд з районів, сіл до обласного міста (витрати часу, на проїзд з районів, сіл до обласного міста )</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СПД</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dirty="0" smtClean="0">
                          <a:effectLst/>
                          <a:latin typeface="Times New Roman" pitchFamily="18" charset="0"/>
                          <a:cs typeface="Times New Roman" pitchFamily="18" charset="0"/>
                        </a:rPr>
                        <a:t>години</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4</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104</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2019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209976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31740">
                <a:tc>
                  <a:txBody>
                    <a:bodyPr/>
                    <a:lstStyle/>
                    <a:p>
                      <a:pPr algn="just" fontAlgn="ctr"/>
                      <a:r>
                        <a:rPr lang="uk-UA" sz="1300" u="none" strike="noStrike" noProof="0" dirty="0" smtClean="0">
                          <a:effectLst/>
                          <a:latin typeface="Times New Roman" pitchFamily="18" charset="0"/>
                          <a:cs typeface="Times New Roman" pitchFamily="18" charset="0"/>
                        </a:rPr>
                        <a:t>Витрати на проїзд до уповноваженого органу від районів, сіл до обласного міста (м. Вінниця)</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СПД</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dirty="0" smtClean="0">
                          <a:effectLst/>
                          <a:latin typeface="Times New Roman" pitchFamily="18" charset="0"/>
                          <a:cs typeface="Times New Roman" pitchFamily="18" charset="0"/>
                        </a:rPr>
                        <a:t>проїзд</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18</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36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2019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72684</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1740">
                <a:tc>
                  <a:txBody>
                    <a:bodyPr/>
                    <a:lstStyle/>
                    <a:p>
                      <a:pPr algn="just" fontAlgn="ctr"/>
                      <a:r>
                        <a:rPr lang="uk-UA" sz="1300" u="none" strike="noStrike" noProof="0" dirty="0" smtClean="0">
                          <a:effectLst/>
                          <a:latin typeface="Times New Roman" pitchFamily="18" charset="0"/>
                          <a:cs typeface="Times New Roman" pitchFamily="18" charset="0"/>
                        </a:rPr>
                        <a:t>Подача документів до уповноваженого органу щодо видачі ліцензії СПД, які знаходяться в м. Вінниця</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СПД</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dirty="0" smtClean="0">
                          <a:effectLst/>
                          <a:latin typeface="Times New Roman" pitchFamily="18" charset="0"/>
                          <a:cs typeface="Times New Roman" pitchFamily="18" charset="0"/>
                        </a:rPr>
                        <a:t>години</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1,5</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39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509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19851</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31740">
                <a:tc>
                  <a:txBody>
                    <a:bodyPr/>
                    <a:lstStyle/>
                    <a:p>
                      <a:pPr algn="just" fontAlgn="ctr"/>
                      <a:r>
                        <a:rPr lang="uk-UA" sz="1300" u="none" strike="noStrike" noProof="0" dirty="0" smtClean="0">
                          <a:effectLst/>
                          <a:latin typeface="Times New Roman" pitchFamily="18" charset="0"/>
                          <a:cs typeface="Times New Roman" pitchFamily="18" charset="0"/>
                        </a:rPr>
                        <a:t>Витрати на проїзд до уповноваженого органу, СПД які знаходяться в м. Вінниця</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СПД</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smtClean="0">
                          <a:effectLst/>
                          <a:latin typeface="Times New Roman" pitchFamily="18" charset="0"/>
                          <a:cs typeface="Times New Roman" pitchFamily="18" charset="0"/>
                        </a:rPr>
                        <a:t>проїзд</a:t>
                      </a:r>
                      <a:endParaRPr lang="uk-UA" sz="1300" b="0" i="0" u="none" strike="noStrike" noProof="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3</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509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3054</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31740">
                <a:tc>
                  <a:txBody>
                    <a:bodyPr/>
                    <a:lstStyle/>
                    <a:p>
                      <a:pPr algn="just" fontAlgn="ctr"/>
                      <a:r>
                        <a:rPr lang="uk-UA" sz="1300" u="none" strike="noStrike" noProof="0" dirty="0" smtClean="0">
                          <a:effectLst/>
                          <a:latin typeface="Times New Roman" pitchFamily="18" charset="0"/>
                          <a:cs typeface="Times New Roman" pitchFamily="18" charset="0"/>
                        </a:rPr>
                        <a:t>Отримання ліцензії (протягом 10 робочих днів). Витрати часу, на проїзд з районів, сіл до обласного міста</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СПД</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smtClean="0">
                          <a:effectLst/>
                          <a:latin typeface="Times New Roman" pitchFamily="18" charset="0"/>
                          <a:cs typeface="Times New Roman" pitchFamily="18" charset="0"/>
                        </a:rPr>
                        <a:t>години</a:t>
                      </a:r>
                      <a:endParaRPr lang="uk-UA" sz="1300" b="0" i="0" u="none" strike="noStrike" noProof="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4</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104</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2019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209976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31740">
                <a:tc>
                  <a:txBody>
                    <a:bodyPr/>
                    <a:lstStyle/>
                    <a:p>
                      <a:pPr algn="just" fontAlgn="ctr"/>
                      <a:r>
                        <a:rPr lang="uk-UA" sz="1300" u="none" strike="noStrike" noProof="0" dirty="0" smtClean="0">
                          <a:effectLst/>
                          <a:latin typeface="Times New Roman" pitchFamily="18" charset="0"/>
                          <a:cs typeface="Times New Roman" pitchFamily="18" charset="0"/>
                        </a:rPr>
                        <a:t>Витрати на проїзд до уповноваженого органу від районів, сіл до обласного міста (м. Вінниця)</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СПД</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dirty="0" smtClean="0">
                          <a:effectLst/>
                          <a:latin typeface="Times New Roman" pitchFamily="18" charset="0"/>
                          <a:cs typeface="Times New Roman" pitchFamily="18" charset="0"/>
                        </a:rPr>
                        <a:t>проїзд </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18</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36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2019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72684</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31740">
                <a:tc>
                  <a:txBody>
                    <a:bodyPr/>
                    <a:lstStyle/>
                    <a:p>
                      <a:pPr algn="just" fontAlgn="ctr"/>
                      <a:r>
                        <a:rPr lang="uk-UA" sz="1300" u="none" strike="noStrike" noProof="0" dirty="0" smtClean="0">
                          <a:effectLst/>
                          <a:latin typeface="Times New Roman" pitchFamily="18" charset="0"/>
                          <a:cs typeface="Times New Roman" pitchFamily="18" charset="0"/>
                        </a:rPr>
                        <a:t>Отримання ліцензії (протягом 10 робочих днів) СПД, які знаходяться в м. Вінниця</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СПД</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smtClean="0">
                          <a:effectLst/>
                          <a:latin typeface="Times New Roman" pitchFamily="18" charset="0"/>
                          <a:cs typeface="Times New Roman" pitchFamily="18" charset="0"/>
                        </a:rPr>
                        <a:t>години</a:t>
                      </a:r>
                      <a:endParaRPr lang="uk-UA" sz="1300" b="0" i="0" u="none" strike="noStrike" noProof="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1,5</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39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509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19851</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31740">
                <a:tc>
                  <a:txBody>
                    <a:bodyPr/>
                    <a:lstStyle/>
                    <a:p>
                      <a:pPr algn="just" fontAlgn="ctr"/>
                      <a:r>
                        <a:rPr lang="uk-UA" sz="1300" u="none" strike="noStrike" noProof="0" dirty="0" smtClean="0">
                          <a:effectLst/>
                          <a:latin typeface="Times New Roman" pitchFamily="18" charset="0"/>
                          <a:cs typeface="Times New Roman" pitchFamily="18" charset="0"/>
                        </a:rPr>
                        <a:t>Витрати на проїзд до уповноваженого органу СПД, які знаходяться в м. Вінниця</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СПД</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300" u="none" strike="noStrike" noProof="0" smtClean="0">
                          <a:effectLst/>
                          <a:latin typeface="Times New Roman" pitchFamily="18" charset="0"/>
                          <a:cs typeface="Times New Roman" pitchFamily="18" charset="0"/>
                        </a:rPr>
                        <a:t>проїзд</a:t>
                      </a:r>
                      <a:endParaRPr lang="uk-UA" sz="1300" b="0" i="0" u="none" strike="noStrike" noProof="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3</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509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3054</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18975">
                <a:tc rowSpan="2">
                  <a:txBody>
                    <a:bodyPr/>
                    <a:lstStyle/>
                    <a:p>
                      <a:pPr algn="just" fontAlgn="ctr"/>
                      <a:r>
                        <a:rPr lang="uk-UA" sz="1300" u="none" strike="noStrike" noProof="0" dirty="0" smtClean="0">
                          <a:effectLst/>
                          <a:latin typeface="Times New Roman" pitchFamily="18" charset="0"/>
                          <a:cs typeface="Times New Roman" pitchFamily="18" charset="0"/>
                        </a:rPr>
                        <a:t>Реєстрація ліцензії по місту здійснення діяльності (рахуємо фактично витрачений час на проїзд, черги). СПД, які знаходяться в районах</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ru-RU" sz="1300" u="none" strike="noStrike">
                          <a:effectLst/>
                          <a:latin typeface="Times New Roman" pitchFamily="18" charset="0"/>
                          <a:cs typeface="Times New Roman" pitchFamily="18" charset="0"/>
                        </a:rPr>
                        <a:t> </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300" u="none" strike="noStrike" noProof="0" smtClean="0">
                          <a:effectLst/>
                          <a:latin typeface="Times New Roman" pitchFamily="18" charset="0"/>
                          <a:cs typeface="Times New Roman" pitchFamily="18" charset="0"/>
                        </a:rPr>
                        <a:t>години</a:t>
                      </a:r>
                      <a:endParaRPr lang="uk-UA" sz="1300" b="0" i="0" u="none" strike="noStrike" noProof="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2019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52494</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18975">
                <a:tc vMerge="1">
                  <a:txBody>
                    <a:bodyPr/>
                    <a:lstStyle/>
                    <a:p>
                      <a:endParaRPr lang="ru-RU"/>
                    </a:p>
                  </a:txBody>
                  <a:tcPr/>
                </a:tc>
                <a:tc vMerge="1">
                  <a:txBody>
                    <a:bodyPr/>
                    <a:lstStyle/>
                    <a:p>
                      <a:endParaRPr lang="ru-RU"/>
                    </a:p>
                  </a:txBody>
                  <a:tcPr/>
                </a:tc>
                <a:tc>
                  <a:txBody>
                    <a:bodyPr/>
                    <a:lstStyle/>
                    <a:p>
                      <a:pPr algn="ctr" fontAlgn="ctr"/>
                      <a:r>
                        <a:rPr lang="uk-UA" sz="1300" u="none" strike="noStrike" noProof="0" dirty="0" smtClean="0">
                          <a:effectLst/>
                          <a:latin typeface="Times New Roman" pitchFamily="18" charset="0"/>
                          <a:cs typeface="Times New Roman" pitchFamily="18" charset="0"/>
                        </a:rPr>
                        <a:t>проїзд</a:t>
                      </a:r>
                      <a:endParaRPr lang="uk-UA" sz="1300" b="0" i="0" u="none" strike="noStrike" noProof="0"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3</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6</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2019</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12114</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409771">
                <a:tc>
                  <a:txBody>
                    <a:bodyPr/>
                    <a:lstStyle/>
                    <a:p>
                      <a:pPr algn="just" fontAlgn="ctr"/>
                      <a:r>
                        <a:rPr lang="ru-RU" sz="1300" b="1" u="none" strike="noStrike" dirty="0">
                          <a:effectLst/>
                          <a:latin typeface="Times New Roman" pitchFamily="18" charset="0"/>
                          <a:cs typeface="Times New Roman" pitchFamily="18" charset="0"/>
                        </a:rPr>
                        <a:t>ВСЬОГО</a:t>
                      </a:r>
                      <a:endParaRPr lang="ru-RU" sz="1300" b="1" i="0" u="none" strike="noStrike"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a:effectLst/>
                          <a:latin typeface="Times New Roman" pitchFamily="18" charset="0"/>
                          <a:cs typeface="Times New Roman" pitchFamily="18" charset="0"/>
                        </a:rPr>
                        <a:t> </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300" u="none" strike="noStrike">
                          <a:effectLst/>
                          <a:latin typeface="Times New Roman" pitchFamily="18" charset="0"/>
                          <a:cs typeface="Times New Roman" pitchFamily="18" charset="0"/>
                        </a:rPr>
                        <a:t> </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 </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a:effectLst/>
                          <a:latin typeface="Times New Roman" pitchFamily="18" charset="0"/>
                          <a:cs typeface="Times New Roman" pitchFamily="18" charset="0"/>
                        </a:rPr>
                        <a:t> </a:t>
                      </a:r>
                      <a:endParaRPr lang="ru-RU" sz="1300" b="0" i="0" u="none" strike="noStrike">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dirty="0">
                          <a:effectLst/>
                          <a:latin typeface="Times New Roman" pitchFamily="18" charset="0"/>
                          <a:cs typeface="Times New Roman" pitchFamily="18" charset="0"/>
                        </a:rPr>
                        <a:t>486</a:t>
                      </a:r>
                      <a:endParaRPr lang="ru-RU" sz="1300" b="1" i="0" u="none" strike="noStrike"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u="none" strike="noStrike" dirty="0">
                          <a:effectLst/>
                          <a:latin typeface="Times New Roman" pitchFamily="18" charset="0"/>
                          <a:cs typeface="Times New Roman" pitchFamily="18" charset="0"/>
                        </a:rPr>
                        <a:t> </a:t>
                      </a:r>
                      <a:endParaRPr lang="ru-RU" sz="1300" b="0" i="0" u="none" strike="noStrike" dirty="0">
                        <a:solidFill>
                          <a:srgbClr val="00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300" b="1" u="none" strike="noStrike" dirty="0">
                          <a:solidFill>
                            <a:srgbClr val="FF0000"/>
                          </a:solidFill>
                          <a:effectLst/>
                          <a:latin typeface="Times New Roman" pitchFamily="18" charset="0"/>
                          <a:cs typeface="Times New Roman" pitchFamily="18" charset="0"/>
                        </a:rPr>
                        <a:t>923281</a:t>
                      </a:r>
                      <a:endParaRPr lang="ru-RU" sz="1300" b="1" i="0" u="none" strike="noStrike" dirty="0">
                        <a:solidFill>
                          <a:srgbClr val="FF0000"/>
                        </a:solidFill>
                        <a:effectLst/>
                        <a:latin typeface="Times New Roman" pitchFamily="18" charset="0"/>
                        <a:cs typeface="Times New Roman" pitchFamily="18" charset="0"/>
                      </a:endParaRPr>
                    </a:p>
                  </a:txBody>
                  <a:tcPr marL="5784" marR="5784" marT="57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9519483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196752"/>
            <a:ext cx="8352928" cy="4708981"/>
          </a:xfrm>
          <a:prstGeom prst="rect">
            <a:avLst/>
          </a:prstGeom>
        </p:spPr>
        <p:txBody>
          <a:bodyPr wrap="square">
            <a:spAutoFit/>
          </a:bodyPr>
          <a:lstStyle/>
          <a:p>
            <a:pPr algn="just"/>
            <a:r>
              <a:rPr lang="uk-UA" sz="2000" b="1" i="1" dirty="0">
                <a:latin typeface="Times New Roman" pitchFamily="18" charset="0"/>
                <a:cs typeface="Times New Roman" pitchFamily="18" charset="0"/>
              </a:rPr>
              <a:t>Розрахунок грошової вартості проїзду до уповноваженого органу СПД, які знаходяться в районах, селах: Взята відстань </a:t>
            </a:r>
            <a:r>
              <a:rPr lang="uk-UA" sz="2000" b="1" i="1" dirty="0">
                <a:solidFill>
                  <a:srgbClr val="FF0000"/>
                </a:solidFill>
                <a:latin typeface="Times New Roman" pitchFamily="18" charset="0"/>
                <a:cs typeface="Times New Roman" pitchFamily="18" charset="0"/>
              </a:rPr>
              <a:t>30 км до обласного міста * 0,40 </a:t>
            </a:r>
            <a:r>
              <a:rPr lang="uk-UA" sz="2000" b="1" i="1" dirty="0" err="1">
                <a:solidFill>
                  <a:srgbClr val="FF0000"/>
                </a:solidFill>
                <a:latin typeface="Times New Roman" pitchFamily="18" charset="0"/>
                <a:cs typeface="Times New Roman" pitchFamily="18" charset="0"/>
              </a:rPr>
              <a:t>грн.\км</a:t>
            </a:r>
            <a:r>
              <a:rPr lang="uk-UA" sz="2000" b="1" i="1" dirty="0">
                <a:solidFill>
                  <a:srgbClr val="FF0000"/>
                </a:solidFill>
                <a:latin typeface="Times New Roman" pitchFamily="18" charset="0"/>
                <a:cs typeface="Times New Roman" pitchFamily="18" charset="0"/>
              </a:rPr>
              <a:t> + 6 грн. </a:t>
            </a:r>
            <a:r>
              <a:rPr lang="uk-UA" sz="2000" b="1" i="1" dirty="0">
                <a:latin typeface="Times New Roman" pitchFamily="18" charset="0"/>
                <a:cs typeface="Times New Roman" pitchFamily="18" charset="0"/>
              </a:rPr>
              <a:t>(витрати на маршрутку по місту </a:t>
            </a:r>
            <a:r>
              <a:rPr lang="uk-UA" sz="2000" b="1" i="1" dirty="0" smtClean="0">
                <a:latin typeface="Times New Roman" pitchFamily="18" charset="0"/>
                <a:cs typeface="Times New Roman" pitchFamily="18" charset="0"/>
              </a:rPr>
              <a:t>).</a:t>
            </a:r>
          </a:p>
          <a:p>
            <a:pPr algn="just"/>
            <a:endParaRPr lang="uk-UA" sz="2000" b="1" i="1" dirty="0">
              <a:latin typeface="Times New Roman" pitchFamily="18" charset="0"/>
              <a:cs typeface="Times New Roman" pitchFamily="18" charset="0"/>
            </a:endParaRPr>
          </a:p>
          <a:p>
            <a:pPr algn="just"/>
            <a:r>
              <a:rPr lang="uk-UA" sz="2000" b="1" i="1" dirty="0">
                <a:latin typeface="Times New Roman" pitchFamily="18" charset="0"/>
                <a:cs typeface="Times New Roman" pitchFamily="18" charset="0"/>
              </a:rPr>
              <a:t>Розрахунок  вартості одного часу суб’єкта малого підприємництва: середня </a:t>
            </a:r>
            <a:r>
              <a:rPr lang="uk-UA" sz="2000" b="1" i="1" dirty="0" err="1">
                <a:latin typeface="Times New Roman" pitchFamily="18" charset="0"/>
                <a:cs typeface="Times New Roman" pitchFamily="18" charset="0"/>
              </a:rPr>
              <a:t>з\п</a:t>
            </a:r>
            <a:r>
              <a:rPr lang="uk-UA" sz="2000" b="1" i="1" dirty="0">
                <a:latin typeface="Times New Roman" pitchFamily="18" charset="0"/>
                <a:cs typeface="Times New Roman" pitchFamily="18" charset="0"/>
              </a:rPr>
              <a:t> (</a:t>
            </a:r>
            <a:r>
              <a:rPr lang="uk-UA" sz="2000" b="1" i="1" dirty="0">
                <a:solidFill>
                  <a:srgbClr val="FF0000"/>
                </a:solidFill>
                <a:latin typeface="Times New Roman" pitchFamily="18" charset="0"/>
                <a:cs typeface="Times New Roman" pitchFamily="18" charset="0"/>
              </a:rPr>
              <a:t>в розрізі кожної області) \ 22 робочі дні \ 8 робочих </a:t>
            </a:r>
            <a:r>
              <a:rPr lang="uk-UA" sz="2000" b="1" i="1" dirty="0" smtClean="0">
                <a:solidFill>
                  <a:srgbClr val="FF0000"/>
                </a:solidFill>
                <a:latin typeface="Times New Roman" pitchFamily="18" charset="0"/>
                <a:cs typeface="Times New Roman" pitchFamily="18" charset="0"/>
              </a:rPr>
              <a:t>годин (</a:t>
            </a:r>
            <a:r>
              <a:rPr lang="uk-UA" sz="2000" b="1" i="1" dirty="0" smtClean="0">
                <a:latin typeface="Times New Roman" pitchFamily="18" charset="0"/>
                <a:cs typeface="Times New Roman" pitchFamily="18" charset="0"/>
              </a:rPr>
              <a:t>за </a:t>
            </a:r>
            <a:r>
              <a:rPr lang="uk-UA" sz="2000" b="1" i="1" dirty="0">
                <a:latin typeface="Times New Roman" pitchFamily="18" charset="0"/>
                <a:cs typeface="Times New Roman" pitchFamily="18" charset="0"/>
              </a:rPr>
              <a:t>даними </a:t>
            </a:r>
            <a:r>
              <a:rPr lang="uk-UA" sz="2000" b="1" i="1" dirty="0" err="1" smtClean="0">
                <a:latin typeface="Times New Roman" pitchFamily="18" charset="0"/>
                <a:cs typeface="Times New Roman" pitchFamily="18" charset="0"/>
              </a:rPr>
              <a:t>Укрстату</a:t>
            </a:r>
            <a:r>
              <a:rPr lang="uk-UA" sz="2000" b="1" i="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a:p>
            <a:pPr algn="just"/>
            <a:endParaRPr lang="ru-RU" sz="2000" b="1" dirty="0" smtClean="0">
              <a:latin typeface="Times New Roman" pitchFamily="18" charset="0"/>
              <a:cs typeface="Times New Roman" pitchFamily="18" charset="0"/>
            </a:endParaRPr>
          </a:p>
          <a:p>
            <a:pPr algn="just"/>
            <a:r>
              <a:rPr lang="uk-UA" sz="2000" b="1" i="1" dirty="0">
                <a:latin typeface="Times New Roman" pitchFamily="18" charset="0"/>
                <a:cs typeface="Times New Roman" pitchFamily="18" charset="0"/>
              </a:rPr>
              <a:t>Кількість СПД взято за запитом від ДФС України. В розрахунок взята цифра з урахуванням того, </a:t>
            </a:r>
            <a:r>
              <a:rPr lang="uk-UA" sz="2000" b="1" i="1" dirty="0">
                <a:solidFill>
                  <a:srgbClr val="FF0000"/>
                </a:solidFill>
                <a:latin typeface="Times New Roman" pitchFamily="18" charset="0"/>
                <a:cs typeface="Times New Roman" pitchFamily="18" charset="0"/>
              </a:rPr>
              <a:t>що СПД отримує ліцензію на алкоголь та тютюн одночасно </a:t>
            </a:r>
            <a:r>
              <a:rPr lang="uk-UA" sz="2000" b="1" i="1" dirty="0">
                <a:latin typeface="Times New Roman" pitchFamily="18" charset="0"/>
                <a:cs typeface="Times New Roman" pitchFamily="18" charset="0"/>
              </a:rPr>
              <a:t>(в зв’язку з тим, що кількість СПД, які отримали ліцензію на тютюн менш ніж СПД, які отримали ліцензію на алкоголь. Тому за основу взята кількість СПД, які отримали ліцензію на алкоголь).</a:t>
            </a:r>
            <a:endParaRPr lang="ru-RU" sz="2000" b="1" dirty="0">
              <a:latin typeface="Times New Roman" pitchFamily="18" charset="0"/>
              <a:cs typeface="Times New Roman" pitchFamily="18" charset="0"/>
            </a:endParaRPr>
          </a:p>
          <a:p>
            <a:pPr algn="just"/>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0642798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039063554"/>
              </p:ext>
            </p:extLst>
          </p:nvPr>
        </p:nvGraphicFramePr>
        <p:xfrm>
          <a:off x="253629" y="188641"/>
          <a:ext cx="8638852" cy="6515257"/>
        </p:xfrm>
        <a:graphic>
          <a:graphicData uri="http://schemas.openxmlformats.org/drawingml/2006/table">
            <a:tbl>
              <a:tblPr>
                <a:tableStyleId>{5C22544A-7EE6-4342-B048-85BDC9FD1C3A}</a:tableStyleId>
              </a:tblPr>
              <a:tblGrid>
                <a:gridCol w="3526443">
                  <a:extLst>
                    <a:ext uri="{9D8B030D-6E8A-4147-A177-3AD203B41FA5}">
                      <a16:colId xmlns:a16="http://schemas.microsoft.com/office/drawing/2014/main" val="20000"/>
                    </a:ext>
                  </a:extLst>
                </a:gridCol>
                <a:gridCol w="660508">
                  <a:extLst>
                    <a:ext uri="{9D8B030D-6E8A-4147-A177-3AD203B41FA5}">
                      <a16:colId xmlns:a16="http://schemas.microsoft.com/office/drawing/2014/main" val="20001"/>
                    </a:ext>
                  </a:extLst>
                </a:gridCol>
                <a:gridCol w="1309822">
                  <a:extLst>
                    <a:ext uri="{9D8B030D-6E8A-4147-A177-3AD203B41FA5}">
                      <a16:colId xmlns:a16="http://schemas.microsoft.com/office/drawing/2014/main" val="20002"/>
                    </a:ext>
                  </a:extLst>
                </a:gridCol>
                <a:gridCol w="750069">
                  <a:extLst>
                    <a:ext uri="{9D8B030D-6E8A-4147-A177-3AD203B41FA5}">
                      <a16:colId xmlns:a16="http://schemas.microsoft.com/office/drawing/2014/main" val="20003"/>
                    </a:ext>
                  </a:extLst>
                </a:gridCol>
                <a:gridCol w="671703">
                  <a:extLst>
                    <a:ext uri="{9D8B030D-6E8A-4147-A177-3AD203B41FA5}">
                      <a16:colId xmlns:a16="http://schemas.microsoft.com/office/drawing/2014/main" val="20004"/>
                    </a:ext>
                  </a:extLst>
                </a:gridCol>
                <a:gridCol w="477655">
                  <a:extLst>
                    <a:ext uri="{9D8B030D-6E8A-4147-A177-3AD203B41FA5}">
                      <a16:colId xmlns:a16="http://schemas.microsoft.com/office/drawing/2014/main" val="20005"/>
                    </a:ext>
                  </a:extLst>
                </a:gridCol>
                <a:gridCol w="537363">
                  <a:extLst>
                    <a:ext uri="{9D8B030D-6E8A-4147-A177-3AD203B41FA5}">
                      <a16:colId xmlns:a16="http://schemas.microsoft.com/office/drawing/2014/main" val="20006"/>
                    </a:ext>
                  </a:extLst>
                </a:gridCol>
                <a:gridCol w="705289">
                  <a:extLst>
                    <a:ext uri="{9D8B030D-6E8A-4147-A177-3AD203B41FA5}">
                      <a16:colId xmlns:a16="http://schemas.microsoft.com/office/drawing/2014/main" val="20007"/>
                    </a:ext>
                  </a:extLst>
                </a:gridCol>
              </a:tblGrid>
              <a:tr h="245517">
                <a:tc gridSpan="8">
                  <a:txBody>
                    <a:bodyPr/>
                    <a:lstStyle/>
                    <a:p>
                      <a:pPr algn="l" fontAlgn="ctr"/>
                      <a:r>
                        <a:rPr lang="ru-RU" sz="1400" b="1" u="none" strike="noStrike" dirty="0">
                          <a:solidFill>
                            <a:srgbClr val="FF0000"/>
                          </a:solidFill>
                          <a:effectLst/>
                          <a:latin typeface="Times New Roman" pitchFamily="18" charset="0"/>
                          <a:cs typeface="Times New Roman" pitchFamily="18" charset="0"/>
                        </a:rPr>
                        <a:t>ПРОЦЕДУРА «ПОДОВЖЕНІ ДІЇ ЛІЦЕНЗІЇ</a:t>
                      </a:r>
                      <a:r>
                        <a:rPr lang="ru-RU" sz="1400" b="1" u="none" strike="noStrike" dirty="0" smtClean="0">
                          <a:solidFill>
                            <a:srgbClr val="FF0000"/>
                          </a:solidFill>
                          <a:effectLst/>
                          <a:latin typeface="Times New Roman" pitchFamily="18" charset="0"/>
                          <a:cs typeface="Times New Roman" pitchFamily="18" charset="0"/>
                        </a:rPr>
                        <a:t>»</a:t>
                      </a:r>
                      <a:r>
                        <a:rPr lang="ru-RU" sz="1400" b="1" u="none" strike="noStrike" baseline="0" dirty="0" smtClean="0">
                          <a:solidFill>
                            <a:srgbClr val="FF0000"/>
                          </a:solidFill>
                          <a:effectLst/>
                          <a:latin typeface="Times New Roman" pitchFamily="18" charset="0"/>
                          <a:cs typeface="Times New Roman" pitchFamily="18" charset="0"/>
                        </a:rPr>
                        <a:t> </a:t>
                      </a:r>
                      <a:r>
                        <a:rPr lang="ru-RU" sz="1400" b="1" u="none" strike="noStrike" dirty="0" smtClean="0">
                          <a:solidFill>
                            <a:srgbClr val="FF0000"/>
                          </a:solidFill>
                          <a:effectLst/>
                          <a:latin typeface="Times New Roman" pitchFamily="18" charset="0"/>
                          <a:cs typeface="Times New Roman" pitchFamily="18" charset="0"/>
                        </a:rPr>
                        <a:t>(</a:t>
                      </a:r>
                      <a:r>
                        <a:rPr lang="uk-UA" sz="1400" b="1" u="none" strike="noStrike" noProof="0" dirty="0" smtClean="0">
                          <a:solidFill>
                            <a:srgbClr val="FF0000"/>
                          </a:solidFill>
                          <a:effectLst/>
                          <a:latin typeface="Times New Roman" pitchFamily="18" charset="0"/>
                          <a:cs typeface="Times New Roman" pitchFamily="18" charset="0"/>
                        </a:rPr>
                        <a:t>протягом першого року</a:t>
                      </a:r>
                      <a:r>
                        <a:rPr lang="ru-RU" sz="1400" b="1" u="none" strike="noStrike" dirty="0" smtClean="0">
                          <a:solidFill>
                            <a:srgbClr val="FF0000"/>
                          </a:solidFill>
                          <a:effectLst/>
                          <a:latin typeface="Times New Roman" pitchFamily="18" charset="0"/>
                          <a:cs typeface="Times New Roman" pitchFamily="18" charset="0"/>
                        </a:rPr>
                        <a:t>)</a:t>
                      </a:r>
                      <a:endParaRPr lang="ru-RU" sz="1400" b="1" i="0" u="none" strike="noStrike" dirty="0">
                        <a:solidFill>
                          <a:srgbClr val="FF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ru-RU" sz="14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4118">
                <a:tc>
                  <a:txBody>
                    <a:bodyPr/>
                    <a:lstStyle/>
                    <a:p>
                      <a:pPr algn="l" fontAlgn="ctr"/>
                      <a:r>
                        <a:rPr lang="ru-RU" sz="1500" u="none" strike="noStrike" dirty="0" err="1">
                          <a:effectLst/>
                          <a:latin typeface="Times New Roman" pitchFamily="18" charset="0"/>
                          <a:cs typeface="Times New Roman" pitchFamily="18" charset="0"/>
                        </a:rPr>
                        <a:t>Підготувати</a:t>
                      </a:r>
                      <a:r>
                        <a:rPr lang="ru-RU" sz="1500" u="none" strike="noStrike" dirty="0">
                          <a:effectLst/>
                          <a:latin typeface="Times New Roman" pitchFamily="18" charset="0"/>
                          <a:cs typeface="Times New Roman" pitchFamily="18" charset="0"/>
                        </a:rPr>
                        <a:t> </a:t>
                      </a:r>
                      <a:r>
                        <a:rPr lang="ru-RU" sz="1500" u="none" strike="noStrike" dirty="0" err="1">
                          <a:effectLst/>
                          <a:latin typeface="Times New Roman" pitchFamily="18" charset="0"/>
                          <a:cs typeface="Times New Roman" pitchFamily="18" charset="0"/>
                        </a:rPr>
                        <a:t>документи</a:t>
                      </a:r>
                      <a:r>
                        <a:rPr lang="ru-RU" sz="1500" u="none" strike="noStrike" dirty="0">
                          <a:effectLst/>
                          <a:latin typeface="Times New Roman" pitchFamily="18" charset="0"/>
                          <a:cs typeface="Times New Roman" pitchFamily="18" charset="0"/>
                        </a:rPr>
                        <a:t>:</a:t>
                      </a:r>
                      <a:endParaRPr lang="ru-RU" sz="15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ru-RU" sz="14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4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000" b="1" i="0" u="none" strike="noStrike" noProof="0" dirty="0" smtClean="0">
                          <a:solidFill>
                            <a:srgbClr val="000000"/>
                          </a:solidFill>
                          <a:effectLst/>
                          <a:latin typeface="Times New Roman"/>
                        </a:rPr>
                        <a:t>Час</a:t>
                      </a:r>
                      <a:endParaRPr lang="uk-UA" sz="1000" b="1" i="0" u="none" strike="noStrike" noProof="0"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000" b="1" i="0" u="none" strike="noStrike" noProof="0" dirty="0" smtClean="0">
                          <a:solidFill>
                            <a:srgbClr val="000000"/>
                          </a:solidFill>
                          <a:effectLst/>
                          <a:latin typeface="Times New Roman"/>
                        </a:rPr>
                        <a:t>Вартість, грн.</a:t>
                      </a:r>
                      <a:endParaRPr lang="uk-UA" sz="1000" b="1" i="0" u="none" strike="noStrike" noProof="0"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000" b="1" i="0" u="none" strike="noStrike" noProof="0" dirty="0" smtClean="0">
                          <a:solidFill>
                            <a:srgbClr val="000000"/>
                          </a:solidFill>
                          <a:effectLst/>
                          <a:latin typeface="Times New Roman"/>
                        </a:rPr>
                        <a:t>Сума, грн.</a:t>
                      </a:r>
                      <a:endParaRPr lang="uk-UA" sz="1000" b="1" i="0" u="none" strike="noStrike" noProof="0"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000" b="1" i="0" u="none" strike="noStrike" noProof="0" dirty="0" err="1" smtClean="0">
                          <a:solidFill>
                            <a:srgbClr val="000000"/>
                          </a:solidFill>
                          <a:effectLst/>
                          <a:latin typeface="Times New Roman"/>
                        </a:rPr>
                        <a:t>кілкість</a:t>
                      </a:r>
                      <a:r>
                        <a:rPr lang="uk-UA" sz="1000" b="1" i="0" u="none" strike="noStrike" noProof="0" dirty="0" smtClean="0">
                          <a:solidFill>
                            <a:srgbClr val="000000"/>
                          </a:solidFill>
                          <a:effectLst/>
                          <a:latin typeface="Times New Roman"/>
                        </a:rPr>
                        <a:t> СПД </a:t>
                      </a:r>
                      <a:r>
                        <a:rPr lang="uk-UA" sz="1000" b="1" i="0" u="none" strike="noStrike" noProof="0" dirty="0" err="1" smtClean="0">
                          <a:solidFill>
                            <a:srgbClr val="000000"/>
                          </a:solidFill>
                          <a:effectLst/>
                          <a:latin typeface="Times New Roman"/>
                        </a:rPr>
                        <a:t>\ліцен</a:t>
                      </a:r>
                      <a:r>
                        <a:rPr lang="uk-UA" sz="1000" b="1" i="0" u="none" strike="noStrike" noProof="0" dirty="0" smtClean="0">
                          <a:solidFill>
                            <a:srgbClr val="000000"/>
                          </a:solidFill>
                          <a:effectLst/>
                          <a:latin typeface="Times New Roman"/>
                        </a:rPr>
                        <a:t>.</a:t>
                      </a:r>
                      <a:endParaRPr lang="uk-UA" sz="1000" b="1" i="0" u="none" strike="noStrike" noProof="0"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000" b="1" i="0" u="none" strike="noStrike" noProof="0" dirty="0" smtClean="0">
                          <a:solidFill>
                            <a:srgbClr val="000000"/>
                          </a:solidFill>
                          <a:effectLst/>
                          <a:latin typeface="Times New Roman"/>
                        </a:rPr>
                        <a:t>Разом </a:t>
                      </a:r>
                      <a:endParaRPr lang="uk-UA" sz="1000" b="1" i="0" u="none" strike="noStrike" noProof="0"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0672">
                <a:tc rowSpan="2">
                  <a:txBody>
                    <a:bodyPr/>
                    <a:lstStyle/>
                    <a:p>
                      <a:pPr algn="just" fontAlgn="ctr"/>
                      <a:r>
                        <a:rPr lang="uk-UA" sz="1500" u="none" strike="noStrike" noProof="0" dirty="0" smtClean="0">
                          <a:effectLst/>
                          <a:latin typeface="Times New Roman" pitchFamily="18" charset="0"/>
                          <a:cs typeface="Times New Roman" pitchFamily="18" charset="0"/>
                        </a:rPr>
                        <a:t>Зробити платіж  за ліцензію та зробити відмітку банку (рахуємо фактично витрачений час на проїзд до банку, черги)</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dirty="0" smtClean="0">
                          <a:effectLst/>
                          <a:latin typeface="Times New Roman" pitchFamily="18" charset="0"/>
                          <a:cs typeface="Times New Roman" pitchFamily="18" charset="0"/>
                        </a:rPr>
                        <a:t>СПД</a:t>
                      </a:r>
                      <a:endParaRPr lang="uk-UA" sz="1500" b="1"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500" u="none" strike="noStrike" noProof="0" dirty="0" smtClean="0">
                          <a:effectLst/>
                          <a:latin typeface="Times New Roman" pitchFamily="18" charset="0"/>
                          <a:cs typeface="Times New Roman" pitchFamily="18" charset="0"/>
                        </a:rPr>
                        <a:t>години</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2</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26</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52</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a:effectLst/>
                          <a:latin typeface="Times New Roman" pitchFamily="18" charset="0"/>
                          <a:cs typeface="Times New Roman" pitchFamily="18" charset="0"/>
                        </a:rPr>
                        <a:t>2528</a:t>
                      </a:r>
                      <a:endParaRPr lang="ru-RU" sz="15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a:effectLst/>
                          <a:latin typeface="Times New Roman" pitchFamily="18" charset="0"/>
                          <a:cs typeface="Times New Roman" pitchFamily="18" charset="0"/>
                        </a:rPr>
                        <a:t>131456</a:t>
                      </a:r>
                      <a:endParaRPr lang="ru-RU" sz="15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3755">
                <a:tc vMerge="1">
                  <a:txBody>
                    <a:bodyPr/>
                    <a:lstStyle/>
                    <a:p>
                      <a:endParaRPr lang="ru-RU"/>
                    </a:p>
                  </a:txBody>
                  <a:tcPr/>
                </a:tc>
                <a:tc>
                  <a:txBody>
                    <a:bodyPr/>
                    <a:lstStyle/>
                    <a:p>
                      <a:pPr algn="ctr" fontAlgn="ctr"/>
                      <a:r>
                        <a:rPr lang="uk-UA" sz="1500" u="none" strike="noStrike" noProof="0" smtClean="0">
                          <a:effectLst/>
                          <a:latin typeface="Times New Roman" pitchFamily="18" charset="0"/>
                          <a:cs typeface="Times New Roman" pitchFamily="18" charset="0"/>
                        </a:rPr>
                        <a:t>СПД</a:t>
                      </a:r>
                      <a:endParaRPr lang="uk-UA" sz="15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500" u="none" strike="noStrike" noProof="0" dirty="0" smtClean="0">
                          <a:effectLst/>
                          <a:latin typeface="Times New Roman" pitchFamily="18" charset="0"/>
                          <a:cs typeface="Times New Roman" pitchFamily="18" charset="0"/>
                        </a:rPr>
                        <a:t>витрати на проїзд </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dirty="0" smtClean="0">
                          <a:effectLst/>
                          <a:latin typeface="Times New Roman" pitchFamily="18" charset="0"/>
                          <a:cs typeface="Times New Roman" pitchFamily="18" charset="0"/>
                        </a:rPr>
                        <a:t>2</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3</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6</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a:effectLst/>
                          <a:latin typeface="Times New Roman" pitchFamily="18" charset="0"/>
                          <a:cs typeface="Times New Roman" pitchFamily="18" charset="0"/>
                        </a:rPr>
                        <a:t>2528</a:t>
                      </a:r>
                      <a:endParaRPr lang="ru-RU" sz="15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a:effectLst/>
                          <a:latin typeface="Times New Roman" pitchFamily="18" charset="0"/>
                          <a:cs typeface="Times New Roman" pitchFamily="18" charset="0"/>
                        </a:rPr>
                        <a:t>15168</a:t>
                      </a:r>
                      <a:endParaRPr lang="ru-RU" sz="15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70281">
                <a:tc>
                  <a:txBody>
                    <a:bodyPr/>
                    <a:lstStyle/>
                    <a:p>
                      <a:pPr algn="just" fontAlgn="ctr"/>
                      <a:r>
                        <a:rPr lang="uk-UA" sz="1500" u="none" strike="noStrike" noProof="0" dirty="0" smtClean="0">
                          <a:effectLst/>
                          <a:latin typeface="Times New Roman" pitchFamily="18" charset="0"/>
                          <a:cs typeface="Times New Roman" pitchFamily="18" charset="0"/>
                        </a:rPr>
                        <a:t>Подача платіжного доручення з відміткою банку  до уповноваженого органу щодо подовження  ліцензії (в обласному центрі) до м. Вінниця (витрати часу, на проїзд з районів, сіл до обласного міста).</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СПД</a:t>
                      </a:r>
                      <a:endParaRPr lang="uk-UA" sz="15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500" u="none" strike="noStrike" noProof="0" smtClean="0">
                          <a:effectLst/>
                          <a:latin typeface="Times New Roman" pitchFamily="18" charset="0"/>
                          <a:cs typeface="Times New Roman" pitchFamily="18" charset="0"/>
                        </a:rPr>
                        <a:t>години (мінімальний час від найблищого району) та * 3 рази в рік</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dirty="0" smtClean="0">
                          <a:effectLst/>
                          <a:latin typeface="Times New Roman" pitchFamily="18" charset="0"/>
                          <a:cs typeface="Times New Roman" pitchFamily="18" charset="0"/>
                        </a:rPr>
                        <a:t>12</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dirty="0" smtClean="0">
                          <a:effectLst/>
                          <a:latin typeface="Times New Roman" pitchFamily="18" charset="0"/>
                          <a:cs typeface="Times New Roman" pitchFamily="18" charset="0"/>
                        </a:rPr>
                        <a:t>26</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312</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dirty="0">
                          <a:effectLst/>
                          <a:latin typeface="Times New Roman" pitchFamily="18" charset="0"/>
                          <a:cs typeface="Times New Roman" pitchFamily="18" charset="0"/>
                        </a:rPr>
                        <a:t>2019</a:t>
                      </a:r>
                      <a:endParaRPr lang="ru-RU" sz="15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a:effectLst/>
                          <a:latin typeface="Times New Roman" pitchFamily="18" charset="0"/>
                          <a:cs typeface="Times New Roman" pitchFamily="18" charset="0"/>
                        </a:rPr>
                        <a:t>629928</a:t>
                      </a:r>
                      <a:endParaRPr lang="ru-RU" sz="15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596913">
                <a:tc>
                  <a:txBody>
                    <a:bodyPr/>
                    <a:lstStyle/>
                    <a:p>
                      <a:pPr algn="just" fontAlgn="ctr"/>
                      <a:r>
                        <a:rPr lang="uk-UA" sz="1500" u="none" strike="noStrike" noProof="0" dirty="0" smtClean="0">
                          <a:effectLst/>
                          <a:latin typeface="Times New Roman" pitchFamily="18" charset="0"/>
                          <a:cs typeface="Times New Roman" pitchFamily="18" charset="0"/>
                        </a:rPr>
                        <a:t>Витрати на проїзд до уповноваженого органу від районів, сіл до обласного міста (м. Вінниця).</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СПД</a:t>
                      </a:r>
                      <a:endParaRPr lang="uk-UA" sz="15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500" u="none" strike="noStrike" noProof="0" dirty="0" smtClean="0">
                          <a:effectLst/>
                          <a:latin typeface="Times New Roman" pitchFamily="18" charset="0"/>
                          <a:cs typeface="Times New Roman" pitchFamily="18" charset="0"/>
                        </a:rPr>
                        <a:t>витрати на проїзд (мінімальна вартість проїзду від </a:t>
                      </a:r>
                      <a:r>
                        <a:rPr lang="uk-UA" sz="1500" u="none" strike="noStrike" noProof="0" dirty="0" err="1" smtClean="0">
                          <a:effectLst/>
                          <a:latin typeface="Times New Roman" pitchFamily="18" charset="0"/>
                          <a:cs typeface="Times New Roman" pitchFamily="18" charset="0"/>
                        </a:rPr>
                        <a:t>найблищого</a:t>
                      </a:r>
                      <a:r>
                        <a:rPr lang="uk-UA" sz="1500" u="none" strike="noStrike" noProof="0" dirty="0" smtClean="0">
                          <a:effectLst/>
                          <a:latin typeface="Times New Roman" pitchFamily="18" charset="0"/>
                          <a:cs typeface="Times New Roman" pitchFamily="18" charset="0"/>
                        </a:rPr>
                        <a:t> району) та * 3 рази в рік.</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6</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dirty="0" smtClean="0">
                          <a:effectLst/>
                          <a:latin typeface="Times New Roman" pitchFamily="18" charset="0"/>
                          <a:cs typeface="Times New Roman" pitchFamily="18" charset="0"/>
                        </a:rPr>
                        <a:t>18</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dirty="0" smtClean="0">
                          <a:effectLst/>
                          <a:latin typeface="Times New Roman" pitchFamily="18" charset="0"/>
                          <a:cs typeface="Times New Roman" pitchFamily="18" charset="0"/>
                        </a:rPr>
                        <a:t>108</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dirty="0">
                          <a:effectLst/>
                          <a:latin typeface="Times New Roman" pitchFamily="18" charset="0"/>
                          <a:cs typeface="Times New Roman" pitchFamily="18" charset="0"/>
                        </a:rPr>
                        <a:t>2019</a:t>
                      </a:r>
                      <a:endParaRPr lang="ru-RU" sz="15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a:effectLst/>
                          <a:latin typeface="Times New Roman" pitchFamily="18" charset="0"/>
                          <a:cs typeface="Times New Roman" pitchFamily="18" charset="0"/>
                        </a:rPr>
                        <a:t>218052</a:t>
                      </a:r>
                      <a:endParaRPr lang="ru-RU" sz="15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17018">
                <a:tc>
                  <a:txBody>
                    <a:bodyPr/>
                    <a:lstStyle/>
                    <a:p>
                      <a:pPr algn="just" fontAlgn="ctr"/>
                      <a:r>
                        <a:rPr lang="uk-UA" sz="1500" u="none" strike="noStrike" noProof="0" dirty="0" smtClean="0">
                          <a:effectLst/>
                          <a:latin typeface="Times New Roman" pitchFamily="18" charset="0"/>
                          <a:cs typeface="Times New Roman" pitchFamily="18" charset="0"/>
                        </a:rPr>
                        <a:t>Подача платіжного доручення з відміткою банку  до уповноваженого органу щодо подовження  ліцензії (в обласному центрі) СПД, які знаходяться в м. Вінниця.</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СПД</a:t>
                      </a:r>
                      <a:endParaRPr lang="uk-UA" sz="15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ctr"/>
                      <a:r>
                        <a:rPr lang="uk-UA" sz="1500" u="none" strike="noStrike" noProof="0" smtClean="0">
                          <a:effectLst/>
                          <a:latin typeface="Times New Roman" pitchFamily="18" charset="0"/>
                          <a:cs typeface="Times New Roman" pitchFamily="18" charset="0"/>
                        </a:rPr>
                        <a:t>години та * 3 рази в рік</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4,5</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26</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dirty="0" smtClean="0">
                          <a:effectLst/>
                          <a:latin typeface="Times New Roman" pitchFamily="18" charset="0"/>
                          <a:cs typeface="Times New Roman" pitchFamily="18" charset="0"/>
                        </a:rPr>
                        <a:t>117</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dirty="0">
                          <a:effectLst/>
                          <a:latin typeface="Times New Roman" pitchFamily="18" charset="0"/>
                          <a:cs typeface="Times New Roman" pitchFamily="18" charset="0"/>
                        </a:rPr>
                        <a:t>509</a:t>
                      </a:r>
                      <a:endParaRPr lang="ru-RU" sz="15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dirty="0">
                          <a:effectLst/>
                          <a:latin typeface="Times New Roman" pitchFamily="18" charset="0"/>
                          <a:cs typeface="Times New Roman" pitchFamily="18" charset="0"/>
                        </a:rPr>
                        <a:t>59553</a:t>
                      </a:r>
                      <a:endParaRPr lang="ru-RU" sz="15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63755">
                <a:tc>
                  <a:txBody>
                    <a:bodyPr/>
                    <a:lstStyle/>
                    <a:p>
                      <a:pPr algn="just" fontAlgn="ctr"/>
                      <a:r>
                        <a:rPr lang="uk-UA" sz="1500" u="none" strike="noStrike" noProof="0" dirty="0" smtClean="0">
                          <a:effectLst/>
                          <a:latin typeface="Times New Roman" pitchFamily="18" charset="0"/>
                          <a:cs typeface="Times New Roman" pitchFamily="18" charset="0"/>
                        </a:rPr>
                        <a:t>Витрати на проїзд до уповноваженого органу СПД, які знаходяться в м. Вінниця.</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СПД</a:t>
                      </a:r>
                      <a:endParaRPr lang="uk-UA" sz="15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uk-UA" sz="1500" u="none" strike="noStrike" noProof="0" smtClean="0">
                          <a:effectLst/>
                          <a:latin typeface="Times New Roman" pitchFamily="18" charset="0"/>
                          <a:cs typeface="Times New Roman" pitchFamily="18" charset="0"/>
                        </a:rPr>
                        <a:t>та * 3 рази в рік</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6</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smtClean="0">
                          <a:effectLst/>
                          <a:latin typeface="Times New Roman" pitchFamily="18" charset="0"/>
                          <a:cs typeface="Times New Roman" pitchFamily="18" charset="0"/>
                        </a:rPr>
                        <a:t>3</a:t>
                      </a:r>
                      <a:endParaRPr lang="uk-UA" sz="15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uk-UA" sz="1500" u="none" strike="noStrike" noProof="0" dirty="0" smtClean="0">
                          <a:effectLst/>
                          <a:latin typeface="Times New Roman" pitchFamily="18" charset="0"/>
                          <a:cs typeface="Times New Roman" pitchFamily="18" charset="0"/>
                        </a:rPr>
                        <a:t>18</a:t>
                      </a:r>
                      <a:endParaRPr lang="uk-UA" sz="15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dirty="0">
                          <a:effectLst/>
                          <a:latin typeface="Times New Roman" pitchFamily="18" charset="0"/>
                          <a:cs typeface="Times New Roman" pitchFamily="18" charset="0"/>
                        </a:rPr>
                        <a:t>509</a:t>
                      </a:r>
                      <a:endParaRPr lang="ru-RU" sz="15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dirty="0">
                          <a:effectLst/>
                          <a:latin typeface="Times New Roman" pitchFamily="18" charset="0"/>
                          <a:cs typeface="Times New Roman" pitchFamily="18" charset="0"/>
                        </a:rPr>
                        <a:t>9162</a:t>
                      </a:r>
                      <a:endParaRPr lang="ru-RU" sz="1500" b="0"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7124">
                <a:tc>
                  <a:txBody>
                    <a:bodyPr/>
                    <a:lstStyle/>
                    <a:p>
                      <a:pPr algn="l" fontAlgn="b"/>
                      <a:r>
                        <a:rPr lang="ru-RU" sz="1500" b="1" u="none" strike="noStrike" dirty="0" err="1">
                          <a:effectLst/>
                          <a:latin typeface="Times New Roman" pitchFamily="18" charset="0"/>
                          <a:cs typeface="Times New Roman" pitchFamily="18" charset="0"/>
                        </a:rPr>
                        <a:t>Всього</a:t>
                      </a:r>
                      <a:endParaRPr lang="ru-RU" sz="1500" b="1" i="0" u="none" strike="noStrike" dirty="0">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500" u="none" strike="noStrike">
                          <a:effectLst/>
                          <a:latin typeface="Times New Roman" pitchFamily="18" charset="0"/>
                          <a:cs typeface="Times New Roman" pitchFamily="18" charset="0"/>
                        </a:rPr>
                        <a:t> </a:t>
                      </a:r>
                      <a:endParaRPr lang="ru-RU" sz="15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500" u="none" strike="noStrike">
                          <a:effectLst/>
                          <a:latin typeface="Times New Roman" pitchFamily="18" charset="0"/>
                          <a:cs typeface="Times New Roman" pitchFamily="18" charset="0"/>
                        </a:rPr>
                        <a:t> </a:t>
                      </a:r>
                      <a:endParaRPr lang="ru-RU" sz="1500" b="0" i="0" u="none" strike="noStrike">
                        <a:solidFill>
                          <a:srgbClr val="000000"/>
                        </a:solidFill>
                        <a:effectLst/>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a:effectLst/>
                          <a:latin typeface="Times New Roman" pitchFamily="18" charset="0"/>
                          <a:cs typeface="Times New Roman" pitchFamily="18" charset="0"/>
                        </a:rPr>
                        <a:t> </a:t>
                      </a:r>
                      <a:endParaRPr lang="ru-RU" sz="15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a:effectLst/>
                          <a:latin typeface="Times New Roman" pitchFamily="18" charset="0"/>
                          <a:cs typeface="Times New Roman" pitchFamily="18" charset="0"/>
                        </a:rPr>
                        <a:t> </a:t>
                      </a:r>
                      <a:endParaRPr lang="ru-RU" sz="15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dirty="0">
                          <a:effectLst/>
                          <a:latin typeface="Times New Roman" pitchFamily="18" charset="0"/>
                          <a:cs typeface="Times New Roman" pitchFamily="18" charset="0"/>
                        </a:rPr>
                        <a:t>613</a:t>
                      </a:r>
                      <a:endParaRPr lang="ru-RU" sz="1500" b="1" i="0" u="none" strike="noStrike"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u="none" strike="noStrike">
                          <a:effectLst/>
                          <a:latin typeface="Times New Roman" pitchFamily="18" charset="0"/>
                          <a:cs typeface="Times New Roman" pitchFamily="18" charset="0"/>
                        </a:rPr>
                        <a:t> </a:t>
                      </a:r>
                      <a:endParaRPr lang="ru-RU" sz="1500" b="0" i="0" u="none" strike="noStrike">
                        <a:solidFill>
                          <a:srgbClr val="00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500" b="1" u="none" strike="noStrike" dirty="0">
                          <a:solidFill>
                            <a:srgbClr val="FF0000"/>
                          </a:solidFill>
                          <a:effectLst/>
                          <a:latin typeface="Times New Roman" pitchFamily="18" charset="0"/>
                          <a:cs typeface="Times New Roman" pitchFamily="18" charset="0"/>
                        </a:rPr>
                        <a:t>1063319</a:t>
                      </a:r>
                      <a:endParaRPr lang="ru-RU" sz="1500" b="1" i="0" u="none" strike="noStrike" dirty="0">
                        <a:solidFill>
                          <a:srgbClr val="FF0000"/>
                        </a:solidFill>
                        <a:effectLst/>
                        <a:latin typeface="Times New Roman" pitchFamily="18" charset="0"/>
                        <a:cs typeface="Times New Roman"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544875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Диаграмма 9"/>
          <p:cNvGraphicFramePr>
            <a:graphicFrameLocks/>
          </p:cNvGraphicFramePr>
          <p:nvPr>
            <p:extLst>
              <p:ext uri="{D42A27DB-BD31-4B8C-83A1-F6EECF244321}">
                <p14:modId xmlns:p14="http://schemas.microsoft.com/office/powerpoint/2010/main" val="2200639577"/>
              </p:ext>
            </p:extLst>
          </p:nvPr>
        </p:nvGraphicFramePr>
        <p:xfrm>
          <a:off x="387162" y="548680"/>
          <a:ext cx="8064896" cy="590465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Прямая соединительная линия 3"/>
          <p:cNvCxnSpPr/>
          <p:nvPr/>
        </p:nvCxnSpPr>
        <p:spPr>
          <a:xfrm>
            <a:off x="4419610" y="2348880"/>
            <a:ext cx="35367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331640" y="188640"/>
            <a:ext cx="6840760" cy="523220"/>
          </a:xfrm>
          <a:prstGeom prst="rect">
            <a:avLst/>
          </a:prstGeom>
          <a:noFill/>
        </p:spPr>
        <p:txBody>
          <a:bodyPr wrap="square" rtlCol="0">
            <a:spAutoFit/>
          </a:bodyPr>
          <a:lstStyle/>
          <a:p>
            <a:r>
              <a:rPr lang="uk-UA" sz="2800" b="1" dirty="0" smtClean="0">
                <a:solidFill>
                  <a:srgbClr val="FF0000"/>
                </a:solidFill>
                <a:latin typeface="Times New Roman" pitchFamily="18" charset="0"/>
                <a:cs typeface="Times New Roman" pitchFamily="18" charset="0"/>
              </a:rPr>
              <a:t>Загальна  вартість вимоги - 95 млн. грн. </a:t>
            </a:r>
            <a:endParaRPr lang="ru-RU"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70173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a:graphicFrameLocks/>
          </p:cNvGraphicFramePr>
          <p:nvPr>
            <p:extLst>
              <p:ext uri="{D42A27DB-BD31-4B8C-83A1-F6EECF244321}">
                <p14:modId xmlns:p14="http://schemas.microsoft.com/office/powerpoint/2010/main" val="3375978809"/>
              </p:ext>
            </p:extLst>
          </p:nvPr>
        </p:nvGraphicFramePr>
        <p:xfrm>
          <a:off x="755576" y="980728"/>
          <a:ext cx="7632848"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323528" y="188641"/>
            <a:ext cx="8136904" cy="535531"/>
          </a:xfrm>
          <a:prstGeom prst="rect">
            <a:avLst/>
          </a:prstGeom>
        </p:spPr>
        <p:txBody>
          <a:bodyPr wrap="square">
            <a:spAutoFit/>
          </a:bodyPr>
          <a:lstStyle/>
          <a:p>
            <a:pPr algn="ctr">
              <a:defRPr sz="2880" b="1" i="0" u="none" strike="noStrike" kern="1200" baseline="0">
                <a:solidFill>
                  <a:prstClr val="black"/>
                </a:solidFill>
                <a:latin typeface="Times New Roman" pitchFamily="18" charset="0"/>
                <a:ea typeface="+mn-ea"/>
                <a:cs typeface="Times New Roman" pitchFamily="18" charset="0"/>
              </a:defRPr>
            </a:pPr>
            <a:r>
              <a:rPr lang="uk-UA" dirty="0"/>
              <a:t>Податкове навантаження на 1 ФОП </a:t>
            </a:r>
          </a:p>
        </p:txBody>
      </p:sp>
    </p:spTree>
    <p:extLst>
      <p:ext uri="{BB962C8B-B14F-4D97-AF65-F5344CB8AC3E}">
        <p14:creationId xmlns:p14="http://schemas.microsoft.com/office/powerpoint/2010/main" val="12607427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7" name="Прямоугольник 36"/>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ПРИКЛАД - РЕКЛАМА</a:t>
            </a:r>
            <a:endParaRPr lang="ru-RU" sz="3000" b="1" dirty="0">
              <a:solidFill>
                <a:srgbClr val="FF0000"/>
              </a:solidFill>
              <a:ea typeface="+mj-ea"/>
              <a:cs typeface="Times New Roman" pitchFamily="18" charset="0"/>
            </a:endParaRPr>
          </a:p>
        </p:txBody>
      </p:sp>
      <p:sp>
        <p:nvSpPr>
          <p:cNvPr id="45" name="TextBox 44"/>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pic>
        <p:nvPicPr>
          <p:cNvPr id="12" name="Picture 3" descr="C:\Users\user\Desktop\Безымянный.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0572" y="981949"/>
            <a:ext cx="4564662" cy="534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4937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sp>
        <p:nvSpPr>
          <p:cNvPr id="45" name="TextBox 44"/>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12" name="Прямоугольник 11"/>
          <p:cNvSpPr/>
          <p:nvPr/>
        </p:nvSpPr>
        <p:spPr>
          <a:xfrm>
            <a:off x="1758635" y="980728"/>
            <a:ext cx="7421877" cy="461665"/>
          </a:xfrm>
          <a:prstGeom prst="rect">
            <a:avLst/>
          </a:prstGeom>
        </p:spPr>
        <p:txBody>
          <a:bodyPr wrap="square">
            <a:spAutoFit/>
          </a:bodyPr>
          <a:lstStyle/>
          <a:p>
            <a:r>
              <a:rPr lang="uk-UA" sz="2400" b="1" dirty="0"/>
              <a:t>ОТРИМАННЯ ДОЗВОЛУ НА ЗОВНІШНЮ </a:t>
            </a:r>
            <a:r>
              <a:rPr lang="uk-UA" sz="2400" b="1" dirty="0" smtClean="0"/>
              <a:t>РЕКЛАМУ </a:t>
            </a:r>
            <a:endParaRPr lang="ru-RU" sz="2400" b="1" dirty="0"/>
          </a:p>
        </p:txBody>
      </p:sp>
      <p:sp>
        <p:nvSpPr>
          <p:cNvPr id="13" name="TextBox 12"/>
          <p:cNvSpPr txBox="1"/>
          <p:nvPr/>
        </p:nvSpPr>
        <p:spPr>
          <a:xfrm>
            <a:off x="875656" y="836712"/>
            <a:ext cx="744017" cy="735747"/>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uk-UA" sz="2800" b="1" dirty="0" smtClean="0">
                <a:solidFill>
                  <a:schemeClr val="bg1"/>
                </a:solidFill>
                <a:cs typeface="Aharoni" panose="02010803020104030203" pitchFamily="2" charset="-79"/>
              </a:rPr>
              <a:t>1</a:t>
            </a:r>
            <a:endParaRPr lang="ru-RU" sz="2800" b="1" dirty="0">
              <a:solidFill>
                <a:schemeClr val="bg1"/>
              </a:solidFill>
              <a:cs typeface="Aharoni" panose="02010803020104030203" pitchFamily="2" charset="-79"/>
            </a:endParaRPr>
          </a:p>
        </p:txBody>
      </p:sp>
      <p:sp>
        <p:nvSpPr>
          <p:cNvPr id="14" name="TextBox 13"/>
          <p:cNvSpPr txBox="1"/>
          <p:nvPr/>
        </p:nvSpPr>
        <p:spPr>
          <a:xfrm>
            <a:off x="875656" y="1916832"/>
            <a:ext cx="744017" cy="735747"/>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uk-UA" sz="2800" b="1" dirty="0" smtClean="0">
                <a:solidFill>
                  <a:schemeClr val="bg1"/>
                </a:solidFill>
                <a:cs typeface="Aharoni" panose="02010803020104030203" pitchFamily="2" charset="-79"/>
              </a:rPr>
              <a:t>2</a:t>
            </a:r>
            <a:endParaRPr lang="ru-RU" sz="2800" b="1" dirty="0">
              <a:solidFill>
                <a:schemeClr val="bg1"/>
              </a:solidFill>
              <a:cs typeface="Aharoni" panose="02010803020104030203" pitchFamily="2" charset="-79"/>
            </a:endParaRPr>
          </a:p>
        </p:txBody>
      </p:sp>
      <p:sp>
        <p:nvSpPr>
          <p:cNvPr id="15" name="Прямоугольник 14"/>
          <p:cNvSpPr/>
          <p:nvPr/>
        </p:nvSpPr>
        <p:spPr>
          <a:xfrm>
            <a:off x="1660282" y="1969676"/>
            <a:ext cx="4742067" cy="461665"/>
          </a:xfrm>
          <a:prstGeom prst="rect">
            <a:avLst/>
          </a:prstGeom>
        </p:spPr>
        <p:txBody>
          <a:bodyPr wrap="none">
            <a:spAutoFit/>
          </a:bodyPr>
          <a:lstStyle/>
          <a:p>
            <a:r>
              <a:rPr lang="uk-UA" sz="2400" b="1" dirty="0"/>
              <a:t>ПОГОДЖЕННЯ ПРОЕКТУ ВИВІСКИ  </a:t>
            </a:r>
            <a:endParaRPr lang="ru-RU" sz="2400" b="1" dirty="0"/>
          </a:p>
        </p:txBody>
      </p:sp>
      <p:sp>
        <p:nvSpPr>
          <p:cNvPr id="16" name="TextBox 15"/>
          <p:cNvSpPr txBox="1"/>
          <p:nvPr/>
        </p:nvSpPr>
        <p:spPr>
          <a:xfrm>
            <a:off x="875656" y="2909277"/>
            <a:ext cx="744017" cy="735747"/>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uk-UA" sz="2800" b="1" dirty="0">
                <a:solidFill>
                  <a:schemeClr val="bg1"/>
                </a:solidFill>
                <a:cs typeface="Aharoni" panose="02010803020104030203" pitchFamily="2" charset="-79"/>
              </a:rPr>
              <a:t>3</a:t>
            </a:r>
            <a:endParaRPr lang="ru-RU" sz="2800" b="1" dirty="0">
              <a:solidFill>
                <a:schemeClr val="bg1"/>
              </a:solidFill>
              <a:cs typeface="Aharoni" panose="02010803020104030203" pitchFamily="2" charset="-79"/>
            </a:endParaRPr>
          </a:p>
        </p:txBody>
      </p:sp>
      <p:sp>
        <p:nvSpPr>
          <p:cNvPr id="17" name="Прямоугольник 16"/>
          <p:cNvSpPr/>
          <p:nvPr/>
        </p:nvSpPr>
        <p:spPr>
          <a:xfrm>
            <a:off x="1660282" y="2814027"/>
            <a:ext cx="6800151" cy="830997"/>
          </a:xfrm>
          <a:prstGeom prst="rect">
            <a:avLst/>
          </a:prstGeom>
        </p:spPr>
        <p:txBody>
          <a:bodyPr wrap="square">
            <a:spAutoFit/>
          </a:bodyPr>
          <a:lstStyle/>
          <a:p>
            <a:pPr algn="just"/>
            <a:r>
              <a:rPr lang="uk-UA" sz="1600" b="1" dirty="0" smtClean="0"/>
              <a:t>ТИМЧАСОВИЙ ДОЗВІЛ СТРОКОМ ДО ОДНОГО МІСЯЦЯ НА РОЗМІЩЕННЯ РЕКЛАМНИХ ЗАСОБІВ З ІНФОРМАЦІЄЮ ПРО  ПРОВЕДЕННЯ КУЛЬТУРНО-МАСОВИХ ЗАХОДІВ, РЕКЛАМНИХ КОМПАНІЙ, ВИСТАВОК, ШОУ.</a:t>
            </a:r>
            <a:endParaRPr lang="ru-RU" sz="1600" b="1" dirty="0"/>
          </a:p>
        </p:txBody>
      </p:sp>
      <p:sp>
        <p:nvSpPr>
          <p:cNvPr id="18" name="TextBox 17"/>
          <p:cNvSpPr txBox="1"/>
          <p:nvPr/>
        </p:nvSpPr>
        <p:spPr>
          <a:xfrm>
            <a:off x="899593" y="3861048"/>
            <a:ext cx="744017" cy="735747"/>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uk-UA" sz="2800" b="1" dirty="0" smtClean="0">
                <a:solidFill>
                  <a:schemeClr val="bg1"/>
                </a:solidFill>
                <a:cs typeface="Aharoni" panose="02010803020104030203" pitchFamily="2" charset="-79"/>
              </a:rPr>
              <a:t>4</a:t>
            </a:r>
            <a:endParaRPr lang="ru-RU" sz="2800" b="1" dirty="0">
              <a:solidFill>
                <a:schemeClr val="bg1"/>
              </a:solidFill>
              <a:cs typeface="Aharoni" panose="02010803020104030203" pitchFamily="2" charset="-79"/>
            </a:endParaRPr>
          </a:p>
        </p:txBody>
      </p:sp>
      <p:sp>
        <p:nvSpPr>
          <p:cNvPr id="19" name="TextBox 18"/>
          <p:cNvSpPr txBox="1"/>
          <p:nvPr/>
        </p:nvSpPr>
        <p:spPr>
          <a:xfrm>
            <a:off x="1686628" y="3933056"/>
            <a:ext cx="2232248" cy="523220"/>
          </a:xfrm>
          <a:prstGeom prst="rect">
            <a:avLst/>
          </a:prstGeom>
          <a:noFill/>
        </p:spPr>
        <p:txBody>
          <a:bodyPr wrap="square" rtlCol="0">
            <a:spAutoFit/>
          </a:bodyPr>
          <a:lstStyle/>
          <a:p>
            <a:pPr algn="ctr"/>
            <a:r>
              <a:rPr lang="uk-UA" sz="2800" b="1" dirty="0" smtClean="0"/>
              <a:t>ЗОНУВАННЯ</a:t>
            </a:r>
            <a:endParaRPr lang="ru-RU" sz="2800" b="1" dirty="0"/>
          </a:p>
        </p:txBody>
      </p:sp>
      <p:sp>
        <p:nvSpPr>
          <p:cNvPr id="23" name="TextBox 22"/>
          <p:cNvSpPr txBox="1"/>
          <p:nvPr/>
        </p:nvSpPr>
        <p:spPr>
          <a:xfrm>
            <a:off x="899593" y="4797152"/>
            <a:ext cx="744017" cy="735747"/>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uk-UA" sz="2800" b="1" dirty="0">
                <a:solidFill>
                  <a:schemeClr val="bg1"/>
                </a:solidFill>
                <a:cs typeface="Aharoni" panose="02010803020104030203" pitchFamily="2" charset="-79"/>
              </a:rPr>
              <a:t>5</a:t>
            </a:r>
            <a:endParaRPr lang="ru-RU" sz="2800" b="1" dirty="0">
              <a:solidFill>
                <a:schemeClr val="bg1"/>
              </a:solidFill>
              <a:cs typeface="Aharoni" panose="02010803020104030203" pitchFamily="2" charset="-79"/>
            </a:endParaRPr>
          </a:p>
        </p:txBody>
      </p:sp>
      <p:sp>
        <p:nvSpPr>
          <p:cNvPr id="24" name="TextBox 23"/>
          <p:cNvSpPr txBox="1"/>
          <p:nvPr/>
        </p:nvSpPr>
        <p:spPr>
          <a:xfrm>
            <a:off x="1758636" y="4797152"/>
            <a:ext cx="1517221" cy="523220"/>
          </a:xfrm>
          <a:prstGeom prst="rect">
            <a:avLst/>
          </a:prstGeom>
          <a:noFill/>
        </p:spPr>
        <p:txBody>
          <a:bodyPr wrap="square" rtlCol="0">
            <a:spAutoFit/>
          </a:bodyPr>
          <a:lstStyle/>
          <a:p>
            <a:pPr algn="ctr"/>
            <a:r>
              <a:rPr lang="uk-UA" sz="2800" b="1" dirty="0" smtClean="0"/>
              <a:t>ТАРИФИ</a:t>
            </a:r>
            <a:endParaRPr lang="ru-RU" sz="2800" b="1" dirty="0"/>
          </a:p>
        </p:txBody>
      </p:sp>
      <p:sp>
        <p:nvSpPr>
          <p:cNvPr id="25" name="TextBox 24"/>
          <p:cNvSpPr txBox="1"/>
          <p:nvPr/>
        </p:nvSpPr>
        <p:spPr>
          <a:xfrm>
            <a:off x="916264" y="5589240"/>
            <a:ext cx="744017" cy="735747"/>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uk-UA" sz="2800" b="1" dirty="0" smtClean="0">
                <a:solidFill>
                  <a:schemeClr val="bg1"/>
                </a:solidFill>
                <a:cs typeface="Aharoni" panose="02010803020104030203" pitchFamily="2" charset="-79"/>
              </a:rPr>
              <a:t>6</a:t>
            </a:r>
            <a:endParaRPr lang="ru-RU" sz="2800" b="1" dirty="0">
              <a:solidFill>
                <a:schemeClr val="bg1"/>
              </a:solidFill>
              <a:cs typeface="Aharoni" panose="02010803020104030203" pitchFamily="2" charset="-79"/>
            </a:endParaRPr>
          </a:p>
        </p:txBody>
      </p:sp>
      <p:sp>
        <p:nvSpPr>
          <p:cNvPr id="26" name="TextBox 25"/>
          <p:cNvSpPr txBox="1"/>
          <p:nvPr/>
        </p:nvSpPr>
        <p:spPr>
          <a:xfrm>
            <a:off x="1781173" y="5661248"/>
            <a:ext cx="4804733" cy="461665"/>
          </a:xfrm>
          <a:prstGeom prst="rect">
            <a:avLst/>
          </a:prstGeom>
          <a:noFill/>
        </p:spPr>
        <p:txBody>
          <a:bodyPr wrap="square" rtlCol="0">
            <a:spAutoFit/>
          </a:bodyPr>
          <a:lstStyle/>
          <a:p>
            <a:pPr algn="just"/>
            <a:r>
              <a:rPr lang="uk-UA" sz="2400" b="1" dirty="0"/>
              <a:t>ПРОДОВЖЕННЯ  СТРОКУ ДОЗВОЛУ</a:t>
            </a:r>
            <a:endParaRPr lang="ru-RU" sz="2400" b="1" dirty="0"/>
          </a:p>
        </p:txBody>
      </p:sp>
    </p:spTree>
    <p:extLst>
      <p:ext uri="{BB962C8B-B14F-4D97-AF65-F5344CB8AC3E}">
        <p14:creationId xmlns:p14="http://schemas.microsoft.com/office/powerpoint/2010/main" val="22605523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sp>
        <p:nvSpPr>
          <p:cNvPr id="45" name="TextBox 44"/>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412776"/>
            <a:ext cx="8800529" cy="260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765176" y="161126"/>
            <a:ext cx="5751040" cy="400110"/>
          </a:xfrm>
          <a:prstGeom prst="rect">
            <a:avLst/>
          </a:prstGeom>
        </p:spPr>
        <p:txBody>
          <a:bodyPr wrap="square">
            <a:spAutoFit/>
          </a:bodyPr>
          <a:lstStyle/>
          <a:p>
            <a:r>
              <a:rPr lang="uk-UA" sz="2000" b="1" dirty="0">
                <a:solidFill>
                  <a:srgbClr val="FF0000"/>
                </a:solidFill>
              </a:rPr>
              <a:t>ОТРИМАННЯ ДОЗВОЛУ НА ЗОВНІШНЮ РЕКЛАМУ</a:t>
            </a:r>
            <a:endParaRPr lang="ru-RU" sz="2000" b="1" dirty="0">
              <a:solidFill>
                <a:srgbClr val="FF0000"/>
              </a:solidFill>
            </a:endParaRPr>
          </a:p>
        </p:txBody>
      </p:sp>
    </p:spTree>
    <p:extLst>
      <p:ext uri="{BB962C8B-B14F-4D97-AF65-F5344CB8AC3E}">
        <p14:creationId xmlns:p14="http://schemas.microsoft.com/office/powerpoint/2010/main" val="36051086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sp>
        <p:nvSpPr>
          <p:cNvPr id="45" name="TextBox 44"/>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58" y="844982"/>
            <a:ext cx="8551538" cy="56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765176" y="161126"/>
            <a:ext cx="5751040" cy="400110"/>
          </a:xfrm>
          <a:prstGeom prst="rect">
            <a:avLst/>
          </a:prstGeom>
        </p:spPr>
        <p:txBody>
          <a:bodyPr wrap="square">
            <a:spAutoFit/>
          </a:bodyPr>
          <a:lstStyle/>
          <a:p>
            <a:r>
              <a:rPr lang="uk-UA" sz="2000" b="1" dirty="0">
                <a:solidFill>
                  <a:srgbClr val="FF0000"/>
                </a:solidFill>
              </a:rPr>
              <a:t>ОТРИМАННЯ ДОЗВОЛУ НА ЗОВНІШНЮ РЕКЛАМУ</a:t>
            </a:r>
            <a:endParaRPr lang="ru-RU" sz="2000" b="1" dirty="0">
              <a:solidFill>
                <a:srgbClr val="FF0000"/>
              </a:solidFill>
            </a:endParaRPr>
          </a:p>
        </p:txBody>
      </p:sp>
    </p:spTree>
    <p:extLst>
      <p:ext uri="{BB962C8B-B14F-4D97-AF65-F5344CB8AC3E}">
        <p14:creationId xmlns:p14="http://schemas.microsoft.com/office/powerpoint/2010/main" val="36498704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sp>
        <p:nvSpPr>
          <p:cNvPr id="45" name="TextBox 44"/>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8"/>
            <a:ext cx="8064896" cy="484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765176" y="161126"/>
            <a:ext cx="5751040" cy="400110"/>
          </a:xfrm>
          <a:prstGeom prst="rect">
            <a:avLst/>
          </a:prstGeom>
        </p:spPr>
        <p:txBody>
          <a:bodyPr wrap="square">
            <a:spAutoFit/>
          </a:bodyPr>
          <a:lstStyle/>
          <a:p>
            <a:r>
              <a:rPr lang="uk-UA" sz="2000" b="1" dirty="0">
                <a:solidFill>
                  <a:srgbClr val="FF0000"/>
                </a:solidFill>
              </a:rPr>
              <a:t>ОТРИМАННЯ ДОЗВОЛУ НА ЗОВНІШНЮ РЕКЛАМУ</a:t>
            </a:r>
            <a:endParaRPr lang="ru-RU" sz="2000" b="1" dirty="0">
              <a:solidFill>
                <a:srgbClr val="FF0000"/>
              </a:solidFill>
            </a:endParaRPr>
          </a:p>
        </p:txBody>
      </p:sp>
    </p:spTree>
    <p:extLst>
      <p:ext uri="{BB962C8B-B14F-4D97-AF65-F5344CB8AC3E}">
        <p14:creationId xmlns:p14="http://schemas.microsoft.com/office/powerpoint/2010/main" val="37577569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775939"/>
            <a:ext cx="7703557" cy="596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765176" y="161126"/>
            <a:ext cx="5751040" cy="400110"/>
          </a:xfrm>
          <a:prstGeom prst="rect">
            <a:avLst/>
          </a:prstGeom>
        </p:spPr>
        <p:txBody>
          <a:bodyPr wrap="square">
            <a:spAutoFit/>
          </a:bodyPr>
          <a:lstStyle/>
          <a:p>
            <a:r>
              <a:rPr lang="uk-UA" sz="2000" b="1" dirty="0">
                <a:solidFill>
                  <a:srgbClr val="FF0000"/>
                </a:solidFill>
              </a:rPr>
              <a:t>ОТРИМАННЯ ДОЗВОЛУ НА ЗОВНІШНЮ РЕКЛАМУ</a:t>
            </a:r>
            <a:endParaRPr lang="ru-RU" sz="2000" b="1" dirty="0">
              <a:solidFill>
                <a:srgbClr val="FF0000"/>
              </a:solidFill>
            </a:endParaRPr>
          </a:p>
        </p:txBody>
      </p:sp>
    </p:spTree>
    <p:extLst>
      <p:ext uri="{BB962C8B-B14F-4D97-AF65-F5344CB8AC3E}">
        <p14:creationId xmlns:p14="http://schemas.microsoft.com/office/powerpoint/2010/main" val="21037560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sp>
        <p:nvSpPr>
          <p:cNvPr id="12" name="Прямоугольник 11"/>
          <p:cNvSpPr/>
          <p:nvPr/>
        </p:nvSpPr>
        <p:spPr>
          <a:xfrm>
            <a:off x="765176" y="161126"/>
            <a:ext cx="5751040" cy="400110"/>
          </a:xfrm>
          <a:prstGeom prst="rect">
            <a:avLst/>
          </a:prstGeom>
        </p:spPr>
        <p:txBody>
          <a:bodyPr wrap="square">
            <a:spAutoFit/>
          </a:bodyPr>
          <a:lstStyle/>
          <a:p>
            <a:r>
              <a:rPr lang="uk-UA" sz="2000" b="1" dirty="0">
                <a:solidFill>
                  <a:srgbClr val="FF0000"/>
                </a:solidFill>
              </a:rPr>
              <a:t>ОТРИМАННЯ ДОЗВОЛУ НА ЗОВНІШНЮ РЕКЛАМУ</a:t>
            </a:r>
            <a:endParaRPr lang="ru-RU" sz="2000" b="1" dirty="0">
              <a:solidFill>
                <a:srgbClr val="FF0000"/>
              </a:solidFill>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24744"/>
            <a:ext cx="7848872" cy="303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899592" y="4437112"/>
            <a:ext cx="7992887" cy="1384995"/>
          </a:xfrm>
          <a:prstGeom prst="rect">
            <a:avLst/>
          </a:prstGeom>
        </p:spPr>
        <p:txBody>
          <a:bodyPr wrap="square">
            <a:spAutoFit/>
          </a:bodyPr>
          <a:lstStyle/>
          <a:p>
            <a:pPr algn="just"/>
            <a:r>
              <a:rPr lang="uk-UA" sz="2800" dirty="0">
                <a:latin typeface="Times New Roman" pitchFamily="18" charset="0"/>
                <a:cs typeface="Times New Roman" pitchFamily="18" charset="0"/>
              </a:rPr>
              <a:t>Втрачена вигода із-за необґрунтованого терміну очікування – </a:t>
            </a:r>
            <a:r>
              <a:rPr lang="uk-UA" sz="2800" b="1" u="sng" dirty="0">
                <a:solidFill>
                  <a:srgbClr val="FF0000"/>
                </a:solidFill>
                <a:latin typeface="Times New Roman" pitchFamily="18" charset="0"/>
                <a:cs typeface="Times New Roman" pitchFamily="18" charset="0"/>
              </a:rPr>
              <a:t>від 1500 до 4500 грн. за одну конструкцію</a:t>
            </a:r>
            <a:endParaRPr lang="ru-RU" sz="2800"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972847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sp>
        <p:nvSpPr>
          <p:cNvPr id="12" name="Прямоугольник 11"/>
          <p:cNvSpPr/>
          <p:nvPr/>
        </p:nvSpPr>
        <p:spPr>
          <a:xfrm>
            <a:off x="765176" y="161126"/>
            <a:ext cx="5751040" cy="400110"/>
          </a:xfrm>
          <a:prstGeom prst="rect">
            <a:avLst/>
          </a:prstGeom>
        </p:spPr>
        <p:txBody>
          <a:bodyPr wrap="square">
            <a:spAutoFit/>
          </a:bodyPr>
          <a:lstStyle/>
          <a:p>
            <a:r>
              <a:rPr lang="uk-UA" sz="2000" b="1" dirty="0">
                <a:solidFill>
                  <a:srgbClr val="FF0000"/>
                </a:solidFill>
              </a:rPr>
              <a:t>ОТРИМАННЯ ДОЗВОЛУ НА ЗОВНІШНЮ РЕКЛАМУ</a:t>
            </a:r>
            <a:endParaRPr lang="ru-RU" sz="2000" b="1" dirty="0">
              <a:solidFill>
                <a:srgbClr val="FF0000"/>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08" y="1030381"/>
            <a:ext cx="8395196" cy="334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738063" y="4293096"/>
            <a:ext cx="4103241" cy="923330"/>
          </a:xfrm>
          <a:prstGeom prst="rect">
            <a:avLst/>
          </a:prstGeom>
        </p:spPr>
        <p:txBody>
          <a:bodyPr wrap="square">
            <a:spAutoFit/>
          </a:bodyPr>
          <a:lstStyle/>
          <a:p>
            <a:pPr algn="just"/>
            <a:r>
              <a:rPr lang="uk-UA" dirty="0">
                <a:latin typeface="Times New Roman" pitchFamily="18" charset="0"/>
                <a:cs typeface="Times New Roman" pitchFamily="18" charset="0"/>
              </a:rPr>
              <a:t>Кількість </a:t>
            </a:r>
            <a:r>
              <a:rPr lang="uk-UA" b="1" dirty="0">
                <a:latin typeface="Times New Roman" pitchFamily="18" charset="0"/>
                <a:cs typeface="Times New Roman" pitchFamily="18" charset="0"/>
              </a:rPr>
              <a:t>суб’єктів малого </a:t>
            </a:r>
            <a:r>
              <a:rPr lang="uk-UA" b="1" dirty="0" smtClean="0">
                <a:latin typeface="Times New Roman" pitchFamily="18" charset="0"/>
                <a:cs typeface="Times New Roman" pitchFamily="18" charset="0"/>
              </a:rPr>
              <a:t> підприємництва</a:t>
            </a:r>
            <a:r>
              <a:rPr lang="uk-UA" dirty="0">
                <a:latin typeface="Times New Roman" pitchFamily="18" charset="0"/>
                <a:cs typeface="Times New Roman" pitchFamily="18" charset="0"/>
              </a:rPr>
              <a:t>, що мають виконати вимоги регулювання, одиниць</a:t>
            </a:r>
            <a:endParaRPr lang="ru-RU" dirty="0">
              <a:latin typeface="Times New Roman" pitchFamily="18" charset="0"/>
              <a:cs typeface="Times New Roman" pitchFamily="18" charset="0"/>
            </a:endParaRPr>
          </a:p>
        </p:txBody>
      </p:sp>
      <p:sp>
        <p:nvSpPr>
          <p:cNvPr id="17" name="Прямоугольник 16"/>
          <p:cNvSpPr/>
          <p:nvPr/>
        </p:nvSpPr>
        <p:spPr>
          <a:xfrm>
            <a:off x="5273352" y="4293096"/>
            <a:ext cx="3691136" cy="1477328"/>
          </a:xfrm>
          <a:prstGeom prst="rect">
            <a:avLst/>
          </a:prstGeom>
        </p:spPr>
        <p:txBody>
          <a:bodyPr wrap="square">
            <a:spAutoFit/>
          </a:bodyPr>
          <a:lstStyle/>
          <a:p>
            <a:r>
              <a:rPr lang="uk-UA" b="1" dirty="0">
                <a:latin typeface="Times New Roman" pitchFamily="18" charset="0"/>
                <a:cs typeface="Times New Roman" pitchFamily="18" charset="0"/>
              </a:rPr>
              <a:t>Рекламні конструкції (628 шт.):</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Біг-борди - 376 шт.</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Сіті-лайти - 133 шт.</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Конструкції . 3х4 - 14шт.</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Розтяги - 105 шт.</a:t>
            </a:r>
            <a:endParaRPr lang="ru-RU" dirty="0">
              <a:latin typeface="Times New Roman" pitchFamily="18" charset="0"/>
              <a:cs typeface="Times New Roman" pitchFamily="18" charset="0"/>
            </a:endParaRPr>
          </a:p>
        </p:txBody>
      </p:sp>
      <p:sp>
        <p:nvSpPr>
          <p:cNvPr id="18" name="Штриховая стрелка вправо 17"/>
          <p:cNvSpPr/>
          <p:nvPr/>
        </p:nvSpPr>
        <p:spPr>
          <a:xfrm>
            <a:off x="4193232" y="4869160"/>
            <a:ext cx="1008112" cy="4154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808856" y="5734997"/>
            <a:ext cx="4572000" cy="646331"/>
          </a:xfrm>
          <a:prstGeom prst="rect">
            <a:avLst/>
          </a:prstGeom>
        </p:spPr>
        <p:txBody>
          <a:bodyPr>
            <a:spAutoFit/>
          </a:bodyPr>
          <a:lstStyle/>
          <a:p>
            <a:r>
              <a:rPr lang="uk-UA" b="1" dirty="0">
                <a:solidFill>
                  <a:srgbClr val="FF0000"/>
                </a:solidFill>
                <a:latin typeface="Times New Roman" pitchFamily="18" charset="0"/>
                <a:cs typeface="Times New Roman" pitchFamily="18" charset="0"/>
              </a:rPr>
              <a:t>За кількісними даними, які отримали від Департаменту</a:t>
            </a:r>
            <a:endParaRPr lang="ru-RU" dirty="0">
              <a:solidFill>
                <a:srgbClr val="FF0000"/>
              </a:solidFill>
              <a:latin typeface="Times New Roman" pitchFamily="18" charset="0"/>
              <a:cs typeface="Times New Roman" pitchFamily="18" charset="0"/>
            </a:endParaRPr>
          </a:p>
        </p:txBody>
      </p:sp>
      <p:sp>
        <p:nvSpPr>
          <p:cNvPr id="23" name="Прямоугольник 22"/>
          <p:cNvSpPr/>
          <p:nvPr/>
        </p:nvSpPr>
        <p:spPr>
          <a:xfrm>
            <a:off x="5596880" y="5939988"/>
            <a:ext cx="3276872" cy="369332"/>
          </a:xfrm>
          <a:prstGeom prst="rect">
            <a:avLst/>
          </a:prstGeom>
        </p:spPr>
        <p:txBody>
          <a:bodyPr wrap="square">
            <a:spAutoFit/>
          </a:bodyPr>
          <a:lstStyle/>
          <a:p>
            <a:r>
              <a:rPr lang="uk-UA" b="1" dirty="0" smtClean="0">
                <a:latin typeface="Times New Roman" pitchFamily="18" charset="0"/>
                <a:cs typeface="Times New Roman" pitchFamily="18" charset="0"/>
              </a:rPr>
              <a:t>Прогноз на 2016- </a:t>
            </a:r>
            <a:r>
              <a:rPr lang="uk-UA" b="1" dirty="0">
                <a:solidFill>
                  <a:srgbClr val="FF0000"/>
                </a:solidFill>
                <a:latin typeface="Times New Roman" pitchFamily="18" charset="0"/>
                <a:cs typeface="Times New Roman" pitchFamily="18" charset="0"/>
              </a:rPr>
              <a:t>366690 грн.</a:t>
            </a:r>
            <a:endParaRPr lang="ru-RU" b="1" dirty="0">
              <a:solidFill>
                <a:srgbClr val="FF0000"/>
              </a:solidFill>
              <a:latin typeface="Times New Roman" pitchFamily="18" charset="0"/>
              <a:cs typeface="Times New Roman" pitchFamily="18" charset="0"/>
            </a:endParaRPr>
          </a:p>
        </p:txBody>
      </p:sp>
      <p:sp>
        <p:nvSpPr>
          <p:cNvPr id="24" name="Штриховая стрелка вправо 23"/>
          <p:cNvSpPr/>
          <p:nvPr/>
        </p:nvSpPr>
        <p:spPr>
          <a:xfrm>
            <a:off x="4229744" y="6130170"/>
            <a:ext cx="1187624" cy="25115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144837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sp>
        <p:nvSpPr>
          <p:cNvPr id="12" name="Прямоугольник 11"/>
          <p:cNvSpPr/>
          <p:nvPr/>
        </p:nvSpPr>
        <p:spPr>
          <a:xfrm>
            <a:off x="765176" y="161126"/>
            <a:ext cx="5751040" cy="400110"/>
          </a:xfrm>
          <a:prstGeom prst="rect">
            <a:avLst/>
          </a:prstGeom>
        </p:spPr>
        <p:txBody>
          <a:bodyPr wrap="square">
            <a:spAutoFit/>
          </a:bodyPr>
          <a:lstStyle/>
          <a:p>
            <a:r>
              <a:rPr lang="uk-UA" sz="2000" b="1" dirty="0" smtClean="0">
                <a:solidFill>
                  <a:srgbClr val="FF0000"/>
                </a:solidFill>
              </a:rPr>
              <a:t>ЗОНУВАННЯ</a:t>
            </a:r>
            <a:endParaRPr lang="ru-RU" sz="2000" b="1" dirty="0">
              <a:solidFill>
                <a:srgbClr val="FF0000"/>
              </a:solidFill>
            </a:endParaRPr>
          </a:p>
        </p:txBody>
      </p:sp>
      <p:graphicFrame>
        <p:nvGraphicFramePr>
          <p:cNvPr id="25" name="Таблица 24"/>
          <p:cNvGraphicFramePr>
            <a:graphicFrameLocks noGrp="1"/>
          </p:cNvGraphicFramePr>
          <p:nvPr>
            <p:extLst>
              <p:ext uri="{D42A27DB-BD31-4B8C-83A1-F6EECF244321}">
                <p14:modId xmlns:p14="http://schemas.microsoft.com/office/powerpoint/2010/main" val="4263646310"/>
              </p:ext>
            </p:extLst>
          </p:nvPr>
        </p:nvGraphicFramePr>
        <p:xfrm>
          <a:off x="971599" y="1052738"/>
          <a:ext cx="7776862" cy="5184574"/>
        </p:xfrm>
        <a:graphic>
          <a:graphicData uri="http://schemas.openxmlformats.org/drawingml/2006/table">
            <a:tbl>
              <a:tblPr>
                <a:tableStyleId>{5940675A-B579-460E-94D1-54222C63F5DA}</a:tableStyleId>
              </a:tblPr>
              <a:tblGrid>
                <a:gridCol w="4147374">
                  <a:extLst>
                    <a:ext uri="{9D8B030D-6E8A-4147-A177-3AD203B41FA5}">
                      <a16:colId xmlns:a16="http://schemas.microsoft.com/office/drawing/2014/main" val="20000"/>
                    </a:ext>
                  </a:extLst>
                </a:gridCol>
                <a:gridCol w="547846">
                  <a:extLst>
                    <a:ext uri="{9D8B030D-6E8A-4147-A177-3AD203B41FA5}">
                      <a16:colId xmlns:a16="http://schemas.microsoft.com/office/drawing/2014/main" val="20001"/>
                    </a:ext>
                  </a:extLst>
                </a:gridCol>
                <a:gridCol w="1027214">
                  <a:extLst>
                    <a:ext uri="{9D8B030D-6E8A-4147-A177-3AD203B41FA5}">
                      <a16:colId xmlns:a16="http://schemas.microsoft.com/office/drawing/2014/main" val="20002"/>
                    </a:ext>
                  </a:extLst>
                </a:gridCol>
                <a:gridCol w="1027214">
                  <a:extLst>
                    <a:ext uri="{9D8B030D-6E8A-4147-A177-3AD203B41FA5}">
                      <a16:colId xmlns:a16="http://schemas.microsoft.com/office/drawing/2014/main" val="20003"/>
                    </a:ext>
                  </a:extLst>
                </a:gridCol>
                <a:gridCol w="1027214">
                  <a:extLst>
                    <a:ext uri="{9D8B030D-6E8A-4147-A177-3AD203B41FA5}">
                      <a16:colId xmlns:a16="http://schemas.microsoft.com/office/drawing/2014/main" val="20004"/>
                    </a:ext>
                  </a:extLst>
                </a:gridCol>
              </a:tblGrid>
              <a:tr h="1080724">
                <a:tc>
                  <a:txBody>
                    <a:bodyPr/>
                    <a:lstStyle/>
                    <a:p>
                      <a:pPr algn="l" fontAlgn="b"/>
                      <a:r>
                        <a:rPr lang="ru-RU" sz="1600" u="none" strike="noStrike" dirty="0">
                          <a:effectLst/>
                          <a:latin typeface="+mn-lt"/>
                          <a:cs typeface="Times New Roman" pitchFamily="18" charset="0"/>
                        </a:rPr>
                        <a:t> </a:t>
                      </a:r>
                      <a:endParaRPr lang="ru-RU" sz="1600" b="0" i="0" u="none" strike="noStrike" dirty="0">
                        <a:solidFill>
                          <a:srgbClr val="000000"/>
                        </a:solidFill>
                        <a:effectLst/>
                        <a:latin typeface="+mn-lt"/>
                        <a:cs typeface="Times New Roman" pitchFamily="18" charset="0"/>
                      </a:endParaRPr>
                    </a:p>
                  </a:txBody>
                  <a:tcPr marL="9525" marR="9525" marT="9525" marB="0" anchor="b"/>
                </a:tc>
                <a:tc>
                  <a:txBody>
                    <a:bodyPr/>
                    <a:lstStyle/>
                    <a:p>
                      <a:pPr algn="l"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ctr" fontAlgn="b"/>
                      <a:r>
                        <a:rPr lang="ru-RU" sz="1600" u="none" strike="noStrike" dirty="0">
                          <a:effectLst/>
                          <a:latin typeface="+mn-lt"/>
                          <a:cs typeface="Times New Roman" pitchFamily="18" charset="0"/>
                        </a:rPr>
                        <a:t>В результате демонтажа</a:t>
                      </a:r>
                      <a:endParaRPr lang="ru-RU" sz="1600" b="1" i="0" u="none" strike="noStrike" dirty="0">
                        <a:solidFill>
                          <a:srgbClr val="000000"/>
                        </a:solidFill>
                        <a:effectLst/>
                        <a:latin typeface="+mn-lt"/>
                        <a:cs typeface="Times New Roman" pitchFamily="18" charset="0"/>
                      </a:endParaRPr>
                    </a:p>
                  </a:txBody>
                  <a:tcPr marL="9525" marR="9525" marT="9525" marB="0" anchor="b"/>
                </a:tc>
                <a:tc>
                  <a:txBody>
                    <a:bodyPr/>
                    <a:lstStyle/>
                    <a:p>
                      <a:pPr algn="ctr" fontAlgn="b"/>
                      <a:r>
                        <a:rPr lang="ru-RU" sz="1600" u="none" strike="noStrike" dirty="0">
                          <a:effectLst/>
                          <a:latin typeface="+mn-lt"/>
                          <a:cs typeface="Times New Roman" pitchFamily="18" charset="0"/>
                        </a:rPr>
                        <a:t>В результате переноса </a:t>
                      </a:r>
                      <a:endParaRPr lang="ru-RU" sz="1600" b="1" i="0" u="none" strike="noStrike" dirty="0">
                        <a:solidFill>
                          <a:srgbClr val="000000"/>
                        </a:solidFill>
                        <a:effectLst/>
                        <a:latin typeface="+mn-lt"/>
                        <a:cs typeface="Times New Roman" pitchFamily="18" charset="0"/>
                      </a:endParaRPr>
                    </a:p>
                  </a:txBody>
                  <a:tcPr marL="9525" marR="9525" marT="9525" marB="0" anchor="b"/>
                </a:tc>
                <a:tc>
                  <a:txBody>
                    <a:bodyPr/>
                    <a:lstStyle/>
                    <a:p>
                      <a:pPr algn="ctr" fontAlgn="b"/>
                      <a:r>
                        <a:rPr lang="ru-RU" sz="1600" u="none" strike="noStrike" dirty="0">
                          <a:effectLst/>
                          <a:latin typeface="+mn-lt"/>
                          <a:cs typeface="Times New Roman" pitchFamily="18" charset="0"/>
                        </a:rPr>
                        <a:t>В результате замены</a:t>
                      </a:r>
                      <a:endParaRPr lang="ru-RU" sz="1600" b="1" i="0" u="none" strike="noStrike" dirty="0">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0"/>
                  </a:ext>
                </a:extLst>
              </a:tr>
              <a:tr h="322604">
                <a:tc>
                  <a:txBody>
                    <a:bodyPr/>
                    <a:lstStyle/>
                    <a:p>
                      <a:pPr algn="l" fontAlgn="b"/>
                      <a:r>
                        <a:rPr lang="ru-RU" sz="1600" b="1" u="none" strike="noStrike" dirty="0">
                          <a:effectLst/>
                          <a:latin typeface="+mn-lt"/>
                          <a:cs typeface="Times New Roman" pitchFamily="18" charset="0"/>
                        </a:rPr>
                        <a:t>ПОТЕРИ БИЗНЕСА</a:t>
                      </a:r>
                      <a:endParaRPr lang="ru-RU" sz="1600" b="1" i="0" u="none" strike="noStrike" dirty="0">
                        <a:solidFill>
                          <a:srgbClr val="FF0000"/>
                        </a:solidFill>
                        <a:effectLst/>
                        <a:latin typeface="+mn-lt"/>
                        <a:cs typeface="Times New Roman" pitchFamily="18" charset="0"/>
                      </a:endParaRPr>
                    </a:p>
                  </a:txBody>
                  <a:tcPr marL="9525" marR="9525" marT="9525" marB="0" anchor="b"/>
                </a:tc>
                <a:tc>
                  <a:txBody>
                    <a:bodyPr/>
                    <a:lstStyle/>
                    <a:p>
                      <a:pPr algn="l"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l" fontAlgn="b"/>
                      <a:r>
                        <a:rPr lang="ru-RU" sz="1600" u="none" strike="noStrike" dirty="0">
                          <a:effectLst/>
                          <a:latin typeface="+mn-lt"/>
                          <a:cs typeface="Times New Roman" pitchFamily="18" charset="0"/>
                        </a:rPr>
                        <a:t> </a:t>
                      </a:r>
                      <a:endParaRPr lang="ru-RU" sz="1600" b="0" i="0" u="none" strike="noStrike" dirty="0">
                        <a:solidFill>
                          <a:srgbClr val="000000"/>
                        </a:solidFill>
                        <a:effectLst/>
                        <a:latin typeface="+mn-lt"/>
                        <a:cs typeface="Times New Roman" pitchFamily="18" charset="0"/>
                      </a:endParaRPr>
                    </a:p>
                  </a:txBody>
                  <a:tcPr marL="9525" marR="9525" marT="9525" marB="0" anchor="b"/>
                </a:tc>
                <a:tc>
                  <a:txBody>
                    <a:bodyPr/>
                    <a:lstStyle/>
                    <a:p>
                      <a:pPr algn="l" fontAlgn="b"/>
                      <a:r>
                        <a:rPr lang="ru-RU" sz="1600" u="none" strike="noStrike" dirty="0">
                          <a:effectLst/>
                          <a:latin typeface="+mn-lt"/>
                          <a:cs typeface="Times New Roman" pitchFamily="18" charset="0"/>
                        </a:rPr>
                        <a:t> </a:t>
                      </a:r>
                      <a:endParaRPr lang="ru-RU" sz="1600" b="0" i="0" u="none" strike="noStrike" dirty="0">
                        <a:solidFill>
                          <a:srgbClr val="000000"/>
                        </a:solidFill>
                        <a:effectLst/>
                        <a:latin typeface="+mn-lt"/>
                        <a:cs typeface="Times New Roman" pitchFamily="18" charset="0"/>
                      </a:endParaRPr>
                    </a:p>
                  </a:txBody>
                  <a:tcPr marL="9525" marR="9525" marT="9525" marB="0" anchor="b"/>
                </a:tc>
                <a:tc>
                  <a:txBody>
                    <a:bodyPr/>
                    <a:lstStyle/>
                    <a:p>
                      <a:pPr algn="l"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1"/>
                  </a:ext>
                </a:extLst>
              </a:tr>
              <a:tr h="645209">
                <a:tc>
                  <a:txBody>
                    <a:bodyPr/>
                    <a:lstStyle/>
                    <a:p>
                      <a:pPr algn="l" fontAlgn="ctr"/>
                      <a:r>
                        <a:rPr lang="ru-RU" sz="1600" u="none" strike="noStrike" dirty="0">
                          <a:effectLst/>
                          <a:latin typeface="+mn-lt"/>
                          <a:cs typeface="Times New Roman" pitchFamily="18" charset="0"/>
                        </a:rPr>
                        <a:t>1.       Количество конструкций, которые пострадают </a:t>
                      </a:r>
                      <a:endParaRPr lang="ru-RU" sz="1600" b="0" i="0" u="none" strike="noStrike" dirty="0">
                        <a:solidFill>
                          <a:srgbClr val="000000"/>
                        </a:solidFill>
                        <a:effectLst/>
                        <a:latin typeface="+mn-lt"/>
                        <a:cs typeface="Times New Roman" pitchFamily="18" charset="0"/>
                      </a:endParaRPr>
                    </a:p>
                  </a:txBody>
                  <a:tcPr marL="85725" marR="9525" marT="9525" marB="0" anchor="ctr"/>
                </a:tc>
                <a:tc>
                  <a:txBody>
                    <a:bodyPr/>
                    <a:lstStyle/>
                    <a:p>
                      <a:pPr algn="r" fontAlgn="b"/>
                      <a:r>
                        <a:rPr lang="ru-RU" sz="1600" u="none" strike="noStrike">
                          <a:effectLst/>
                          <a:latin typeface="+mn-lt"/>
                          <a:cs typeface="Times New Roman" pitchFamily="18" charset="0"/>
                        </a:rPr>
                        <a:t>63</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220500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2"/>
                  </a:ext>
                </a:extLst>
              </a:tr>
              <a:tr h="322604">
                <a:tc>
                  <a:txBody>
                    <a:bodyPr/>
                    <a:lstStyle/>
                    <a:p>
                      <a:pPr algn="l" fontAlgn="ctr"/>
                      <a:r>
                        <a:rPr lang="ru-RU" sz="1600" u="none" strike="noStrike">
                          <a:effectLst/>
                          <a:latin typeface="+mn-lt"/>
                          <a:cs typeface="Times New Roman" pitchFamily="18" charset="0"/>
                        </a:rPr>
                        <a:t>2.       Цена демонтажа каждой конструкции </a:t>
                      </a:r>
                      <a:endParaRPr lang="ru-RU" sz="1600" b="0" i="0" u="none" strike="noStrike">
                        <a:solidFill>
                          <a:srgbClr val="000000"/>
                        </a:solidFill>
                        <a:effectLst/>
                        <a:latin typeface="+mn-lt"/>
                        <a:cs typeface="Times New Roman" pitchFamily="18" charset="0"/>
                      </a:endParaRPr>
                    </a:p>
                  </a:txBody>
                  <a:tcPr marL="85725" marR="9525" marT="9525" marB="0" anchor="ctr"/>
                </a:tc>
                <a:tc>
                  <a:txBody>
                    <a:bodyPr/>
                    <a:lstStyle/>
                    <a:p>
                      <a:pPr algn="r" fontAlgn="b"/>
                      <a:r>
                        <a:rPr lang="ru-RU" sz="1600" u="none" strike="noStrike">
                          <a:effectLst/>
                          <a:latin typeface="+mn-lt"/>
                          <a:cs typeface="Times New Roman" pitchFamily="18" charset="0"/>
                        </a:rPr>
                        <a:t>3500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dirty="0">
                          <a:effectLst/>
                          <a:latin typeface="+mn-lt"/>
                          <a:cs typeface="Times New Roman" pitchFamily="18" charset="0"/>
                        </a:rPr>
                        <a:t>0</a:t>
                      </a:r>
                      <a:endParaRPr lang="ru-RU" sz="1600" b="0" i="0" u="none" strike="noStrike" dirty="0">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3"/>
                  </a:ext>
                </a:extLst>
              </a:tr>
              <a:tr h="322604">
                <a:tc>
                  <a:txBody>
                    <a:bodyPr/>
                    <a:lstStyle/>
                    <a:p>
                      <a:pPr algn="l" fontAlgn="ctr"/>
                      <a:r>
                        <a:rPr lang="ru-RU" sz="1600" u="none" strike="noStrike">
                          <a:effectLst/>
                          <a:latin typeface="+mn-lt"/>
                          <a:cs typeface="Times New Roman" pitchFamily="18" charset="0"/>
                        </a:rPr>
                        <a:t>3.       Цена переноса </a:t>
                      </a:r>
                      <a:endParaRPr lang="ru-RU" sz="1600" b="0" i="0" u="none" strike="noStrike">
                        <a:solidFill>
                          <a:srgbClr val="000000"/>
                        </a:solidFill>
                        <a:effectLst/>
                        <a:latin typeface="+mn-lt"/>
                        <a:cs typeface="Times New Roman" pitchFamily="18" charset="0"/>
                      </a:endParaRPr>
                    </a:p>
                  </a:txBody>
                  <a:tcPr marL="85725" marR="9525" marT="9525" marB="0" anchor="ctr"/>
                </a:tc>
                <a:tc>
                  <a:txBody>
                    <a:bodyPr/>
                    <a:lstStyle/>
                    <a:p>
                      <a:pPr algn="r" fontAlgn="b"/>
                      <a:r>
                        <a:rPr lang="ru-RU" sz="1600" u="none" strike="noStrike">
                          <a:effectLst/>
                          <a:latin typeface="+mn-lt"/>
                          <a:cs typeface="Times New Roman" pitchFamily="18" charset="0"/>
                        </a:rPr>
                        <a:t>5700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359100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4"/>
                  </a:ext>
                </a:extLst>
              </a:tr>
              <a:tr h="645209">
                <a:tc>
                  <a:txBody>
                    <a:bodyPr/>
                    <a:lstStyle/>
                    <a:p>
                      <a:pPr algn="l" fontAlgn="ctr"/>
                      <a:r>
                        <a:rPr lang="ru-RU" sz="1600" u="none" strike="noStrike">
                          <a:effectLst/>
                          <a:latin typeface="+mn-lt"/>
                          <a:cs typeface="Times New Roman" pitchFamily="18" charset="0"/>
                        </a:rPr>
                        <a:t>4.       Если идет замена конструкций , цена новой конструкции</a:t>
                      </a:r>
                      <a:endParaRPr lang="ru-RU" sz="1600" b="0" i="0" u="none" strike="noStrike">
                        <a:solidFill>
                          <a:srgbClr val="000000"/>
                        </a:solidFill>
                        <a:effectLst/>
                        <a:latin typeface="+mn-lt"/>
                        <a:cs typeface="Times New Roman" pitchFamily="18" charset="0"/>
                      </a:endParaRPr>
                    </a:p>
                  </a:txBody>
                  <a:tcPr marL="85725" marR="9525" marT="9525" marB="0" anchor="ctr"/>
                </a:tc>
                <a:tc>
                  <a:txBody>
                    <a:bodyPr/>
                    <a:lstStyle/>
                    <a:p>
                      <a:pPr algn="r" fontAlgn="b"/>
                      <a:r>
                        <a:rPr lang="ru-RU" sz="1600" u="none" strike="noStrike">
                          <a:effectLst/>
                          <a:latin typeface="+mn-lt"/>
                          <a:cs typeface="Times New Roman" pitchFamily="18" charset="0"/>
                        </a:rPr>
                        <a:t>80000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dirty="0">
                          <a:effectLst/>
                          <a:latin typeface="+mn-lt"/>
                          <a:cs typeface="Times New Roman" pitchFamily="18" charset="0"/>
                        </a:rPr>
                        <a:t>5040000</a:t>
                      </a:r>
                      <a:endParaRPr lang="ru-RU" sz="1600" b="0" i="0" u="none" strike="noStrike" dirty="0">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5"/>
                  </a:ext>
                </a:extLst>
              </a:tr>
              <a:tr h="645209">
                <a:tc>
                  <a:txBody>
                    <a:bodyPr/>
                    <a:lstStyle/>
                    <a:p>
                      <a:pPr algn="l" fontAlgn="ctr"/>
                      <a:r>
                        <a:rPr lang="ru-RU" sz="1600" u="none" strike="noStrike" dirty="0">
                          <a:effectLst/>
                          <a:latin typeface="+mn-lt"/>
                          <a:cs typeface="Times New Roman" pitchFamily="18" charset="0"/>
                        </a:rPr>
                        <a:t>5.       Цена хранения конструкции и количество месяцев (в среднем 6 месяцев) </a:t>
                      </a:r>
                      <a:endParaRPr lang="ru-RU" sz="1600" b="0" i="0" u="none" strike="noStrike" dirty="0">
                        <a:solidFill>
                          <a:srgbClr val="000000"/>
                        </a:solidFill>
                        <a:effectLst/>
                        <a:latin typeface="+mn-lt"/>
                        <a:cs typeface="Times New Roman" pitchFamily="18" charset="0"/>
                      </a:endParaRPr>
                    </a:p>
                  </a:txBody>
                  <a:tcPr marL="85725" marR="9525" marT="9525" marB="0" anchor="ctr"/>
                </a:tc>
                <a:tc>
                  <a:txBody>
                    <a:bodyPr/>
                    <a:lstStyle/>
                    <a:p>
                      <a:pPr algn="r" fontAlgn="b"/>
                      <a:r>
                        <a:rPr lang="ru-RU" sz="1600" u="none" strike="noStrike">
                          <a:effectLst/>
                          <a:latin typeface="+mn-lt"/>
                          <a:cs typeface="Times New Roman" pitchFamily="18" charset="0"/>
                        </a:rPr>
                        <a:t>500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189000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6"/>
                  </a:ext>
                </a:extLst>
              </a:tr>
              <a:tr h="338735">
                <a:tc>
                  <a:txBody>
                    <a:bodyPr/>
                    <a:lstStyle/>
                    <a:p>
                      <a:pPr algn="l" fontAlgn="ctr"/>
                      <a:r>
                        <a:rPr lang="ru-RU" sz="1600" u="none" strike="noStrike">
                          <a:effectLst/>
                          <a:latin typeface="+mn-lt"/>
                          <a:cs typeface="Times New Roman" pitchFamily="18" charset="0"/>
                        </a:rPr>
                        <a:t>ВСЕГО прямые затраты</a:t>
                      </a:r>
                      <a:endParaRPr lang="ru-RU" sz="1600" b="1" i="0" u="none" strike="noStrike">
                        <a:solidFill>
                          <a:srgbClr val="FF0000"/>
                        </a:solidFill>
                        <a:effectLst/>
                        <a:latin typeface="+mn-lt"/>
                        <a:cs typeface="Times New Roman" pitchFamily="18" charset="0"/>
                      </a:endParaRPr>
                    </a:p>
                  </a:txBody>
                  <a:tcPr marL="9525" marR="9525" marT="9525" marB="0" anchor="ctr"/>
                </a:tc>
                <a:tc>
                  <a:txBody>
                    <a:bodyPr/>
                    <a:lstStyle/>
                    <a:p>
                      <a:pPr algn="r"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b="1" u="none" strike="noStrike" dirty="0">
                          <a:solidFill>
                            <a:srgbClr val="FF0000"/>
                          </a:solidFill>
                          <a:effectLst/>
                          <a:latin typeface="+mn-lt"/>
                          <a:cs typeface="Times New Roman" pitchFamily="18" charset="0"/>
                        </a:rPr>
                        <a:t>409500</a:t>
                      </a:r>
                      <a:endParaRPr lang="ru-RU" sz="1600" b="1" i="0" u="none" strike="noStrike" dirty="0">
                        <a:solidFill>
                          <a:srgbClr val="FF0000"/>
                        </a:solidFill>
                        <a:effectLst/>
                        <a:latin typeface="+mn-lt"/>
                        <a:cs typeface="Times New Roman" pitchFamily="18" charset="0"/>
                      </a:endParaRPr>
                    </a:p>
                  </a:txBody>
                  <a:tcPr marL="9525" marR="9525" marT="9525" marB="0" anchor="b">
                    <a:solidFill>
                      <a:srgbClr val="FFFF00"/>
                    </a:solidFill>
                  </a:tcPr>
                </a:tc>
                <a:tc>
                  <a:txBody>
                    <a:bodyPr/>
                    <a:lstStyle/>
                    <a:p>
                      <a:pPr algn="r" fontAlgn="b"/>
                      <a:r>
                        <a:rPr lang="ru-RU" sz="1600" b="1" u="none" strike="noStrike" dirty="0">
                          <a:solidFill>
                            <a:srgbClr val="FF0000"/>
                          </a:solidFill>
                          <a:effectLst/>
                          <a:latin typeface="+mn-lt"/>
                          <a:cs typeface="Times New Roman" pitchFamily="18" charset="0"/>
                        </a:rPr>
                        <a:t>359100</a:t>
                      </a:r>
                      <a:endParaRPr lang="ru-RU" sz="1600" b="1" i="0" u="none" strike="noStrike" dirty="0">
                        <a:solidFill>
                          <a:srgbClr val="FF0000"/>
                        </a:solidFill>
                        <a:effectLst/>
                        <a:latin typeface="+mn-lt"/>
                        <a:cs typeface="Times New Roman" pitchFamily="18" charset="0"/>
                      </a:endParaRPr>
                    </a:p>
                  </a:txBody>
                  <a:tcPr marL="9525" marR="9525" marT="9525" marB="0" anchor="b">
                    <a:solidFill>
                      <a:srgbClr val="FFFF00"/>
                    </a:solidFill>
                  </a:tcPr>
                </a:tc>
                <a:tc>
                  <a:txBody>
                    <a:bodyPr/>
                    <a:lstStyle/>
                    <a:p>
                      <a:pPr algn="r" fontAlgn="b"/>
                      <a:r>
                        <a:rPr lang="ru-RU" sz="1600" b="1" u="none" strike="noStrike" dirty="0">
                          <a:solidFill>
                            <a:srgbClr val="FF0000"/>
                          </a:solidFill>
                          <a:effectLst/>
                          <a:latin typeface="+mn-lt"/>
                          <a:cs typeface="Times New Roman" pitchFamily="18" charset="0"/>
                        </a:rPr>
                        <a:t>5040000</a:t>
                      </a:r>
                      <a:endParaRPr lang="ru-RU" sz="1600" b="1" i="0" u="none" strike="noStrike" dirty="0">
                        <a:solidFill>
                          <a:srgbClr val="FF0000"/>
                        </a:solidFill>
                        <a:effectLst/>
                        <a:latin typeface="+mn-lt"/>
                        <a:cs typeface="Times New Roman" pitchFamily="18" charset="0"/>
                      </a:endParaRPr>
                    </a:p>
                  </a:txBody>
                  <a:tcPr marL="9525" marR="9525" marT="9525" marB="0" anchor="b">
                    <a:solidFill>
                      <a:srgbClr val="FFFF00"/>
                    </a:solidFill>
                  </a:tcPr>
                </a:tc>
                <a:extLst>
                  <a:ext uri="{0D108BD9-81ED-4DB2-BD59-A6C34878D82A}">
                    <a16:rowId xmlns:a16="http://schemas.microsoft.com/office/drawing/2014/main" val="10007"/>
                  </a:ext>
                </a:extLst>
              </a:tr>
              <a:tr h="522941">
                <a:tc gridSpan="5">
                  <a:txBody>
                    <a:bodyPr/>
                    <a:lstStyle/>
                    <a:p>
                      <a:pPr algn="l" fontAlgn="b"/>
                      <a:r>
                        <a:rPr lang="ru-RU" sz="1600" u="none" strike="noStrike" dirty="0">
                          <a:effectLst/>
                          <a:latin typeface="+mn-lt"/>
                          <a:cs typeface="Times New Roman" pitchFamily="18" charset="0"/>
                        </a:rPr>
                        <a:t> </a:t>
                      </a:r>
                      <a:endParaRPr lang="ru-RU" sz="1600" b="0" i="0" u="none" strike="noStrike" dirty="0">
                        <a:solidFill>
                          <a:srgbClr val="000000"/>
                        </a:solidFill>
                        <a:effectLst/>
                        <a:latin typeface="+mn-lt"/>
                        <a:cs typeface="Times New Roman" pitchFamily="18" charset="0"/>
                      </a:endParaRPr>
                    </a:p>
                    <a:p>
                      <a:pPr algn="r" fontAlgn="b"/>
                      <a:r>
                        <a:rPr lang="ru-RU" sz="1600" u="none" strike="noStrike" dirty="0">
                          <a:effectLst/>
                          <a:latin typeface="+mn-lt"/>
                          <a:cs typeface="Times New Roman" pitchFamily="18" charset="0"/>
                        </a:rPr>
                        <a:t> </a:t>
                      </a:r>
                      <a:endParaRPr lang="ru-RU" sz="1600" b="0" i="0" u="none" strike="noStrike" dirty="0">
                        <a:solidFill>
                          <a:srgbClr val="000000"/>
                        </a:solidFill>
                        <a:effectLst/>
                        <a:latin typeface="+mn-lt"/>
                        <a:cs typeface="Times New Roman" pitchFamily="18" charset="0"/>
                      </a:endParaRPr>
                    </a:p>
                  </a:txBody>
                  <a:tcPr marL="9525" marR="9525" marT="9525" marB="0" anchor="b"/>
                </a:tc>
                <a:tc hMerge="1">
                  <a:txBody>
                    <a:bodyPr/>
                    <a:lstStyle/>
                    <a:p>
                      <a:pPr algn="r" fontAlgn="b"/>
                      <a:endParaRPr lang="ru-RU" sz="1800" b="0" i="0" u="none" strike="noStrike">
                        <a:solidFill>
                          <a:srgbClr val="000000"/>
                        </a:solidFill>
                        <a:effectLst/>
                        <a:latin typeface="Times New Roman" pitchFamily="18" charset="0"/>
                        <a:cs typeface="Times New Roman" pitchFamily="18" charset="0"/>
                      </a:endParaRPr>
                    </a:p>
                  </a:txBody>
                  <a:tcPr marL="9525" marR="9525" marT="9525" marB="0" anchor="b"/>
                </a:tc>
                <a:tc hMerge="1">
                  <a:txBody>
                    <a:bodyPr/>
                    <a:lstStyle/>
                    <a:p>
                      <a:pPr algn="r" fontAlgn="b"/>
                      <a:endParaRPr lang="ru-RU" sz="1800" b="0" i="0" u="none" strike="noStrike">
                        <a:solidFill>
                          <a:srgbClr val="000000"/>
                        </a:solidFill>
                        <a:effectLst/>
                        <a:latin typeface="Times New Roman" pitchFamily="18" charset="0"/>
                        <a:cs typeface="Times New Roman" pitchFamily="18" charset="0"/>
                      </a:endParaRPr>
                    </a:p>
                  </a:txBody>
                  <a:tcPr marL="9525" marR="9525" marT="9525" marB="0" anchor="b"/>
                </a:tc>
                <a:tc hMerge="1">
                  <a:txBody>
                    <a:bodyPr/>
                    <a:lstStyle/>
                    <a:p>
                      <a:pPr algn="r" fontAlgn="b"/>
                      <a:endParaRPr lang="ru-RU" sz="1800" b="0" i="0" u="none" strike="noStrike">
                        <a:solidFill>
                          <a:srgbClr val="000000"/>
                        </a:solidFill>
                        <a:effectLst/>
                        <a:latin typeface="Times New Roman" pitchFamily="18" charset="0"/>
                        <a:cs typeface="Times New Roman" pitchFamily="18" charset="0"/>
                      </a:endParaRPr>
                    </a:p>
                  </a:txBody>
                  <a:tcPr marL="9525" marR="9525" marT="9525" marB="0" anchor="b"/>
                </a:tc>
                <a:tc hMerge="1">
                  <a:txBody>
                    <a:bodyPr/>
                    <a:lstStyle/>
                    <a:p>
                      <a:pPr algn="r" fontAlgn="b"/>
                      <a:endParaRPr lang="ru-RU" sz="1800" b="0" i="0" u="none" strike="noStrike" dirty="0">
                        <a:solidFill>
                          <a:srgbClr val="000000"/>
                        </a:solidFill>
                        <a:effectLst/>
                        <a:latin typeface="Times New Roman" pitchFamily="18" charset="0"/>
                        <a:cs typeface="Times New Roman" pitchFamily="18" charset="0"/>
                      </a:endParaRPr>
                    </a:p>
                  </a:txBody>
                  <a:tcPr marL="9525" marR="9525" marT="9525" marB="0" anchor="b"/>
                </a:tc>
                <a:extLst>
                  <a:ext uri="{0D108BD9-81ED-4DB2-BD59-A6C34878D82A}">
                    <a16:rowId xmlns:a16="http://schemas.microsoft.com/office/drawing/2014/main" val="10008"/>
                  </a:ext>
                </a:extLst>
              </a:tr>
              <a:tr h="338735">
                <a:tc>
                  <a:txBody>
                    <a:bodyPr/>
                    <a:lstStyle/>
                    <a:p>
                      <a:pPr algn="l" fontAlgn="ctr"/>
                      <a:r>
                        <a:rPr lang="ru-RU" sz="1600" b="1" u="none" strike="noStrike" dirty="0">
                          <a:effectLst/>
                          <a:latin typeface="+mn-lt"/>
                          <a:cs typeface="Times New Roman" pitchFamily="18" charset="0"/>
                        </a:rPr>
                        <a:t>УПУЩЕННЫЕ КОНТРАКТЫ </a:t>
                      </a:r>
                      <a:endParaRPr lang="ru-RU" sz="1600" b="1" i="0" u="none" strike="noStrike" dirty="0">
                        <a:solidFill>
                          <a:srgbClr val="FF0000"/>
                        </a:solidFill>
                        <a:effectLst/>
                        <a:latin typeface="+mn-lt"/>
                        <a:cs typeface="Times New Roman" pitchFamily="18" charset="0"/>
                      </a:endParaRPr>
                    </a:p>
                  </a:txBody>
                  <a:tcPr marL="9525" marR="9525" marT="9525" marB="0" anchor="ctr"/>
                </a:tc>
                <a:tc>
                  <a:txBody>
                    <a:bodyPr/>
                    <a:lstStyle/>
                    <a:p>
                      <a:pPr algn="r" fontAlgn="b"/>
                      <a:r>
                        <a:rPr lang="ru-RU" sz="1600" u="none" strike="noStrike">
                          <a:effectLst/>
                          <a:latin typeface="+mn-lt"/>
                          <a:cs typeface="Times New Roman" pitchFamily="18" charset="0"/>
                        </a:rPr>
                        <a:t>63</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2800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12</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b="1" u="none" strike="noStrike" dirty="0">
                          <a:solidFill>
                            <a:srgbClr val="FF0000"/>
                          </a:solidFill>
                          <a:effectLst/>
                          <a:latin typeface="+mn-lt"/>
                          <a:cs typeface="Times New Roman" pitchFamily="18" charset="0"/>
                        </a:rPr>
                        <a:t>2116800</a:t>
                      </a:r>
                      <a:endParaRPr lang="ru-RU" sz="1600" b="1" i="0" u="none" strike="noStrike" dirty="0">
                        <a:solidFill>
                          <a:srgbClr val="FF0000"/>
                        </a:solidFill>
                        <a:effectLst/>
                        <a:latin typeface="+mn-lt"/>
                        <a:cs typeface="Times New Roman" pitchFamily="18" charset="0"/>
                      </a:endParaRPr>
                    </a:p>
                  </a:txBody>
                  <a:tcPr marL="9525" marR="9525" marT="9525" marB="0" anchor="b">
                    <a:solidFill>
                      <a:srgbClr val="FFFF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681231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765176" y="161126"/>
            <a:ext cx="5751040" cy="400110"/>
          </a:xfrm>
          <a:prstGeom prst="rect">
            <a:avLst/>
          </a:prstGeom>
        </p:spPr>
        <p:txBody>
          <a:bodyPr wrap="square">
            <a:spAutoFit/>
          </a:bodyPr>
          <a:lstStyle/>
          <a:p>
            <a:r>
              <a:rPr lang="uk-UA" sz="2000" b="1" dirty="0" smtClean="0">
                <a:solidFill>
                  <a:srgbClr val="FF0000"/>
                </a:solidFill>
              </a:rPr>
              <a:t>ЗОНУВАННЯ</a:t>
            </a:r>
            <a:endParaRPr lang="ru-RU" sz="2000" b="1" dirty="0">
              <a:solidFill>
                <a:srgbClr val="FF0000"/>
              </a:solidFill>
            </a:endParaRPr>
          </a:p>
        </p:txBody>
      </p:sp>
      <p:sp>
        <p:nvSpPr>
          <p:cNvPr id="14" name="TextBox 13"/>
          <p:cNvSpPr txBox="1"/>
          <p:nvPr/>
        </p:nvSpPr>
        <p:spPr>
          <a:xfrm>
            <a:off x="3347864" y="980728"/>
            <a:ext cx="2423858" cy="646331"/>
          </a:xfrm>
          <a:prstGeom prst="rect">
            <a:avLst/>
          </a:prstGeom>
          <a:noFill/>
        </p:spPr>
        <p:txBody>
          <a:bodyPr wrap="square" rtlCol="0">
            <a:spAutoFit/>
          </a:bodyPr>
          <a:lstStyle/>
          <a:p>
            <a:r>
              <a:rPr lang="uk-UA" sz="3600" b="1" dirty="0" smtClean="0"/>
              <a:t>НАСЛІДКИ</a:t>
            </a:r>
            <a:endParaRPr lang="ru-RU" sz="3600" b="1" dirty="0"/>
          </a:p>
        </p:txBody>
      </p:sp>
      <p:sp>
        <p:nvSpPr>
          <p:cNvPr id="15" name="Стрелка влево 14"/>
          <p:cNvSpPr/>
          <p:nvPr/>
        </p:nvSpPr>
        <p:spPr>
          <a:xfrm rot="20445627">
            <a:off x="2539391" y="1558209"/>
            <a:ext cx="767533"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лево 15"/>
          <p:cNvSpPr/>
          <p:nvPr/>
        </p:nvSpPr>
        <p:spPr>
          <a:xfrm rot="11919625">
            <a:off x="5629076" y="1524210"/>
            <a:ext cx="767533"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280458" y="1990581"/>
            <a:ext cx="3211422" cy="646331"/>
          </a:xfrm>
          <a:prstGeom prst="rect">
            <a:avLst/>
          </a:prstGeom>
          <a:noFill/>
        </p:spPr>
        <p:txBody>
          <a:bodyPr wrap="square" rtlCol="0">
            <a:spAutoFit/>
          </a:bodyPr>
          <a:lstStyle/>
          <a:p>
            <a:r>
              <a:rPr lang="uk-UA" sz="3600" b="1" dirty="0" smtClean="0"/>
              <a:t>ДЛЯ БІЗНЕСУ</a:t>
            </a:r>
            <a:endParaRPr lang="ru-RU" sz="3600" b="1" dirty="0"/>
          </a:p>
        </p:txBody>
      </p:sp>
      <p:sp>
        <p:nvSpPr>
          <p:cNvPr id="18" name="TextBox 17"/>
          <p:cNvSpPr txBox="1"/>
          <p:nvPr/>
        </p:nvSpPr>
        <p:spPr>
          <a:xfrm>
            <a:off x="5940152" y="1990581"/>
            <a:ext cx="2736304" cy="646331"/>
          </a:xfrm>
          <a:prstGeom prst="rect">
            <a:avLst/>
          </a:prstGeom>
          <a:noFill/>
        </p:spPr>
        <p:txBody>
          <a:bodyPr wrap="square" rtlCol="0">
            <a:spAutoFit/>
          </a:bodyPr>
          <a:lstStyle/>
          <a:p>
            <a:r>
              <a:rPr lang="uk-UA" sz="3600" b="1" dirty="0" smtClean="0"/>
              <a:t>ДЛЯ ВЛАДИ</a:t>
            </a:r>
            <a:endParaRPr lang="ru-RU" sz="3600" b="1" dirty="0"/>
          </a:p>
        </p:txBody>
      </p:sp>
      <p:sp>
        <p:nvSpPr>
          <p:cNvPr id="19" name="Прямоугольник 18"/>
          <p:cNvSpPr/>
          <p:nvPr/>
        </p:nvSpPr>
        <p:spPr>
          <a:xfrm>
            <a:off x="1389536" y="2775411"/>
            <a:ext cx="3067241" cy="769441"/>
          </a:xfrm>
          <a:prstGeom prst="rect">
            <a:avLst/>
          </a:prstGeom>
        </p:spPr>
        <p:txBody>
          <a:bodyPr wrap="square">
            <a:spAutoFit/>
          </a:bodyPr>
          <a:lstStyle/>
          <a:p>
            <a:pPr algn="just"/>
            <a:r>
              <a:rPr lang="uk-UA" sz="2200" b="1" dirty="0" smtClean="0"/>
              <a:t>Кількість конструкцій</a:t>
            </a:r>
            <a:r>
              <a:rPr lang="uk-UA" sz="2200" b="1" dirty="0"/>
              <a:t> </a:t>
            </a:r>
            <a:r>
              <a:rPr lang="uk-UA" sz="2200" b="1" dirty="0" smtClean="0"/>
              <a:t>під демонтаж</a:t>
            </a:r>
            <a:endParaRPr lang="uk-UA" sz="2200" b="1" dirty="0"/>
          </a:p>
        </p:txBody>
      </p:sp>
      <p:cxnSp>
        <p:nvCxnSpPr>
          <p:cNvPr id="23" name="Прямая соединительная линия 22"/>
          <p:cNvCxnSpPr/>
          <p:nvPr/>
        </p:nvCxnSpPr>
        <p:spPr>
          <a:xfrm flipH="1">
            <a:off x="4559793" y="1916832"/>
            <a:ext cx="1" cy="4283606"/>
          </a:xfrm>
          <a:prstGeom prst="line">
            <a:avLst/>
          </a:prstGeom>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208450" y="2564904"/>
            <a:ext cx="1181086" cy="1081980"/>
          </a:xfrm>
          <a:prstGeom prst="ellipse">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uk-UA" sz="4400" b="1" dirty="0" smtClean="0">
                <a:solidFill>
                  <a:schemeClr val="tx1"/>
                </a:solidFill>
                <a:cs typeface="Aharoni" panose="02010803020104030203" pitchFamily="2" charset="-79"/>
              </a:rPr>
              <a:t>63</a:t>
            </a:r>
            <a:endParaRPr lang="ru-RU" sz="4400" b="1" dirty="0">
              <a:solidFill>
                <a:schemeClr val="tx1"/>
              </a:solidFill>
              <a:cs typeface="Aharoni" panose="02010803020104030203" pitchFamily="2" charset="-79"/>
            </a:endParaRPr>
          </a:p>
        </p:txBody>
      </p:sp>
      <p:sp>
        <p:nvSpPr>
          <p:cNvPr id="25" name="TextBox 24"/>
          <p:cNvSpPr txBox="1"/>
          <p:nvPr/>
        </p:nvSpPr>
        <p:spPr>
          <a:xfrm>
            <a:off x="1434480" y="3618840"/>
            <a:ext cx="2110320" cy="461665"/>
          </a:xfrm>
          <a:prstGeom prst="rect">
            <a:avLst/>
          </a:prstGeom>
          <a:noFill/>
        </p:spPr>
        <p:txBody>
          <a:bodyPr wrap="square" rtlCol="0">
            <a:spAutoFit/>
          </a:bodyPr>
          <a:lstStyle/>
          <a:p>
            <a:pPr algn="ctr"/>
            <a:r>
              <a:rPr lang="uk-UA" sz="2400" dirty="0" smtClean="0">
                <a:solidFill>
                  <a:srgbClr val="FF0000"/>
                </a:solidFill>
                <a:latin typeface="Arial Black" panose="020B0A04020102020204" pitchFamily="34" charset="0"/>
              </a:rPr>
              <a:t>ВИТРАТИ</a:t>
            </a:r>
            <a:endParaRPr lang="ru-RU" sz="2400" dirty="0">
              <a:solidFill>
                <a:srgbClr val="FF0000"/>
              </a:solidFill>
              <a:latin typeface="Arial Black" panose="020B0A04020102020204" pitchFamily="34" charset="0"/>
            </a:endParaRPr>
          </a:p>
        </p:txBody>
      </p:sp>
      <p:sp>
        <p:nvSpPr>
          <p:cNvPr id="26" name="Прямоугольник 25"/>
          <p:cNvSpPr/>
          <p:nvPr/>
        </p:nvSpPr>
        <p:spPr>
          <a:xfrm>
            <a:off x="208450" y="4138628"/>
            <a:ext cx="1389535" cy="584775"/>
          </a:xfrm>
          <a:prstGeom prst="rect">
            <a:avLst/>
          </a:prstGeom>
        </p:spPr>
        <p:txBody>
          <a:bodyPr wrap="square">
            <a:spAutoFit/>
          </a:bodyPr>
          <a:lstStyle/>
          <a:p>
            <a:r>
              <a:rPr lang="uk-UA" sz="1600" b="1" dirty="0" smtClean="0"/>
              <a:t>ДЕМОНТАЖ</a:t>
            </a:r>
          </a:p>
          <a:p>
            <a:r>
              <a:rPr lang="uk-UA" sz="1600" b="1" dirty="0" smtClean="0"/>
              <a:t>«НА СКЛАД»</a:t>
            </a:r>
            <a:endParaRPr lang="uk-UA" sz="1600" b="1" dirty="0"/>
          </a:p>
        </p:txBody>
      </p:sp>
      <p:sp>
        <p:nvSpPr>
          <p:cNvPr id="27" name="Прямоугольник 26"/>
          <p:cNvSpPr/>
          <p:nvPr/>
        </p:nvSpPr>
        <p:spPr>
          <a:xfrm>
            <a:off x="1488207" y="4140369"/>
            <a:ext cx="1787649" cy="584775"/>
          </a:xfrm>
          <a:prstGeom prst="rect">
            <a:avLst/>
          </a:prstGeom>
        </p:spPr>
        <p:txBody>
          <a:bodyPr wrap="square">
            <a:spAutoFit/>
          </a:bodyPr>
          <a:lstStyle/>
          <a:p>
            <a:r>
              <a:rPr lang="uk-UA" sz="1600" b="1" dirty="0" smtClean="0"/>
              <a:t>ДЕМОНТАЖ З ПЕРЕНЕСЕННЯМ</a:t>
            </a:r>
            <a:endParaRPr lang="uk-UA" sz="1600" b="1" dirty="0"/>
          </a:p>
        </p:txBody>
      </p:sp>
      <p:sp>
        <p:nvSpPr>
          <p:cNvPr id="28" name="Прямоугольник 27"/>
          <p:cNvSpPr/>
          <p:nvPr/>
        </p:nvSpPr>
        <p:spPr>
          <a:xfrm>
            <a:off x="3133568" y="4140369"/>
            <a:ext cx="1510440" cy="584775"/>
          </a:xfrm>
          <a:prstGeom prst="rect">
            <a:avLst/>
          </a:prstGeom>
        </p:spPr>
        <p:txBody>
          <a:bodyPr wrap="square">
            <a:spAutoFit/>
          </a:bodyPr>
          <a:lstStyle/>
          <a:p>
            <a:r>
              <a:rPr lang="uk-UA" sz="1600" b="1" dirty="0" smtClean="0"/>
              <a:t>ДЕМОНТАЖ ІЗ ЗАМІНОЮ</a:t>
            </a:r>
            <a:endParaRPr lang="uk-UA" sz="1600" b="1" dirty="0"/>
          </a:p>
        </p:txBody>
      </p:sp>
      <p:sp>
        <p:nvSpPr>
          <p:cNvPr id="29" name="Стрелка вниз 28"/>
          <p:cNvSpPr/>
          <p:nvPr/>
        </p:nvSpPr>
        <p:spPr>
          <a:xfrm>
            <a:off x="747145" y="4723403"/>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2159653" y="4723403"/>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3499856" y="4727598"/>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p:cNvSpPr txBox="1"/>
          <p:nvPr/>
        </p:nvSpPr>
        <p:spPr>
          <a:xfrm>
            <a:off x="467543" y="5373216"/>
            <a:ext cx="1130441" cy="1077218"/>
          </a:xfrm>
          <a:prstGeom prst="rect">
            <a:avLst/>
          </a:prstGeom>
          <a:noFill/>
        </p:spPr>
        <p:txBody>
          <a:bodyPr wrap="square" rtlCol="0">
            <a:spAutoFit/>
          </a:bodyPr>
          <a:lstStyle/>
          <a:p>
            <a:r>
              <a:rPr lang="uk-UA" sz="3200" b="1" dirty="0" smtClean="0"/>
              <a:t>410 </a:t>
            </a:r>
            <a:r>
              <a:rPr lang="en-US" sz="3200" b="1" dirty="0" smtClean="0"/>
              <a:t> </a:t>
            </a:r>
            <a:r>
              <a:rPr lang="uk-UA" sz="3200" b="1" dirty="0" smtClean="0"/>
              <a:t>тис.</a:t>
            </a:r>
            <a:endParaRPr lang="ru-RU" sz="3200" b="1" dirty="0"/>
          </a:p>
        </p:txBody>
      </p:sp>
      <p:sp>
        <p:nvSpPr>
          <p:cNvPr id="33" name="TextBox 32"/>
          <p:cNvSpPr txBox="1"/>
          <p:nvPr/>
        </p:nvSpPr>
        <p:spPr>
          <a:xfrm>
            <a:off x="1857383" y="5373216"/>
            <a:ext cx="1130441" cy="1077218"/>
          </a:xfrm>
          <a:prstGeom prst="rect">
            <a:avLst/>
          </a:prstGeom>
          <a:noFill/>
        </p:spPr>
        <p:txBody>
          <a:bodyPr wrap="square" rtlCol="0">
            <a:spAutoFit/>
          </a:bodyPr>
          <a:lstStyle/>
          <a:p>
            <a:r>
              <a:rPr lang="uk-UA" sz="3200" b="1" dirty="0" smtClean="0"/>
              <a:t>360 </a:t>
            </a:r>
            <a:r>
              <a:rPr lang="en-US" sz="3200" b="1" dirty="0" smtClean="0"/>
              <a:t> </a:t>
            </a:r>
            <a:r>
              <a:rPr lang="uk-UA" sz="3200" b="1" dirty="0" smtClean="0"/>
              <a:t>тис.</a:t>
            </a:r>
            <a:endParaRPr lang="ru-RU" sz="3200" b="1" dirty="0"/>
          </a:p>
        </p:txBody>
      </p:sp>
      <p:sp>
        <p:nvSpPr>
          <p:cNvPr id="34" name="TextBox 33"/>
          <p:cNvSpPr txBox="1"/>
          <p:nvPr/>
        </p:nvSpPr>
        <p:spPr>
          <a:xfrm>
            <a:off x="3017730" y="5344385"/>
            <a:ext cx="1349333" cy="584775"/>
          </a:xfrm>
          <a:prstGeom prst="rect">
            <a:avLst/>
          </a:prstGeom>
          <a:noFill/>
        </p:spPr>
        <p:txBody>
          <a:bodyPr wrap="square" rtlCol="0">
            <a:spAutoFit/>
          </a:bodyPr>
          <a:lstStyle/>
          <a:p>
            <a:r>
              <a:rPr lang="uk-UA" sz="3200" b="1" dirty="0" smtClean="0"/>
              <a:t>5 </a:t>
            </a:r>
            <a:r>
              <a:rPr lang="en-US" sz="3200" b="1" dirty="0" smtClean="0"/>
              <a:t> </a:t>
            </a:r>
            <a:r>
              <a:rPr lang="uk-UA" sz="3200" b="1" dirty="0" smtClean="0"/>
              <a:t>млн</a:t>
            </a:r>
            <a:endParaRPr lang="ru-RU" sz="3200" b="1" dirty="0"/>
          </a:p>
        </p:txBody>
      </p:sp>
      <p:sp>
        <p:nvSpPr>
          <p:cNvPr id="41" name="TextBox 40"/>
          <p:cNvSpPr txBox="1"/>
          <p:nvPr/>
        </p:nvSpPr>
        <p:spPr>
          <a:xfrm>
            <a:off x="4644008" y="2703810"/>
            <a:ext cx="4677447" cy="461665"/>
          </a:xfrm>
          <a:prstGeom prst="rect">
            <a:avLst/>
          </a:prstGeom>
          <a:noFill/>
        </p:spPr>
        <p:txBody>
          <a:bodyPr wrap="square" rtlCol="0">
            <a:spAutoFit/>
          </a:bodyPr>
          <a:lstStyle/>
          <a:p>
            <a:pPr algn="ctr"/>
            <a:r>
              <a:rPr lang="uk-UA" sz="2400" dirty="0" smtClean="0">
                <a:solidFill>
                  <a:srgbClr val="FF0000"/>
                </a:solidFill>
                <a:latin typeface="Arial Black" panose="020B0A04020102020204" pitchFamily="34" charset="0"/>
              </a:rPr>
              <a:t>ВИТРАТИ БЮДЖЕТУ</a:t>
            </a:r>
            <a:endParaRPr lang="ru-RU" sz="2400" dirty="0">
              <a:solidFill>
                <a:srgbClr val="FF0000"/>
              </a:solidFill>
              <a:latin typeface="Arial Black" panose="020B0A04020102020204" pitchFamily="34" charset="0"/>
            </a:endParaRPr>
          </a:p>
        </p:txBody>
      </p:sp>
      <p:pic>
        <p:nvPicPr>
          <p:cNvPr id="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691" y="160338"/>
            <a:ext cx="1065467" cy="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654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188641"/>
            <a:ext cx="8136904" cy="535531"/>
          </a:xfrm>
          <a:prstGeom prst="rect">
            <a:avLst/>
          </a:prstGeom>
        </p:spPr>
        <p:txBody>
          <a:bodyPr wrap="square">
            <a:spAutoFit/>
          </a:bodyPr>
          <a:lstStyle/>
          <a:p>
            <a:pPr algn="ctr">
              <a:defRPr sz="2880" b="1" i="0" u="none" strike="noStrike" kern="1200" baseline="0">
                <a:solidFill>
                  <a:prstClr val="black"/>
                </a:solidFill>
                <a:latin typeface="Times New Roman" pitchFamily="18" charset="0"/>
                <a:ea typeface="+mn-ea"/>
                <a:cs typeface="Times New Roman" pitchFamily="18" charset="0"/>
              </a:defRPr>
            </a:pPr>
            <a:r>
              <a:rPr lang="uk-UA" dirty="0"/>
              <a:t>Податкове навантаження на </a:t>
            </a:r>
            <a:r>
              <a:rPr lang="uk-UA" dirty="0" smtClean="0"/>
              <a:t>1 юридичну особу</a:t>
            </a:r>
            <a:endParaRPr lang="uk-UA" dirty="0"/>
          </a:p>
        </p:txBody>
      </p:sp>
      <p:graphicFrame>
        <p:nvGraphicFramePr>
          <p:cNvPr id="6" name="Диаграмма 5"/>
          <p:cNvGraphicFramePr>
            <a:graphicFrameLocks/>
          </p:cNvGraphicFramePr>
          <p:nvPr>
            <p:extLst>
              <p:ext uri="{D42A27DB-BD31-4B8C-83A1-F6EECF244321}">
                <p14:modId xmlns:p14="http://schemas.microsoft.com/office/powerpoint/2010/main" val="1842049765"/>
              </p:ext>
            </p:extLst>
          </p:nvPr>
        </p:nvGraphicFramePr>
        <p:xfrm>
          <a:off x="323528" y="908721"/>
          <a:ext cx="8496944"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47111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827584" y="1412776"/>
            <a:ext cx="7776864" cy="3539430"/>
          </a:xfrm>
          <a:prstGeom prst="rect">
            <a:avLst/>
          </a:prstGeom>
        </p:spPr>
        <p:txBody>
          <a:bodyPr wrap="square">
            <a:spAutoFit/>
          </a:bodyPr>
          <a:lstStyle/>
          <a:p>
            <a:pPr algn="just"/>
            <a:r>
              <a:rPr lang="uk-UA" sz="3200" dirty="0">
                <a:latin typeface="Times New Roman" pitchFamily="18" charset="0"/>
                <a:cs typeface="Times New Roman" pitchFamily="18" charset="0"/>
              </a:rPr>
              <a:t>М- ТЕСТ - Рішення  виконавчого  комітету Чернігівської міської  ради  від  7 липня 2016 року № 274 «Про порядок встановлення режиму роботи об’єктів торгівлі, закладів ресторанного господарства та сфери послуг у м. Чернігові»</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362460186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1227775906"/>
              </p:ext>
            </p:extLst>
          </p:nvPr>
        </p:nvGraphicFramePr>
        <p:xfrm>
          <a:off x="823764" y="1556792"/>
          <a:ext cx="7920880" cy="2523744"/>
        </p:xfrm>
        <a:graphic>
          <a:graphicData uri="http://schemas.openxmlformats.org/drawingml/2006/table">
            <a:tbl>
              <a:tblPr firstRow="1" firstCol="1" bandRow="1">
                <a:tableStyleId>{5940675A-B579-460E-94D1-54222C63F5DA}</a:tableStyleId>
              </a:tblPr>
              <a:tblGrid>
                <a:gridCol w="5839746">
                  <a:extLst>
                    <a:ext uri="{9D8B030D-6E8A-4147-A177-3AD203B41FA5}">
                      <a16:colId xmlns:a16="http://schemas.microsoft.com/office/drawing/2014/main" val="20000"/>
                    </a:ext>
                  </a:extLst>
                </a:gridCol>
                <a:gridCol w="92900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200394">
                <a:tc rowSpan="2">
                  <a:txBody>
                    <a:bodyPr/>
                    <a:lstStyle/>
                    <a:p>
                      <a:pPr marL="179705" algn="ctr">
                        <a:lnSpc>
                          <a:spcPct val="115000"/>
                        </a:lnSpc>
                        <a:spcAft>
                          <a:spcPts val="0"/>
                        </a:spcAft>
                      </a:pPr>
                      <a:r>
                        <a:rPr lang="uk-UA" sz="1800" dirty="0">
                          <a:effectLst/>
                          <a:latin typeface="Times New Roman" pitchFamily="18" charset="0"/>
                          <a:cs typeface="Times New Roman" pitchFamily="18" charset="0"/>
                        </a:rPr>
                        <a:t>Дія</a:t>
                      </a:r>
                      <a:endParaRPr lang="ru-RU" sz="1800" dirty="0">
                        <a:effectLst/>
                        <a:latin typeface="Times New Roman" pitchFamily="18" charset="0"/>
                        <a:ea typeface="MS Mincho"/>
                        <a:cs typeface="Times New Roman" pitchFamily="18" charset="0"/>
                      </a:endParaRPr>
                    </a:p>
                  </a:txBody>
                  <a:tcPr marL="68580" marR="68580" marT="0" marB="0"/>
                </a:tc>
                <a:tc gridSpan="2">
                  <a:txBody>
                    <a:bodyPr/>
                    <a:lstStyle/>
                    <a:p>
                      <a:pPr marL="45720" algn="ctr">
                        <a:lnSpc>
                          <a:spcPct val="115000"/>
                        </a:lnSpc>
                        <a:spcAft>
                          <a:spcPts val="0"/>
                        </a:spcAft>
                      </a:pPr>
                      <a:r>
                        <a:rPr lang="uk-UA" sz="1800">
                          <a:effectLst/>
                          <a:latin typeface="Times New Roman" pitchFamily="18" charset="0"/>
                          <a:cs typeface="Times New Roman" pitchFamily="18" charset="0"/>
                        </a:rPr>
                        <a:t>Витрати</a:t>
                      </a:r>
                      <a:endParaRPr lang="ru-RU" sz="1800">
                        <a:effectLst/>
                        <a:latin typeface="Times New Roman" pitchFamily="18" charset="0"/>
                        <a:ea typeface="MS Mincho"/>
                        <a:cs typeface="Times New Roman"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10000"/>
                  </a:ext>
                </a:extLst>
              </a:tr>
              <a:tr h="413255">
                <a:tc vMerge="1">
                  <a:txBody>
                    <a:bodyPr/>
                    <a:lstStyle/>
                    <a:p>
                      <a:endParaRPr lang="ru-RU"/>
                    </a:p>
                  </a:txBody>
                  <a:tcPr/>
                </a:tc>
                <a:tc>
                  <a:txBody>
                    <a:bodyPr/>
                    <a:lstStyle/>
                    <a:p>
                      <a:pPr marL="45720" algn="ctr">
                        <a:lnSpc>
                          <a:spcPct val="115000"/>
                        </a:lnSpc>
                        <a:spcAft>
                          <a:spcPts val="0"/>
                        </a:spcAft>
                      </a:pPr>
                      <a:r>
                        <a:rPr lang="uk-UA" sz="1800">
                          <a:effectLst/>
                          <a:latin typeface="Times New Roman" pitchFamily="18" charset="0"/>
                          <a:cs typeface="Times New Roman" pitchFamily="18" charset="0"/>
                        </a:rPr>
                        <a:t>Часу (годин)</a:t>
                      </a:r>
                      <a:endParaRPr lang="ru-RU" sz="1800">
                        <a:effectLst/>
                        <a:latin typeface="Times New Roman" pitchFamily="18" charset="0"/>
                        <a:ea typeface="MS Mincho"/>
                        <a:cs typeface="Times New Roman" pitchFamily="18" charset="0"/>
                      </a:endParaRPr>
                    </a:p>
                  </a:txBody>
                  <a:tcPr marL="68580" marR="68580" marT="0" marB="0"/>
                </a:tc>
                <a:tc>
                  <a:txBody>
                    <a:bodyPr/>
                    <a:lstStyle/>
                    <a:p>
                      <a:pPr marL="45720" algn="ctr">
                        <a:lnSpc>
                          <a:spcPct val="115000"/>
                        </a:lnSpc>
                        <a:spcAft>
                          <a:spcPts val="0"/>
                        </a:spcAft>
                      </a:pPr>
                      <a:r>
                        <a:rPr lang="uk-UA" sz="1800">
                          <a:effectLst/>
                          <a:latin typeface="Times New Roman" pitchFamily="18" charset="0"/>
                          <a:cs typeface="Times New Roman" pitchFamily="18" charset="0"/>
                        </a:rPr>
                        <a:t>Коштів</a:t>
                      </a:r>
                      <a:endParaRPr lang="ru-RU" sz="1800">
                        <a:effectLst/>
                        <a:latin typeface="Times New Roman" pitchFamily="18" charset="0"/>
                        <a:cs typeface="Times New Roman" pitchFamily="18" charset="0"/>
                      </a:endParaRPr>
                    </a:p>
                    <a:p>
                      <a:pPr marL="45720" algn="ctr">
                        <a:lnSpc>
                          <a:spcPct val="115000"/>
                        </a:lnSpc>
                        <a:spcAft>
                          <a:spcPts val="0"/>
                        </a:spcAft>
                      </a:pPr>
                      <a:r>
                        <a:rPr lang="uk-UA" sz="1800">
                          <a:effectLst/>
                          <a:latin typeface="Times New Roman" pitchFamily="18" charset="0"/>
                          <a:cs typeface="Times New Roman" pitchFamily="18" charset="0"/>
                        </a:rPr>
                        <a:t>(Гривень)</a:t>
                      </a:r>
                      <a:endParaRPr lang="ru-RU" sz="18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1"/>
                  </a:ext>
                </a:extLst>
              </a:tr>
              <a:tr h="626117">
                <a:tc>
                  <a:txBody>
                    <a:bodyPr/>
                    <a:lstStyle/>
                    <a:p>
                      <a:pPr algn="just">
                        <a:lnSpc>
                          <a:spcPct val="115000"/>
                        </a:lnSpc>
                        <a:spcAft>
                          <a:spcPts val="0"/>
                        </a:spcAft>
                      </a:pPr>
                      <a:r>
                        <a:rPr lang="uk-UA" sz="1800">
                          <a:effectLst/>
                          <a:latin typeface="Times New Roman" pitchFamily="18" charset="0"/>
                          <a:cs typeface="Times New Roman" pitchFamily="18" charset="0"/>
                        </a:rPr>
                        <a:t>Знайти й прочитати Положення про порядок встановлення режиму роботи об’єктів торгівлі, закладів  ресторанного  господарства та сфери послуг у  м. Чернігові</a:t>
                      </a:r>
                      <a:endParaRPr lang="ru-RU" sz="1800">
                        <a:effectLst/>
                        <a:latin typeface="Times New Roman" pitchFamily="18" charset="0"/>
                        <a:ea typeface="MS Mincho"/>
                        <a:cs typeface="Times New Roman" pitchFamily="18" charset="0"/>
                      </a:endParaRPr>
                    </a:p>
                  </a:txBody>
                  <a:tcPr marL="68580" marR="68580" marT="0" marB="0"/>
                </a:tc>
                <a:tc>
                  <a:txBody>
                    <a:bodyPr/>
                    <a:lstStyle/>
                    <a:p>
                      <a:pPr algn="just">
                        <a:lnSpc>
                          <a:spcPct val="115000"/>
                        </a:lnSpc>
                        <a:spcAft>
                          <a:spcPts val="0"/>
                        </a:spcAft>
                      </a:pPr>
                      <a:r>
                        <a:rPr lang="uk-UA" sz="1800">
                          <a:effectLst/>
                          <a:latin typeface="Times New Roman" pitchFamily="18" charset="0"/>
                          <a:cs typeface="Times New Roman" pitchFamily="18" charset="0"/>
                        </a:rPr>
                        <a:t>0,5</a:t>
                      </a:r>
                      <a:endParaRPr lang="ru-RU" sz="1800">
                        <a:effectLst/>
                        <a:latin typeface="Times New Roman" pitchFamily="18" charset="0"/>
                        <a:ea typeface="MS Mincho"/>
                        <a:cs typeface="Times New Roman" pitchFamily="18" charset="0"/>
                      </a:endParaRPr>
                    </a:p>
                  </a:txBody>
                  <a:tcPr marL="68580" marR="68580" marT="0" marB="0"/>
                </a:tc>
                <a:tc>
                  <a:txBody>
                    <a:bodyPr/>
                    <a:lstStyle/>
                    <a:p>
                      <a:pPr algn="just">
                        <a:lnSpc>
                          <a:spcPct val="115000"/>
                        </a:lnSpc>
                        <a:spcAft>
                          <a:spcPts val="0"/>
                        </a:spcAft>
                      </a:pPr>
                      <a:r>
                        <a:rPr lang="uk-UA" sz="1800">
                          <a:effectLst/>
                          <a:latin typeface="Times New Roman" pitchFamily="18" charset="0"/>
                          <a:cs typeface="Times New Roman" pitchFamily="18" charset="0"/>
                        </a:rPr>
                        <a:t>15,00</a:t>
                      </a:r>
                      <a:endParaRPr lang="ru-RU" sz="18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2"/>
                  </a:ext>
                </a:extLst>
              </a:tr>
              <a:tr h="200394">
                <a:tc>
                  <a:txBody>
                    <a:bodyPr/>
                    <a:lstStyle/>
                    <a:p>
                      <a:pPr>
                        <a:lnSpc>
                          <a:spcPct val="115000"/>
                        </a:lnSpc>
                        <a:spcAft>
                          <a:spcPts val="0"/>
                        </a:spcAft>
                      </a:pPr>
                      <a:r>
                        <a:rPr lang="uk-UA" sz="1800" dirty="0">
                          <a:effectLst/>
                          <a:latin typeface="Times New Roman" pitchFamily="18" charset="0"/>
                          <a:cs typeface="Times New Roman" pitchFamily="18" charset="0"/>
                        </a:rPr>
                        <a:t>Визначитись з режимом роботи + консультації </a:t>
                      </a:r>
                      <a:endParaRPr lang="ru-RU" sz="1800" dirty="0">
                        <a:effectLst/>
                        <a:latin typeface="Times New Roman" pitchFamily="18" charset="0"/>
                        <a:ea typeface="MS Mincho"/>
                        <a:cs typeface="Times New Roman" pitchFamily="18" charset="0"/>
                      </a:endParaRPr>
                    </a:p>
                  </a:txBody>
                  <a:tcPr marL="68580" marR="68580" marT="0" marB="0"/>
                </a:tc>
                <a:tc>
                  <a:txBody>
                    <a:bodyPr/>
                    <a:lstStyle/>
                    <a:p>
                      <a:pPr algn="just">
                        <a:lnSpc>
                          <a:spcPct val="115000"/>
                        </a:lnSpc>
                        <a:spcAft>
                          <a:spcPts val="0"/>
                        </a:spcAft>
                      </a:pPr>
                      <a:r>
                        <a:rPr lang="uk-UA" sz="1800">
                          <a:effectLst/>
                          <a:latin typeface="Times New Roman" pitchFamily="18" charset="0"/>
                          <a:cs typeface="Times New Roman" pitchFamily="18" charset="0"/>
                        </a:rPr>
                        <a:t>1 </a:t>
                      </a:r>
                      <a:endParaRPr lang="ru-RU" sz="1800">
                        <a:effectLst/>
                        <a:latin typeface="Times New Roman" pitchFamily="18" charset="0"/>
                        <a:ea typeface="MS Mincho"/>
                        <a:cs typeface="Times New Roman" pitchFamily="18" charset="0"/>
                      </a:endParaRPr>
                    </a:p>
                  </a:txBody>
                  <a:tcPr marL="68580" marR="68580" marT="0" marB="0"/>
                </a:tc>
                <a:tc>
                  <a:txBody>
                    <a:bodyPr/>
                    <a:lstStyle/>
                    <a:p>
                      <a:pPr algn="just">
                        <a:lnSpc>
                          <a:spcPct val="115000"/>
                        </a:lnSpc>
                        <a:spcAft>
                          <a:spcPts val="0"/>
                        </a:spcAft>
                      </a:pPr>
                      <a:r>
                        <a:rPr lang="uk-UA" sz="1800" dirty="0">
                          <a:effectLst/>
                          <a:latin typeface="Times New Roman" pitchFamily="18" charset="0"/>
                          <a:cs typeface="Times New Roman" pitchFamily="18" charset="0"/>
                        </a:rPr>
                        <a:t>30, 00</a:t>
                      </a:r>
                      <a:endParaRPr lang="ru-RU" sz="18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3" name="Прямоугольник 2"/>
          <p:cNvSpPr/>
          <p:nvPr/>
        </p:nvSpPr>
        <p:spPr>
          <a:xfrm>
            <a:off x="827584" y="7937"/>
            <a:ext cx="6912768" cy="646331"/>
          </a:xfrm>
          <a:prstGeom prst="rect">
            <a:avLst/>
          </a:prstGeom>
        </p:spPr>
        <p:txBody>
          <a:bodyPr wrap="square">
            <a:spAutoFit/>
          </a:bodyPr>
          <a:lstStyle/>
          <a:p>
            <a:r>
              <a:rPr lang="uk-UA" b="1" dirty="0">
                <a:latin typeface="Times New Roman" pitchFamily="18" charset="0"/>
                <a:cs typeface="Times New Roman" pitchFamily="18" charset="0"/>
              </a:rPr>
              <a:t>Дії суб’єкта підприємницької діяльності задля виконання вимог аналізованого НПА</a:t>
            </a:r>
            <a:endParaRPr lang="ru-RU" dirty="0">
              <a:latin typeface="Times New Roman" pitchFamily="18" charset="0"/>
              <a:cs typeface="Times New Roman" pitchFamily="18" charset="0"/>
            </a:endParaRP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691" y="160338"/>
            <a:ext cx="1065467" cy="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5119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899592" y="153590"/>
            <a:ext cx="6202532" cy="523220"/>
          </a:xfrm>
          <a:prstGeom prst="rect">
            <a:avLst/>
          </a:prstGeom>
        </p:spPr>
        <p:txBody>
          <a:bodyPr wrap="none">
            <a:spAutoFit/>
          </a:bodyPr>
          <a:lstStyle/>
          <a:p>
            <a:r>
              <a:rPr lang="uk-UA" sz="2800" b="1" dirty="0">
                <a:latin typeface="Times New Roman" pitchFamily="18" charset="0"/>
                <a:cs typeface="Times New Roman" pitchFamily="18" charset="0"/>
              </a:rPr>
              <a:t>Для погодження роботи в денний час</a:t>
            </a:r>
            <a:endParaRPr lang="ru-RU" sz="2800" dirty="0">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383408745"/>
              </p:ext>
            </p:extLst>
          </p:nvPr>
        </p:nvGraphicFramePr>
        <p:xfrm>
          <a:off x="897310" y="1082499"/>
          <a:ext cx="7848872" cy="4638678"/>
        </p:xfrm>
        <a:graphic>
          <a:graphicData uri="http://schemas.openxmlformats.org/drawingml/2006/table">
            <a:tbl>
              <a:tblPr firstRow="1" firstCol="1" bandRow="1">
                <a:tableStyleId>{5940675A-B579-460E-94D1-54222C63F5DA}</a:tableStyleId>
              </a:tblPr>
              <a:tblGrid>
                <a:gridCol w="5423634">
                  <a:extLst>
                    <a:ext uri="{9D8B030D-6E8A-4147-A177-3AD203B41FA5}">
                      <a16:colId xmlns:a16="http://schemas.microsoft.com/office/drawing/2014/main" val="20000"/>
                    </a:ext>
                  </a:extLst>
                </a:gridCol>
                <a:gridCol w="1212619">
                  <a:extLst>
                    <a:ext uri="{9D8B030D-6E8A-4147-A177-3AD203B41FA5}">
                      <a16:colId xmlns:a16="http://schemas.microsoft.com/office/drawing/2014/main" val="20001"/>
                    </a:ext>
                  </a:extLst>
                </a:gridCol>
                <a:gridCol w="1212619">
                  <a:extLst>
                    <a:ext uri="{9D8B030D-6E8A-4147-A177-3AD203B41FA5}">
                      <a16:colId xmlns:a16="http://schemas.microsoft.com/office/drawing/2014/main" val="20002"/>
                    </a:ext>
                  </a:extLst>
                </a:gridCol>
              </a:tblGrid>
              <a:tr h="328863">
                <a:tc rowSpan="2">
                  <a:txBody>
                    <a:bodyPr/>
                    <a:lstStyle/>
                    <a:p>
                      <a:pPr algn="ctr">
                        <a:lnSpc>
                          <a:spcPct val="115000"/>
                        </a:lnSpc>
                        <a:spcAft>
                          <a:spcPts val="0"/>
                        </a:spcAft>
                      </a:pPr>
                      <a:r>
                        <a:rPr lang="uk-UA" sz="1800">
                          <a:effectLst/>
                          <a:latin typeface="Times New Roman" pitchFamily="18" charset="0"/>
                          <a:cs typeface="Times New Roman" pitchFamily="18" charset="0"/>
                        </a:rPr>
                        <a:t>Дія</a:t>
                      </a:r>
                      <a:endParaRPr lang="ru-RU" sz="1800">
                        <a:effectLst/>
                        <a:latin typeface="Times New Roman" pitchFamily="18" charset="0"/>
                        <a:ea typeface="MS Mincho"/>
                        <a:cs typeface="Times New Roman" pitchFamily="18" charset="0"/>
                      </a:endParaRPr>
                    </a:p>
                  </a:txBody>
                  <a:tcPr marL="68580" marR="68580" marT="0" marB="0"/>
                </a:tc>
                <a:tc gridSpan="2">
                  <a:txBody>
                    <a:bodyPr/>
                    <a:lstStyle/>
                    <a:p>
                      <a:pPr marL="45720" algn="ctr">
                        <a:lnSpc>
                          <a:spcPct val="115000"/>
                        </a:lnSpc>
                        <a:spcAft>
                          <a:spcPts val="0"/>
                        </a:spcAft>
                      </a:pPr>
                      <a:r>
                        <a:rPr lang="uk-UA" sz="1800">
                          <a:effectLst/>
                          <a:latin typeface="Times New Roman" pitchFamily="18" charset="0"/>
                          <a:cs typeface="Times New Roman" pitchFamily="18" charset="0"/>
                        </a:rPr>
                        <a:t>Витрати</a:t>
                      </a:r>
                      <a:endParaRPr lang="ru-RU" sz="1800">
                        <a:effectLst/>
                        <a:latin typeface="Times New Roman" pitchFamily="18" charset="0"/>
                        <a:ea typeface="MS Mincho"/>
                        <a:cs typeface="Times New Roman"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10000"/>
                  </a:ext>
                </a:extLst>
              </a:tr>
              <a:tr h="678188">
                <a:tc vMerge="1">
                  <a:txBody>
                    <a:bodyPr/>
                    <a:lstStyle/>
                    <a:p>
                      <a:endParaRPr lang="ru-RU"/>
                    </a:p>
                  </a:txBody>
                  <a:tcPr/>
                </a:tc>
                <a:tc>
                  <a:txBody>
                    <a:bodyPr/>
                    <a:lstStyle/>
                    <a:p>
                      <a:pPr marL="45720" algn="ctr">
                        <a:lnSpc>
                          <a:spcPct val="115000"/>
                        </a:lnSpc>
                        <a:spcAft>
                          <a:spcPts val="0"/>
                        </a:spcAft>
                      </a:pPr>
                      <a:r>
                        <a:rPr lang="uk-UA" sz="1800">
                          <a:effectLst/>
                          <a:latin typeface="Times New Roman" pitchFamily="18" charset="0"/>
                          <a:cs typeface="Times New Roman" pitchFamily="18" charset="0"/>
                        </a:rPr>
                        <a:t>Часу (годин)</a:t>
                      </a:r>
                      <a:endParaRPr lang="ru-RU" sz="1800">
                        <a:effectLst/>
                        <a:latin typeface="Times New Roman" pitchFamily="18" charset="0"/>
                        <a:ea typeface="MS Mincho"/>
                        <a:cs typeface="Times New Roman" pitchFamily="18" charset="0"/>
                      </a:endParaRPr>
                    </a:p>
                  </a:txBody>
                  <a:tcPr marL="68580" marR="68580" marT="0" marB="0"/>
                </a:tc>
                <a:tc>
                  <a:txBody>
                    <a:bodyPr/>
                    <a:lstStyle/>
                    <a:p>
                      <a:pPr marL="45720" algn="ctr">
                        <a:lnSpc>
                          <a:spcPct val="115000"/>
                        </a:lnSpc>
                        <a:spcAft>
                          <a:spcPts val="0"/>
                        </a:spcAft>
                      </a:pPr>
                      <a:r>
                        <a:rPr lang="uk-UA" sz="1800">
                          <a:effectLst/>
                          <a:latin typeface="Times New Roman" pitchFamily="18" charset="0"/>
                          <a:cs typeface="Times New Roman" pitchFamily="18" charset="0"/>
                        </a:rPr>
                        <a:t>Коштів</a:t>
                      </a:r>
                      <a:endParaRPr lang="ru-RU" sz="1800">
                        <a:effectLst/>
                        <a:latin typeface="Times New Roman" pitchFamily="18" charset="0"/>
                        <a:cs typeface="Times New Roman" pitchFamily="18" charset="0"/>
                      </a:endParaRPr>
                    </a:p>
                    <a:p>
                      <a:pPr marL="45720" algn="ctr">
                        <a:lnSpc>
                          <a:spcPct val="115000"/>
                        </a:lnSpc>
                        <a:spcAft>
                          <a:spcPts val="0"/>
                        </a:spcAft>
                      </a:pPr>
                      <a:r>
                        <a:rPr lang="uk-UA" sz="1800">
                          <a:effectLst/>
                          <a:latin typeface="Times New Roman" pitchFamily="18" charset="0"/>
                          <a:cs typeface="Times New Roman" pitchFamily="18" charset="0"/>
                        </a:rPr>
                        <a:t>(Гривень)</a:t>
                      </a:r>
                      <a:endParaRPr lang="ru-RU" sz="18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1"/>
                  </a:ext>
                </a:extLst>
              </a:tr>
              <a:tr h="328863">
                <a:tc>
                  <a:txBody>
                    <a:bodyPr/>
                    <a:lstStyle/>
                    <a:p>
                      <a:pPr algn="l">
                        <a:lnSpc>
                          <a:spcPct val="115000"/>
                        </a:lnSpc>
                        <a:spcAft>
                          <a:spcPts val="0"/>
                        </a:spcAft>
                      </a:pPr>
                      <a:r>
                        <a:rPr lang="uk-UA" sz="1800">
                          <a:effectLst/>
                          <a:latin typeface="Times New Roman" pitchFamily="18" charset="0"/>
                          <a:cs typeface="Times New Roman" pitchFamily="18" charset="0"/>
                        </a:rPr>
                        <a:t>Знайти  інформацію для заповнення формуляру Заяви</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0,5</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15,00</a:t>
                      </a:r>
                      <a:endParaRPr lang="ru-RU" sz="18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2"/>
                  </a:ext>
                </a:extLst>
              </a:tr>
              <a:tr h="328863">
                <a:tc>
                  <a:txBody>
                    <a:bodyPr/>
                    <a:lstStyle/>
                    <a:p>
                      <a:pPr algn="l">
                        <a:lnSpc>
                          <a:spcPct val="115000"/>
                        </a:lnSpc>
                        <a:spcAft>
                          <a:spcPts val="0"/>
                        </a:spcAft>
                      </a:pPr>
                      <a:r>
                        <a:rPr lang="uk-UA" sz="1800">
                          <a:effectLst/>
                          <a:latin typeface="Times New Roman" pitchFamily="18" charset="0"/>
                          <a:cs typeface="Times New Roman" pitchFamily="18" charset="0"/>
                        </a:rPr>
                        <a:t>Обрання способу звернення з заявою – електронна або особиста </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0,1</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3,0</a:t>
                      </a:r>
                      <a:endParaRPr lang="ru-RU" sz="18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3"/>
                  </a:ext>
                </a:extLst>
              </a:tr>
              <a:tr h="328863">
                <a:tc>
                  <a:txBody>
                    <a:bodyPr/>
                    <a:lstStyle/>
                    <a:p>
                      <a:pPr algn="l">
                        <a:lnSpc>
                          <a:spcPct val="115000"/>
                        </a:lnSpc>
                        <a:spcAft>
                          <a:spcPts val="0"/>
                        </a:spcAft>
                      </a:pPr>
                      <a:r>
                        <a:rPr lang="uk-UA" sz="1800">
                          <a:effectLst/>
                          <a:latin typeface="Times New Roman" pitchFamily="18" charset="0"/>
                          <a:cs typeface="Times New Roman" pitchFamily="18" charset="0"/>
                        </a:rPr>
                        <a:t>Заповнення формуляру заяви.</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0,5</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15,00</a:t>
                      </a:r>
                      <a:endParaRPr lang="ru-RU" sz="18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4"/>
                  </a:ext>
                </a:extLst>
              </a:tr>
              <a:tr h="678188">
                <a:tc>
                  <a:txBody>
                    <a:bodyPr/>
                    <a:lstStyle/>
                    <a:p>
                      <a:pPr algn="l">
                        <a:lnSpc>
                          <a:spcPct val="115000"/>
                        </a:lnSpc>
                        <a:spcAft>
                          <a:spcPts val="0"/>
                        </a:spcAft>
                      </a:pPr>
                      <a:r>
                        <a:rPr lang="uk-UA" sz="1800">
                          <a:effectLst/>
                          <a:latin typeface="Times New Roman" pitchFamily="18" charset="0"/>
                          <a:cs typeface="Times New Roman" pitchFamily="18" charset="0"/>
                        </a:rPr>
                        <a:t>Відправлення електронного листа на адресу уповноваженого органу</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0,1</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3,0</a:t>
                      </a:r>
                      <a:endParaRPr lang="ru-RU" sz="18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5"/>
                  </a:ext>
                </a:extLst>
              </a:tr>
              <a:tr h="328863">
                <a:tc>
                  <a:txBody>
                    <a:bodyPr/>
                    <a:lstStyle/>
                    <a:p>
                      <a:pPr algn="l">
                        <a:lnSpc>
                          <a:spcPct val="115000"/>
                        </a:lnSpc>
                        <a:spcAft>
                          <a:spcPts val="0"/>
                        </a:spcAft>
                      </a:pPr>
                      <a:r>
                        <a:rPr lang="uk-UA" sz="1800">
                          <a:effectLst/>
                          <a:latin typeface="Times New Roman" pitchFamily="18" charset="0"/>
                          <a:cs typeface="Times New Roman" pitchFamily="18" charset="0"/>
                        </a:rPr>
                        <a:t>Контроль за отриманням електронного відправлення</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a:t>
                      </a:r>
                      <a:endParaRPr lang="ru-RU" sz="18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6"/>
                  </a:ext>
                </a:extLst>
              </a:tr>
              <a:tr h="678188">
                <a:tc>
                  <a:txBody>
                    <a:bodyPr/>
                    <a:lstStyle/>
                    <a:p>
                      <a:pPr algn="l">
                        <a:lnSpc>
                          <a:spcPct val="115000"/>
                        </a:lnSpc>
                        <a:spcAft>
                          <a:spcPts val="0"/>
                        </a:spcAft>
                      </a:pPr>
                      <a:r>
                        <a:rPr lang="uk-UA" sz="1800">
                          <a:effectLst/>
                          <a:latin typeface="Times New Roman" pitchFamily="18" charset="0"/>
                          <a:cs typeface="Times New Roman" pitchFamily="18" charset="0"/>
                        </a:rPr>
                        <a:t>Відправлення або особисте вручення уповноваженому органу заяви</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1,0</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30,00</a:t>
                      </a:r>
                      <a:endParaRPr lang="ru-RU" sz="18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7"/>
                  </a:ext>
                </a:extLst>
              </a:tr>
              <a:tr h="328863">
                <a:tc>
                  <a:txBody>
                    <a:bodyPr/>
                    <a:lstStyle/>
                    <a:p>
                      <a:pPr algn="l">
                        <a:lnSpc>
                          <a:spcPct val="115000"/>
                        </a:lnSpc>
                        <a:spcAft>
                          <a:spcPts val="0"/>
                        </a:spcAft>
                      </a:pPr>
                      <a:r>
                        <a:rPr lang="uk-UA" sz="1800">
                          <a:effectLst/>
                          <a:latin typeface="Times New Roman" pitchFamily="18" charset="0"/>
                          <a:cs typeface="Times New Roman" pitchFamily="18" charset="0"/>
                        </a:rPr>
                        <a:t>Контроль за отриманням письмового відправлення</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a:t>
                      </a:r>
                      <a:endParaRPr lang="ru-RU" sz="18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8"/>
                  </a:ext>
                </a:extLst>
              </a:tr>
              <a:tr h="328863">
                <a:tc>
                  <a:txBody>
                    <a:bodyPr/>
                    <a:lstStyle/>
                    <a:p>
                      <a:pPr algn="l">
                        <a:lnSpc>
                          <a:spcPct val="115000"/>
                        </a:lnSpc>
                        <a:spcAft>
                          <a:spcPts val="0"/>
                        </a:spcAft>
                      </a:pPr>
                      <a:r>
                        <a:rPr lang="uk-UA" sz="1800">
                          <a:effectLst/>
                          <a:latin typeface="Times New Roman" pitchFamily="18" charset="0"/>
                          <a:cs typeface="Times New Roman" pitchFamily="18" charset="0"/>
                        </a:rPr>
                        <a:t> </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a:effectLst/>
                          <a:latin typeface="Times New Roman" pitchFamily="18" charset="0"/>
                          <a:cs typeface="Times New Roman" pitchFamily="18" charset="0"/>
                        </a:rPr>
                        <a:t>3,0</a:t>
                      </a:r>
                      <a:endParaRPr lang="ru-RU" sz="18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800" dirty="0">
                          <a:effectLst/>
                          <a:latin typeface="Times New Roman" pitchFamily="18" charset="0"/>
                          <a:cs typeface="Times New Roman" pitchFamily="18" charset="0"/>
                        </a:rPr>
                        <a:t>66,00</a:t>
                      </a:r>
                      <a:endParaRPr lang="ru-RU" sz="18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9"/>
                  </a:ext>
                </a:extLst>
              </a:tr>
            </a:tbl>
          </a:graphicData>
        </a:graphic>
      </p:graphicFrame>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691" y="160338"/>
            <a:ext cx="1065467" cy="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5509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899592" y="153590"/>
            <a:ext cx="6253828" cy="523220"/>
          </a:xfrm>
          <a:prstGeom prst="rect">
            <a:avLst/>
          </a:prstGeom>
        </p:spPr>
        <p:txBody>
          <a:bodyPr wrap="none">
            <a:spAutoFit/>
          </a:bodyPr>
          <a:lstStyle/>
          <a:p>
            <a:r>
              <a:rPr lang="uk-UA" sz="2800" b="1" dirty="0">
                <a:latin typeface="Times New Roman" pitchFamily="18" charset="0"/>
                <a:cs typeface="Times New Roman" pitchFamily="18" charset="0"/>
              </a:rPr>
              <a:t>Для погодження роботи в </a:t>
            </a:r>
            <a:r>
              <a:rPr lang="uk-UA" sz="2800" b="1" dirty="0" smtClean="0">
                <a:latin typeface="Times New Roman" pitchFamily="18" charset="0"/>
                <a:cs typeface="Times New Roman" pitchFamily="18" charset="0"/>
              </a:rPr>
              <a:t>нічний час</a:t>
            </a:r>
            <a:endParaRPr lang="ru-RU" sz="28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819321308"/>
              </p:ext>
            </p:extLst>
          </p:nvPr>
        </p:nvGraphicFramePr>
        <p:xfrm>
          <a:off x="899592" y="1050003"/>
          <a:ext cx="7920881" cy="5047488"/>
        </p:xfrm>
        <a:graphic>
          <a:graphicData uri="http://schemas.openxmlformats.org/drawingml/2006/table">
            <a:tbl>
              <a:tblPr firstRow="1" firstCol="1" bandRow="1">
                <a:tableStyleId>{5940675A-B579-460E-94D1-54222C63F5DA}</a:tableStyleId>
              </a:tblPr>
              <a:tblGrid>
                <a:gridCol w="5849451">
                  <a:extLst>
                    <a:ext uri="{9D8B030D-6E8A-4147-A177-3AD203B41FA5}">
                      <a16:colId xmlns:a16="http://schemas.microsoft.com/office/drawing/2014/main" val="20000"/>
                    </a:ext>
                  </a:extLst>
                </a:gridCol>
                <a:gridCol w="1035715">
                  <a:extLst>
                    <a:ext uri="{9D8B030D-6E8A-4147-A177-3AD203B41FA5}">
                      <a16:colId xmlns:a16="http://schemas.microsoft.com/office/drawing/2014/main" val="20001"/>
                    </a:ext>
                  </a:extLst>
                </a:gridCol>
                <a:gridCol w="1035715">
                  <a:extLst>
                    <a:ext uri="{9D8B030D-6E8A-4147-A177-3AD203B41FA5}">
                      <a16:colId xmlns:a16="http://schemas.microsoft.com/office/drawing/2014/main" val="20002"/>
                    </a:ext>
                  </a:extLst>
                </a:gridCol>
              </a:tblGrid>
              <a:tr h="0">
                <a:tc rowSpan="2">
                  <a:txBody>
                    <a:bodyPr/>
                    <a:lstStyle/>
                    <a:p>
                      <a:pPr algn="ctr">
                        <a:lnSpc>
                          <a:spcPct val="115000"/>
                        </a:lnSpc>
                        <a:spcAft>
                          <a:spcPts val="0"/>
                        </a:spcAft>
                      </a:pPr>
                      <a:r>
                        <a:rPr lang="uk-UA" sz="1600">
                          <a:effectLst/>
                          <a:latin typeface="Times New Roman" pitchFamily="18" charset="0"/>
                          <a:cs typeface="Times New Roman" pitchFamily="18" charset="0"/>
                        </a:rPr>
                        <a:t>Дія</a:t>
                      </a:r>
                      <a:endParaRPr lang="ru-RU" sz="1600">
                        <a:effectLst/>
                        <a:latin typeface="Times New Roman" pitchFamily="18" charset="0"/>
                        <a:ea typeface="MS Mincho"/>
                        <a:cs typeface="Times New Roman" pitchFamily="18" charset="0"/>
                      </a:endParaRPr>
                    </a:p>
                  </a:txBody>
                  <a:tcPr marL="68580" marR="68580" marT="0" marB="0"/>
                </a:tc>
                <a:tc gridSpan="2">
                  <a:txBody>
                    <a:bodyPr/>
                    <a:lstStyle/>
                    <a:p>
                      <a:pPr marL="45720" algn="ctr">
                        <a:lnSpc>
                          <a:spcPct val="115000"/>
                        </a:lnSpc>
                        <a:spcAft>
                          <a:spcPts val="0"/>
                        </a:spcAft>
                      </a:pPr>
                      <a:r>
                        <a:rPr lang="uk-UA" sz="1600">
                          <a:effectLst/>
                          <a:latin typeface="Times New Roman" pitchFamily="18" charset="0"/>
                          <a:cs typeface="Times New Roman" pitchFamily="18" charset="0"/>
                        </a:rPr>
                        <a:t>Витрати</a:t>
                      </a:r>
                      <a:endParaRPr lang="ru-RU" sz="1600">
                        <a:effectLst/>
                        <a:latin typeface="Times New Roman" pitchFamily="18" charset="0"/>
                        <a:ea typeface="MS Mincho"/>
                        <a:cs typeface="Times New Roman" pitchFamily="18" charset="0"/>
                      </a:endParaRPr>
                    </a:p>
                  </a:txBody>
                  <a:tcPr marL="68580" marR="68580" marT="0" marB="0"/>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a:txBody>
                    <a:bodyPr/>
                    <a:lstStyle/>
                    <a:p>
                      <a:pPr marL="45720" algn="ctr">
                        <a:lnSpc>
                          <a:spcPct val="115000"/>
                        </a:lnSpc>
                        <a:spcAft>
                          <a:spcPts val="0"/>
                        </a:spcAft>
                      </a:pPr>
                      <a:r>
                        <a:rPr lang="uk-UA" sz="1600">
                          <a:effectLst/>
                          <a:latin typeface="Times New Roman" pitchFamily="18" charset="0"/>
                          <a:cs typeface="Times New Roman" pitchFamily="18" charset="0"/>
                        </a:rPr>
                        <a:t>Часу (годин)</a:t>
                      </a:r>
                      <a:endParaRPr lang="ru-RU" sz="1600">
                        <a:effectLst/>
                        <a:latin typeface="Times New Roman" pitchFamily="18" charset="0"/>
                        <a:ea typeface="MS Mincho"/>
                        <a:cs typeface="Times New Roman" pitchFamily="18" charset="0"/>
                      </a:endParaRPr>
                    </a:p>
                  </a:txBody>
                  <a:tcPr marL="68580" marR="68580" marT="0" marB="0"/>
                </a:tc>
                <a:tc>
                  <a:txBody>
                    <a:bodyPr/>
                    <a:lstStyle/>
                    <a:p>
                      <a:pPr marL="45720" algn="ctr">
                        <a:lnSpc>
                          <a:spcPct val="115000"/>
                        </a:lnSpc>
                        <a:spcAft>
                          <a:spcPts val="0"/>
                        </a:spcAft>
                      </a:pPr>
                      <a:r>
                        <a:rPr lang="uk-UA" sz="1600">
                          <a:effectLst/>
                          <a:latin typeface="Times New Roman" pitchFamily="18" charset="0"/>
                          <a:cs typeface="Times New Roman" pitchFamily="18" charset="0"/>
                        </a:rPr>
                        <a:t>Коштів</a:t>
                      </a:r>
                      <a:endParaRPr lang="ru-RU" sz="1600">
                        <a:effectLst/>
                        <a:latin typeface="Times New Roman" pitchFamily="18" charset="0"/>
                        <a:cs typeface="Times New Roman" pitchFamily="18" charset="0"/>
                      </a:endParaRPr>
                    </a:p>
                    <a:p>
                      <a:pPr marL="45720" algn="ctr">
                        <a:lnSpc>
                          <a:spcPct val="115000"/>
                        </a:lnSpc>
                        <a:spcAft>
                          <a:spcPts val="0"/>
                        </a:spcAft>
                      </a:pPr>
                      <a:r>
                        <a:rPr lang="uk-UA" sz="1600">
                          <a:effectLst/>
                          <a:latin typeface="Times New Roman" pitchFamily="18" charset="0"/>
                          <a:cs typeface="Times New Roman" pitchFamily="18" charset="0"/>
                        </a:rPr>
                        <a:t>(Гривень)</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15000"/>
                        </a:lnSpc>
                        <a:spcAft>
                          <a:spcPts val="0"/>
                        </a:spcAft>
                      </a:pPr>
                      <a:r>
                        <a:rPr lang="uk-UA" sz="1600">
                          <a:effectLst/>
                          <a:latin typeface="Times New Roman" pitchFamily="18" charset="0"/>
                          <a:cs typeface="Times New Roman" pitchFamily="18" charset="0"/>
                        </a:rPr>
                        <a:t>Перевірка наявності документів</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1,0</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30,00</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15000"/>
                        </a:lnSpc>
                        <a:spcAft>
                          <a:spcPts val="0"/>
                        </a:spcAft>
                      </a:pPr>
                      <a:r>
                        <a:rPr lang="uk-UA" sz="1600">
                          <a:effectLst/>
                          <a:latin typeface="Times New Roman" pitchFamily="18" charset="0"/>
                          <a:cs typeface="Times New Roman" pitchFamily="18" charset="0"/>
                        </a:rPr>
                        <a:t>Знайти інформацію для заповнення формуляру Заяви</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0,5</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15,00</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3"/>
                  </a:ext>
                </a:extLst>
              </a:tr>
              <a:tr h="0">
                <a:tc>
                  <a:txBody>
                    <a:bodyPr/>
                    <a:lstStyle/>
                    <a:p>
                      <a:pPr algn="l">
                        <a:lnSpc>
                          <a:spcPct val="115000"/>
                        </a:lnSpc>
                        <a:spcAft>
                          <a:spcPts val="0"/>
                        </a:spcAft>
                      </a:pPr>
                      <a:r>
                        <a:rPr lang="uk-UA" sz="1600">
                          <a:effectLst/>
                          <a:latin typeface="Times New Roman" pitchFamily="18" charset="0"/>
                          <a:cs typeface="Times New Roman" pitchFamily="18" charset="0"/>
                        </a:rPr>
                        <a:t>Роздрукувати формуляр</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0,1</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3,6</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4"/>
                  </a:ext>
                </a:extLst>
              </a:tr>
              <a:tr h="0">
                <a:tc>
                  <a:txBody>
                    <a:bodyPr/>
                    <a:lstStyle/>
                    <a:p>
                      <a:pPr algn="l">
                        <a:lnSpc>
                          <a:spcPct val="115000"/>
                        </a:lnSpc>
                        <a:spcAft>
                          <a:spcPts val="0"/>
                        </a:spcAft>
                      </a:pPr>
                      <a:r>
                        <a:rPr lang="uk-UA" sz="1600">
                          <a:effectLst/>
                          <a:latin typeface="Times New Roman" pitchFamily="18" charset="0"/>
                          <a:cs typeface="Times New Roman" pitchFamily="18" charset="0"/>
                        </a:rPr>
                        <a:t>Підготовити  копію документа, що підтверджує право користування об’єктом</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0,2</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11,7</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5"/>
                  </a:ext>
                </a:extLst>
              </a:tr>
              <a:tr h="0">
                <a:tc>
                  <a:txBody>
                    <a:bodyPr/>
                    <a:lstStyle/>
                    <a:p>
                      <a:pPr algn="l">
                        <a:lnSpc>
                          <a:spcPct val="115000"/>
                        </a:lnSpc>
                        <a:spcAft>
                          <a:spcPts val="0"/>
                        </a:spcAft>
                      </a:pPr>
                      <a:r>
                        <a:rPr lang="uk-UA" sz="1600">
                          <a:effectLst/>
                          <a:latin typeface="Times New Roman" pitchFamily="18" charset="0"/>
                          <a:cs typeface="Times New Roman" pitchFamily="18" charset="0"/>
                        </a:rPr>
                        <a:t>Підготовити  копії документа, що підтверджує відповідність об'єкта цільовому  (функціональному) призначенню приміщення</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0,1</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3,6</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6"/>
                  </a:ext>
                </a:extLst>
              </a:tr>
              <a:tr h="0">
                <a:tc>
                  <a:txBody>
                    <a:bodyPr/>
                    <a:lstStyle/>
                    <a:p>
                      <a:pPr algn="l">
                        <a:lnSpc>
                          <a:spcPct val="115000"/>
                        </a:lnSpc>
                        <a:spcAft>
                          <a:spcPts val="0"/>
                        </a:spcAft>
                      </a:pPr>
                      <a:r>
                        <a:rPr lang="uk-UA" sz="1600">
                          <a:effectLst/>
                          <a:latin typeface="Times New Roman" pitchFamily="18" charset="0"/>
                          <a:cs typeface="Times New Roman" pitchFamily="18" charset="0"/>
                        </a:rPr>
                        <a:t>Сформувати пакет документів (заява з додатками)</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0,2</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6,7</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7"/>
                  </a:ext>
                </a:extLst>
              </a:tr>
              <a:tr h="0">
                <a:tc>
                  <a:txBody>
                    <a:bodyPr/>
                    <a:lstStyle/>
                    <a:p>
                      <a:pPr algn="l">
                        <a:lnSpc>
                          <a:spcPct val="115000"/>
                        </a:lnSpc>
                        <a:spcAft>
                          <a:spcPts val="0"/>
                        </a:spcAft>
                      </a:pPr>
                      <a:r>
                        <a:rPr lang="uk-UA" sz="1600">
                          <a:effectLst/>
                          <a:latin typeface="Times New Roman" pitchFamily="18" charset="0"/>
                          <a:cs typeface="Times New Roman" pitchFamily="18" charset="0"/>
                        </a:rPr>
                        <a:t>Звернутись  до уповноваженого в загальному порядку через ЦНАП</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1,2</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33,7</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8"/>
                  </a:ext>
                </a:extLst>
              </a:tr>
              <a:tr h="0">
                <a:tc>
                  <a:txBody>
                    <a:bodyPr/>
                    <a:lstStyle/>
                    <a:p>
                      <a:pPr marL="457200" algn="just">
                        <a:lnSpc>
                          <a:spcPct val="115000"/>
                        </a:lnSpc>
                        <a:spcAft>
                          <a:spcPts val="0"/>
                        </a:spcAft>
                      </a:pPr>
                      <a:r>
                        <a:rPr lang="uk-UA" sz="1600">
                          <a:effectLst/>
                          <a:latin typeface="Times New Roman" pitchFamily="18" charset="0"/>
                          <a:cs typeface="Times New Roman" pitchFamily="18" charset="0"/>
                        </a:rPr>
                        <a:t>Супутні витрати – 14,00 грн. (транспортні витрати)</a:t>
                      </a:r>
                      <a:endParaRPr lang="ru-RU" sz="1600">
                        <a:effectLst/>
                        <a:latin typeface="Times New Roman" pitchFamily="18" charset="0"/>
                        <a:ea typeface="Times New Roman"/>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14,00</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9"/>
                  </a:ext>
                </a:extLst>
              </a:tr>
              <a:tr h="0">
                <a:tc>
                  <a:txBody>
                    <a:bodyPr/>
                    <a:lstStyle/>
                    <a:p>
                      <a:pPr algn="l">
                        <a:lnSpc>
                          <a:spcPct val="115000"/>
                        </a:lnSpc>
                        <a:spcAft>
                          <a:spcPts val="0"/>
                        </a:spcAft>
                      </a:pPr>
                      <a:r>
                        <a:rPr lang="uk-UA" sz="1600">
                          <a:effectLst/>
                          <a:latin typeface="Times New Roman" pitchFamily="18" charset="0"/>
                          <a:cs typeface="Times New Roman" pitchFamily="18" charset="0"/>
                        </a:rPr>
                        <a:t>Проконтролювати хід розгляду заяви</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20 днів</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10"/>
                  </a:ext>
                </a:extLst>
              </a:tr>
              <a:tr h="0">
                <a:tc>
                  <a:txBody>
                    <a:bodyPr/>
                    <a:lstStyle/>
                    <a:p>
                      <a:pPr algn="l">
                        <a:lnSpc>
                          <a:spcPct val="115000"/>
                        </a:lnSpc>
                        <a:spcAft>
                          <a:spcPts val="0"/>
                        </a:spcAft>
                      </a:pPr>
                      <a:r>
                        <a:rPr lang="uk-UA" sz="1600">
                          <a:effectLst/>
                          <a:latin typeface="Times New Roman" pitchFamily="18" charset="0"/>
                          <a:cs typeface="Times New Roman" pitchFamily="18" charset="0"/>
                        </a:rPr>
                        <a:t>Отримати рішення уповноваженого органу (виконавчого комітету)</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1,2</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33,7</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11"/>
                  </a:ext>
                </a:extLst>
              </a:tr>
              <a:tr h="0">
                <a:tc>
                  <a:txBody>
                    <a:bodyPr/>
                    <a:lstStyle/>
                    <a:p>
                      <a:pPr algn="l">
                        <a:lnSpc>
                          <a:spcPct val="115000"/>
                        </a:lnSpc>
                        <a:spcAft>
                          <a:spcPts val="0"/>
                        </a:spcAft>
                      </a:pPr>
                      <a:r>
                        <a:rPr lang="uk-UA" sz="1600">
                          <a:effectLst/>
                          <a:latin typeface="Times New Roman" pitchFamily="18" charset="0"/>
                          <a:cs typeface="Times New Roman" pitchFamily="18" charset="0"/>
                        </a:rPr>
                        <a:t> </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a:effectLst/>
                          <a:latin typeface="Times New Roman" pitchFamily="18" charset="0"/>
                          <a:cs typeface="Times New Roman" pitchFamily="18" charset="0"/>
                        </a:rPr>
                        <a:t> </a:t>
                      </a:r>
                      <a:endParaRPr lang="ru-RU" sz="16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1600" dirty="0">
                          <a:effectLst/>
                          <a:latin typeface="Times New Roman" pitchFamily="18" charset="0"/>
                          <a:cs typeface="Times New Roman" pitchFamily="18" charset="0"/>
                        </a:rPr>
                        <a:t>152,00</a:t>
                      </a:r>
                      <a:endParaRPr lang="ru-RU" sz="16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12"/>
                  </a:ext>
                </a:extLst>
              </a:tr>
            </a:tbl>
          </a:graphicData>
        </a:graphic>
      </p:graphicFrame>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691" y="160338"/>
            <a:ext cx="1065467" cy="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1855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644499" y="116632"/>
            <a:ext cx="8023348" cy="1200329"/>
          </a:xfrm>
          <a:prstGeom prst="rect">
            <a:avLst/>
          </a:prstGeom>
        </p:spPr>
        <p:txBody>
          <a:bodyPr wrap="square">
            <a:spAutoFit/>
          </a:bodyPr>
          <a:lstStyle/>
          <a:p>
            <a:r>
              <a:rPr lang="uk-UA" sz="2400" b="1" dirty="0">
                <a:latin typeface="Times New Roman" pitchFamily="18" charset="0"/>
                <a:cs typeface="Times New Roman" pitchFamily="18" charset="0"/>
              </a:rPr>
              <a:t>Розрахунок сумарних витрат суб’єктів малого підприємництва, що виникають на виконання вимог регулювання</a:t>
            </a:r>
            <a:endParaRPr lang="ru-RU" sz="24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529572468"/>
              </p:ext>
            </p:extLst>
          </p:nvPr>
        </p:nvGraphicFramePr>
        <p:xfrm>
          <a:off x="827585" y="1340768"/>
          <a:ext cx="7620299" cy="5174488"/>
        </p:xfrm>
        <a:graphic>
          <a:graphicData uri="http://schemas.openxmlformats.org/drawingml/2006/table">
            <a:tbl>
              <a:tblPr firstRow="1" firstCol="1" bandRow="1" bandCol="1">
                <a:tableStyleId>{5940675A-B579-460E-94D1-54222C63F5DA}</a:tableStyleId>
              </a:tblPr>
              <a:tblGrid>
                <a:gridCol w="2592287">
                  <a:extLst>
                    <a:ext uri="{9D8B030D-6E8A-4147-A177-3AD203B41FA5}">
                      <a16:colId xmlns:a16="http://schemas.microsoft.com/office/drawing/2014/main" val="20000"/>
                    </a:ext>
                  </a:extLst>
                </a:gridCol>
                <a:gridCol w="3803875">
                  <a:extLst>
                    <a:ext uri="{9D8B030D-6E8A-4147-A177-3AD203B41FA5}">
                      <a16:colId xmlns:a16="http://schemas.microsoft.com/office/drawing/2014/main" val="20001"/>
                    </a:ext>
                  </a:extLst>
                </a:gridCol>
                <a:gridCol w="1224137">
                  <a:extLst>
                    <a:ext uri="{9D8B030D-6E8A-4147-A177-3AD203B41FA5}">
                      <a16:colId xmlns:a16="http://schemas.microsoft.com/office/drawing/2014/main" val="20002"/>
                    </a:ext>
                  </a:extLst>
                </a:gridCol>
              </a:tblGrid>
              <a:tr h="626055">
                <a:tc>
                  <a:txBody>
                    <a:bodyPr/>
                    <a:lstStyle/>
                    <a:p>
                      <a:pPr>
                        <a:lnSpc>
                          <a:spcPct val="115000"/>
                        </a:lnSpc>
                        <a:spcAft>
                          <a:spcPts val="1000"/>
                        </a:spcAft>
                      </a:pPr>
                      <a:r>
                        <a:rPr lang="uk-UA" sz="1600" dirty="0">
                          <a:effectLst/>
                          <a:latin typeface="Times New Roman" pitchFamily="18" charset="0"/>
                          <a:cs typeface="Times New Roman" pitchFamily="18" charset="0"/>
                        </a:rPr>
                        <a:t>Таблиця 4.4.1.</a:t>
                      </a:r>
                      <a:endParaRPr lang="ru-RU" sz="1600" dirty="0">
                        <a:effectLst/>
                        <a:latin typeface="Times New Roman" pitchFamily="18" charset="0"/>
                        <a:cs typeface="Times New Roman" pitchFamily="18" charset="0"/>
                      </a:endParaRPr>
                    </a:p>
                    <a:p>
                      <a:pPr>
                        <a:lnSpc>
                          <a:spcPct val="115000"/>
                        </a:lnSpc>
                        <a:spcAft>
                          <a:spcPts val="1000"/>
                        </a:spcAft>
                      </a:pPr>
                      <a:r>
                        <a:rPr lang="uk-UA" sz="1600" dirty="0">
                          <a:effectLst/>
                          <a:latin typeface="Times New Roman" pitchFamily="18" charset="0"/>
                          <a:cs typeface="Times New Roman" pitchFamily="18" charset="0"/>
                        </a:rPr>
                        <a:t> </a:t>
                      </a:r>
                      <a:endParaRPr lang="ru-RU" sz="1600" dirty="0">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1000"/>
                        </a:spcAft>
                      </a:pPr>
                      <a:r>
                        <a:rPr lang="uk-UA" sz="1600">
                          <a:effectLst/>
                          <a:latin typeface="Times New Roman" pitchFamily="18" charset="0"/>
                          <a:cs typeface="Times New Roman" pitchFamily="18" charset="0"/>
                        </a:rPr>
                        <a:t>Перший рік регулювання (стартовий)</a:t>
                      </a:r>
                      <a:endParaRPr lang="ru-RU" sz="1600">
                        <a:effectLst/>
                        <a:latin typeface="Times New Roman" pitchFamily="18" charset="0"/>
                        <a:ea typeface="MS Mincho"/>
                        <a:cs typeface="Times New Roman" pitchFamily="18" charset="0"/>
                      </a:endParaRPr>
                    </a:p>
                  </a:txBody>
                  <a:tcPr marL="68580" marR="68580" marT="0" marB="0"/>
                </a:tc>
                <a:tc>
                  <a:txBody>
                    <a:bodyPr/>
                    <a:lstStyle/>
                    <a:p>
                      <a:pPr algn="ctr">
                        <a:lnSpc>
                          <a:spcPct val="115000"/>
                        </a:lnSpc>
                        <a:spcAft>
                          <a:spcPts val="1000"/>
                        </a:spcAft>
                      </a:pPr>
                      <a:r>
                        <a:rPr lang="uk-UA" sz="1600" dirty="0">
                          <a:effectLst/>
                          <a:latin typeface="Times New Roman" pitchFamily="18" charset="0"/>
                          <a:cs typeface="Times New Roman" pitchFamily="18" charset="0"/>
                        </a:rPr>
                        <a:t>За 5 років</a:t>
                      </a:r>
                      <a:endParaRPr lang="ru-RU" sz="16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0"/>
                  </a:ext>
                </a:extLst>
              </a:tr>
              <a:tr h="626055">
                <a:tc>
                  <a:txBody>
                    <a:bodyPr/>
                    <a:lstStyle/>
                    <a:p>
                      <a:pPr>
                        <a:lnSpc>
                          <a:spcPct val="115000"/>
                        </a:lnSpc>
                        <a:spcAft>
                          <a:spcPts val="1000"/>
                        </a:spcAft>
                      </a:pPr>
                      <a:r>
                        <a:rPr lang="uk-UA" sz="1600">
                          <a:effectLst/>
                          <a:latin typeface="Times New Roman" pitchFamily="18" charset="0"/>
                          <a:cs typeface="Times New Roman" pitchFamily="18" charset="0"/>
                        </a:rPr>
                        <a:t>Оцінка «прямих» витрат суб’єктів малого підприємництва на виконання регулювання</a:t>
                      </a:r>
                      <a:endParaRPr lang="ru-RU" sz="1600">
                        <a:effectLst/>
                        <a:latin typeface="Times New Roman" pitchFamily="18" charset="0"/>
                        <a:ea typeface="MS Mincho"/>
                        <a:cs typeface="Times New Roman" pitchFamily="18" charset="0"/>
                      </a:endParaRPr>
                    </a:p>
                  </a:txBody>
                  <a:tcPr marL="68580" marR="68580" marT="0" marB="0"/>
                </a:tc>
                <a:tc>
                  <a:txBody>
                    <a:bodyPr/>
                    <a:lstStyle/>
                    <a:p>
                      <a:pPr>
                        <a:lnSpc>
                          <a:spcPct val="115000"/>
                        </a:lnSpc>
                        <a:spcAft>
                          <a:spcPts val="1000"/>
                        </a:spcAft>
                      </a:pPr>
                      <a:r>
                        <a:rPr lang="uk-UA" sz="1600">
                          <a:effectLst/>
                          <a:latin typeface="Times New Roman" pitchFamily="18" charset="0"/>
                          <a:cs typeface="Times New Roman" pitchFamily="18" charset="0"/>
                        </a:rPr>
                        <a:t>0</a:t>
                      </a:r>
                      <a:endParaRPr lang="ru-RU" sz="1600">
                        <a:effectLst/>
                        <a:latin typeface="Times New Roman" pitchFamily="18" charset="0"/>
                        <a:ea typeface="MS Mincho"/>
                        <a:cs typeface="Times New Roman" pitchFamily="18" charset="0"/>
                      </a:endParaRPr>
                    </a:p>
                  </a:txBody>
                  <a:tcPr marL="68580" marR="68580" marT="0" marB="0"/>
                </a:tc>
                <a:tc>
                  <a:txBody>
                    <a:bodyPr/>
                    <a:lstStyle/>
                    <a:p>
                      <a:pPr>
                        <a:lnSpc>
                          <a:spcPct val="115000"/>
                        </a:lnSpc>
                        <a:spcAft>
                          <a:spcPts val="1000"/>
                        </a:spcAft>
                      </a:pPr>
                      <a:r>
                        <a:rPr lang="uk-UA" sz="1600">
                          <a:effectLst/>
                          <a:latin typeface="Times New Roman" pitchFamily="18" charset="0"/>
                          <a:cs typeface="Times New Roman" pitchFamily="18" charset="0"/>
                        </a:rPr>
                        <a:t>0</a:t>
                      </a:r>
                      <a:endParaRPr lang="ru-RU" sz="16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1"/>
                  </a:ext>
                </a:extLst>
              </a:tr>
              <a:tr h="1175894">
                <a:tc>
                  <a:txBody>
                    <a:bodyPr/>
                    <a:lstStyle/>
                    <a:p>
                      <a:pPr>
                        <a:lnSpc>
                          <a:spcPct val="115000"/>
                        </a:lnSpc>
                        <a:spcAft>
                          <a:spcPts val="1000"/>
                        </a:spcAft>
                      </a:pPr>
                      <a:r>
                        <a:rPr lang="uk-UA" sz="1600">
                          <a:effectLst/>
                          <a:latin typeface="Times New Roman" pitchFamily="18" charset="0"/>
                          <a:cs typeface="Times New Roman" pitchFamily="18" charset="0"/>
                        </a:rPr>
                        <a:t>Оцінка вартості адміністративних процедур для суб’єктів малого підприємництва щодо виконання регулювання та звітування</a:t>
                      </a:r>
                      <a:endParaRPr lang="ru-RU" sz="1600">
                        <a:effectLst/>
                        <a:latin typeface="Times New Roman" pitchFamily="18" charset="0"/>
                        <a:ea typeface="MS Mincho"/>
                        <a:cs typeface="Times New Roman" pitchFamily="18" charset="0"/>
                      </a:endParaRPr>
                    </a:p>
                  </a:txBody>
                  <a:tcPr marL="68580" marR="68580" marT="0" marB="0"/>
                </a:tc>
                <a:tc>
                  <a:txBody>
                    <a:bodyPr/>
                    <a:lstStyle/>
                    <a:p>
                      <a:pPr>
                        <a:lnSpc>
                          <a:spcPct val="115000"/>
                        </a:lnSpc>
                        <a:spcAft>
                          <a:spcPts val="0"/>
                        </a:spcAft>
                      </a:pPr>
                      <a:r>
                        <a:rPr lang="uk-UA" sz="1600">
                          <a:effectLst/>
                          <a:latin typeface="Times New Roman" pitchFamily="18" charset="0"/>
                          <a:cs typeface="Times New Roman" pitchFamily="18" charset="0"/>
                        </a:rPr>
                        <a:t>Нічний  -197,00 * 90 СПД (2016 р.)</a:t>
                      </a:r>
                      <a:r>
                        <a:rPr lang="ru-RU" sz="1600">
                          <a:effectLst/>
                          <a:latin typeface="Times New Roman" pitchFamily="18" charset="0"/>
                          <a:cs typeface="Times New Roman" pitchFamily="18" charset="0"/>
                        </a:rPr>
                        <a:t> =</a:t>
                      </a:r>
                      <a:r>
                        <a:rPr lang="uk-UA" sz="1600">
                          <a:effectLst/>
                          <a:latin typeface="Times New Roman" pitchFamily="18" charset="0"/>
                          <a:cs typeface="Times New Roman" pitchFamily="18" charset="0"/>
                        </a:rPr>
                        <a:t> 17730 грн. </a:t>
                      </a:r>
                      <a:endParaRPr lang="ru-RU" sz="1600">
                        <a:effectLst/>
                        <a:latin typeface="Times New Roman" pitchFamily="18" charset="0"/>
                        <a:cs typeface="Times New Roman" pitchFamily="18" charset="0"/>
                      </a:endParaRPr>
                    </a:p>
                    <a:p>
                      <a:pPr algn="ctr">
                        <a:lnSpc>
                          <a:spcPct val="115000"/>
                        </a:lnSpc>
                        <a:spcAft>
                          <a:spcPts val="0"/>
                        </a:spcAft>
                      </a:pPr>
                      <a:r>
                        <a:rPr lang="uk-UA" sz="1600">
                          <a:effectLst/>
                          <a:latin typeface="Times New Roman" pitchFamily="18" charset="0"/>
                          <a:cs typeface="Times New Roman" pitchFamily="18" charset="0"/>
                        </a:rPr>
                        <a:t> </a:t>
                      </a:r>
                      <a:endParaRPr lang="ru-RU" sz="1600">
                        <a:effectLst/>
                        <a:latin typeface="Times New Roman" pitchFamily="18" charset="0"/>
                        <a:cs typeface="Times New Roman" pitchFamily="18" charset="0"/>
                      </a:endParaRPr>
                    </a:p>
                    <a:p>
                      <a:pPr>
                        <a:lnSpc>
                          <a:spcPct val="115000"/>
                        </a:lnSpc>
                        <a:spcAft>
                          <a:spcPts val="1000"/>
                        </a:spcAft>
                      </a:pPr>
                      <a:r>
                        <a:rPr lang="uk-UA" sz="1600">
                          <a:effectLst/>
                          <a:latin typeface="Times New Roman" pitchFamily="18" charset="0"/>
                          <a:cs typeface="Times New Roman" pitchFamily="18" charset="0"/>
                        </a:rPr>
                        <a:t>Денний – 111,00 * 8000 = 888000 грн.</a:t>
                      </a:r>
                      <a:endParaRPr lang="ru-RU" sz="1600">
                        <a:effectLst/>
                        <a:latin typeface="Times New Roman" pitchFamily="18" charset="0"/>
                        <a:ea typeface="MS Mincho"/>
                        <a:cs typeface="Times New Roman" pitchFamily="18" charset="0"/>
                      </a:endParaRPr>
                    </a:p>
                  </a:txBody>
                  <a:tcPr marL="68580" marR="68580" marT="0" marB="0"/>
                </a:tc>
                <a:tc>
                  <a:txBody>
                    <a:bodyPr/>
                    <a:lstStyle/>
                    <a:p>
                      <a:pPr>
                        <a:lnSpc>
                          <a:spcPct val="115000"/>
                        </a:lnSpc>
                        <a:spcAft>
                          <a:spcPts val="1000"/>
                        </a:spcAft>
                      </a:pPr>
                      <a:r>
                        <a:rPr lang="uk-UA" sz="1600" dirty="0">
                          <a:effectLst/>
                          <a:latin typeface="Times New Roman" pitchFamily="18" charset="0"/>
                          <a:cs typeface="Times New Roman" pitchFamily="18" charset="0"/>
                        </a:rPr>
                        <a:t>0</a:t>
                      </a:r>
                      <a:endParaRPr lang="ru-RU" sz="16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2"/>
                  </a:ext>
                </a:extLst>
              </a:tr>
              <a:tr h="1601576">
                <a:tc>
                  <a:txBody>
                    <a:bodyPr/>
                    <a:lstStyle/>
                    <a:p>
                      <a:pPr>
                        <a:lnSpc>
                          <a:spcPct val="115000"/>
                        </a:lnSpc>
                        <a:spcAft>
                          <a:spcPts val="1000"/>
                        </a:spcAft>
                      </a:pPr>
                      <a:r>
                        <a:rPr lang="uk-UA" sz="1600">
                          <a:effectLst/>
                          <a:latin typeface="Times New Roman" pitchFamily="18" charset="0"/>
                          <a:cs typeface="Times New Roman" pitchFamily="18" charset="0"/>
                        </a:rPr>
                        <a:t>СУМАРНІ ВИТРАТИ МАЛОГО ПІДПРИЄМНИЦТВА НА ВИКОНАННЯ ЗАПЛАНОВАНОГО  РЕГУЛЮВАННЯ</a:t>
                      </a:r>
                      <a:endParaRPr lang="ru-RU" sz="1600">
                        <a:effectLst/>
                        <a:latin typeface="Times New Roman" pitchFamily="18" charset="0"/>
                        <a:ea typeface="MS Mincho"/>
                        <a:cs typeface="Times New Roman" pitchFamily="18" charset="0"/>
                      </a:endParaRPr>
                    </a:p>
                  </a:txBody>
                  <a:tcPr marL="68580" marR="68580" marT="0" marB="0"/>
                </a:tc>
                <a:tc>
                  <a:txBody>
                    <a:bodyPr/>
                    <a:lstStyle/>
                    <a:p>
                      <a:pPr>
                        <a:lnSpc>
                          <a:spcPct val="115000"/>
                        </a:lnSpc>
                        <a:spcAft>
                          <a:spcPts val="0"/>
                        </a:spcAft>
                      </a:pPr>
                      <a:r>
                        <a:rPr lang="uk-UA" sz="1600">
                          <a:effectLst/>
                          <a:latin typeface="Times New Roman" pitchFamily="18" charset="0"/>
                          <a:cs typeface="Times New Roman" pitchFamily="18" charset="0"/>
                        </a:rPr>
                        <a:t>Нічний  -197,00 * 90 СПД (2016 р.)</a:t>
                      </a:r>
                      <a:r>
                        <a:rPr lang="ru-RU" sz="1600">
                          <a:effectLst/>
                          <a:latin typeface="Times New Roman" pitchFamily="18" charset="0"/>
                          <a:cs typeface="Times New Roman" pitchFamily="18" charset="0"/>
                        </a:rPr>
                        <a:t> =</a:t>
                      </a:r>
                      <a:r>
                        <a:rPr lang="uk-UA" sz="1600">
                          <a:effectLst/>
                          <a:latin typeface="Times New Roman" pitchFamily="18" charset="0"/>
                          <a:cs typeface="Times New Roman" pitchFamily="18" charset="0"/>
                        </a:rPr>
                        <a:t> 17730 грн. </a:t>
                      </a:r>
                      <a:endParaRPr lang="ru-RU" sz="1600">
                        <a:effectLst/>
                        <a:latin typeface="Times New Roman" pitchFamily="18" charset="0"/>
                        <a:cs typeface="Times New Roman" pitchFamily="18" charset="0"/>
                      </a:endParaRPr>
                    </a:p>
                    <a:p>
                      <a:pPr algn="ctr">
                        <a:lnSpc>
                          <a:spcPct val="115000"/>
                        </a:lnSpc>
                        <a:spcAft>
                          <a:spcPts val="0"/>
                        </a:spcAft>
                      </a:pPr>
                      <a:r>
                        <a:rPr lang="uk-UA" sz="1600">
                          <a:effectLst/>
                          <a:latin typeface="Times New Roman" pitchFamily="18" charset="0"/>
                          <a:cs typeface="Times New Roman" pitchFamily="18" charset="0"/>
                        </a:rPr>
                        <a:t> </a:t>
                      </a:r>
                      <a:endParaRPr lang="ru-RU" sz="1600">
                        <a:effectLst/>
                        <a:latin typeface="Times New Roman" pitchFamily="18" charset="0"/>
                        <a:cs typeface="Times New Roman" pitchFamily="18" charset="0"/>
                      </a:endParaRPr>
                    </a:p>
                    <a:p>
                      <a:pPr>
                        <a:lnSpc>
                          <a:spcPct val="115000"/>
                        </a:lnSpc>
                        <a:spcAft>
                          <a:spcPts val="1000"/>
                        </a:spcAft>
                      </a:pPr>
                      <a:r>
                        <a:rPr lang="uk-UA" sz="1600">
                          <a:effectLst/>
                          <a:latin typeface="Times New Roman" pitchFamily="18" charset="0"/>
                          <a:cs typeface="Times New Roman" pitchFamily="18" charset="0"/>
                        </a:rPr>
                        <a:t>Денний – 111,00 * 8000 = 888000 грн. (потенційних погоджень)</a:t>
                      </a:r>
                      <a:endParaRPr lang="ru-RU" sz="1600">
                        <a:effectLst/>
                        <a:latin typeface="Times New Roman" pitchFamily="18" charset="0"/>
                        <a:ea typeface="MS Mincho"/>
                        <a:cs typeface="Times New Roman" pitchFamily="18" charset="0"/>
                      </a:endParaRPr>
                    </a:p>
                  </a:txBody>
                  <a:tcPr marL="68580" marR="68580" marT="0" marB="0"/>
                </a:tc>
                <a:tc>
                  <a:txBody>
                    <a:bodyPr/>
                    <a:lstStyle/>
                    <a:p>
                      <a:pPr>
                        <a:lnSpc>
                          <a:spcPct val="115000"/>
                        </a:lnSpc>
                        <a:spcAft>
                          <a:spcPts val="1000"/>
                        </a:spcAft>
                      </a:pPr>
                      <a:r>
                        <a:rPr lang="uk-UA" sz="1600" dirty="0">
                          <a:effectLst/>
                          <a:latin typeface="Times New Roman" pitchFamily="18" charset="0"/>
                          <a:cs typeface="Times New Roman" pitchFamily="18" charset="0"/>
                        </a:rPr>
                        <a:t> </a:t>
                      </a:r>
                      <a:endParaRPr lang="ru-RU" sz="16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93271"/>
            <a:ext cx="1065467" cy="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0141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sp>
        <p:nvSpPr>
          <p:cNvPr id="16" name="TextBox 15"/>
          <p:cNvSpPr txBox="1"/>
          <p:nvPr/>
        </p:nvSpPr>
        <p:spPr>
          <a:xfrm>
            <a:off x="802789" y="79945"/>
            <a:ext cx="4192017" cy="523220"/>
          </a:xfrm>
          <a:prstGeom prst="rect">
            <a:avLst/>
          </a:prstGeom>
          <a:noFill/>
        </p:spPr>
        <p:txBody>
          <a:bodyPr wrap="square" rtlCol="0">
            <a:spAutoFit/>
          </a:bodyPr>
          <a:lstStyle/>
          <a:p>
            <a:r>
              <a:rPr lang="ru-RU" sz="2800" b="1" dirty="0" smtClean="0">
                <a:cs typeface="Times New Roman" pitchFamily="18" charset="0"/>
              </a:rPr>
              <a:t>ПРАКТИЧНА РОБОТА</a:t>
            </a:r>
            <a:endParaRPr lang="ru-RU" sz="2800" b="1" dirty="0">
              <a:cs typeface="Times New Roman" pitchFamily="18" charset="0"/>
            </a:endParaRPr>
          </a:p>
        </p:txBody>
      </p:sp>
      <p:sp>
        <p:nvSpPr>
          <p:cNvPr id="18" name="Прямоугольник 17"/>
          <p:cNvSpPr/>
          <p:nvPr/>
        </p:nvSpPr>
        <p:spPr>
          <a:xfrm>
            <a:off x="887799" y="1527175"/>
            <a:ext cx="7987788" cy="923330"/>
          </a:xfrm>
          <a:prstGeom prst="rect">
            <a:avLst/>
          </a:prstGeom>
        </p:spPr>
        <p:txBody>
          <a:bodyPr wrap="square">
            <a:spAutoFit/>
          </a:bodyPr>
          <a:lstStyle/>
          <a:p>
            <a:pPr algn="just"/>
            <a:r>
              <a:rPr lang="uk-UA" dirty="0">
                <a:cs typeface="Times New Roman" pitchFamily="18" charset="0"/>
              </a:rPr>
              <a:t>Розділили регуляторний акт на </a:t>
            </a:r>
            <a:r>
              <a:rPr lang="uk-UA" dirty="0" err="1">
                <a:cs typeface="Times New Roman" pitchFamily="18" charset="0"/>
              </a:rPr>
              <a:t>підпроцеси</a:t>
            </a:r>
            <a:r>
              <a:rPr lang="uk-UA" dirty="0">
                <a:cs typeface="Times New Roman" pitchFamily="18" charset="0"/>
              </a:rPr>
              <a:t> регулювання (управлінські та бізнес процеси, які необхідні для того, щоб виконати це регулювання</a:t>
            </a:r>
            <a:r>
              <a:rPr lang="uk-UA" dirty="0" smtClean="0">
                <a:cs typeface="Times New Roman" pitchFamily="18" charset="0"/>
              </a:rPr>
              <a:t>) – </a:t>
            </a:r>
            <a:r>
              <a:rPr lang="uk-UA" b="1" u="sng" dirty="0" smtClean="0">
                <a:cs typeface="Times New Roman" pitchFamily="18" charset="0"/>
              </a:rPr>
              <a:t>ПОСТАВИТИ  ПИТАННЯ!</a:t>
            </a:r>
            <a:endParaRPr lang="uk-UA" b="1" u="sng" dirty="0">
              <a:cs typeface="Times New Roman" pitchFamily="18" charset="0"/>
            </a:endParaRPr>
          </a:p>
        </p:txBody>
      </p:sp>
      <p:sp>
        <p:nvSpPr>
          <p:cNvPr id="19" name="Прямоугольник 18"/>
          <p:cNvSpPr/>
          <p:nvPr/>
        </p:nvSpPr>
        <p:spPr>
          <a:xfrm>
            <a:off x="856879" y="859453"/>
            <a:ext cx="2545313" cy="523220"/>
          </a:xfrm>
          <a:prstGeom prst="rect">
            <a:avLst/>
          </a:prstGeom>
        </p:spPr>
        <p:txBody>
          <a:bodyPr wrap="square">
            <a:spAutoFit/>
          </a:bodyPr>
          <a:lstStyle/>
          <a:p>
            <a:pPr algn="just"/>
            <a:r>
              <a:rPr lang="uk-UA" sz="2800" b="1" dirty="0" smtClean="0">
                <a:solidFill>
                  <a:srgbClr val="FF0000"/>
                </a:solidFill>
                <a:cs typeface="Times New Roman" pitchFamily="18" charset="0"/>
              </a:rPr>
              <a:t>ЗАВДАННЯ</a:t>
            </a:r>
            <a:endParaRPr lang="uk-UA" sz="2800" b="1" dirty="0">
              <a:solidFill>
                <a:srgbClr val="FF0000"/>
              </a:solidFill>
              <a:cs typeface="Times New Roman" pitchFamily="18" charset="0"/>
            </a:endParaRPr>
          </a:p>
        </p:txBody>
      </p:sp>
      <p:sp>
        <p:nvSpPr>
          <p:cNvPr id="23" name="Прямоугольник 22"/>
          <p:cNvSpPr/>
          <p:nvPr/>
        </p:nvSpPr>
        <p:spPr>
          <a:xfrm>
            <a:off x="802789" y="3212976"/>
            <a:ext cx="1847493" cy="369332"/>
          </a:xfrm>
          <a:prstGeom prst="rect">
            <a:avLst/>
          </a:prstGeom>
        </p:spPr>
        <p:txBody>
          <a:bodyPr wrap="none">
            <a:spAutoFit/>
          </a:bodyPr>
          <a:lstStyle/>
          <a:p>
            <a:r>
              <a:rPr lang="uk-UA" altLang="ru-RU" b="1" dirty="0">
                <a:cs typeface="Times New Roman" pitchFamily="18" charset="0"/>
              </a:rPr>
              <a:t>ПРЯМІ ВИТРАТИ </a:t>
            </a:r>
            <a:endParaRPr lang="ru-RU" dirty="0"/>
          </a:p>
        </p:txBody>
      </p:sp>
      <p:sp>
        <p:nvSpPr>
          <p:cNvPr id="24" name="Прямоугольник 23"/>
          <p:cNvSpPr/>
          <p:nvPr/>
        </p:nvSpPr>
        <p:spPr>
          <a:xfrm>
            <a:off x="774549" y="4246517"/>
            <a:ext cx="2520095" cy="646331"/>
          </a:xfrm>
          <a:prstGeom prst="rect">
            <a:avLst/>
          </a:prstGeom>
        </p:spPr>
        <p:txBody>
          <a:bodyPr wrap="square">
            <a:spAutoFit/>
          </a:bodyPr>
          <a:lstStyle/>
          <a:p>
            <a:r>
              <a:rPr lang="uk-UA" altLang="ru-RU" b="1" dirty="0">
                <a:cs typeface="Times New Roman" pitchFamily="18" charset="0"/>
              </a:rPr>
              <a:t>АДМІНІСТРАТИВНІ  ВИТРАТИ </a:t>
            </a:r>
            <a:endParaRPr lang="ru-RU" dirty="0"/>
          </a:p>
        </p:txBody>
      </p:sp>
      <p:sp>
        <p:nvSpPr>
          <p:cNvPr id="25" name="Text Box 21"/>
          <p:cNvSpPr txBox="1">
            <a:spLocks noChangeArrowheads="1"/>
          </p:cNvSpPr>
          <p:nvPr/>
        </p:nvSpPr>
        <p:spPr bwMode="auto">
          <a:xfrm>
            <a:off x="3186540" y="4421430"/>
            <a:ext cx="5689048" cy="1815882"/>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342900" indent="-342900" algn="just">
              <a:buFont typeface="+mj-lt"/>
              <a:buAutoNum type="arabicPeriod"/>
            </a:pPr>
            <a:r>
              <a:rPr lang="uk-UA" sz="1600" dirty="0" smtClean="0">
                <a:latin typeface="+mn-lt"/>
                <a:cs typeface="Times New Roman" pitchFamily="18" charset="0"/>
              </a:rPr>
              <a:t>Процедури отримання первинної інформації про вимоги регулювання (час на пошук інформації, прочитати РА)</a:t>
            </a:r>
          </a:p>
          <a:p>
            <a:pPr marL="342900" indent="-342900" algn="just">
              <a:buFont typeface="+mj-lt"/>
              <a:buAutoNum type="arabicPeriod"/>
            </a:pPr>
            <a:r>
              <a:rPr lang="uk-UA" sz="1600" dirty="0" smtClean="0">
                <a:latin typeface="+mn-lt"/>
                <a:cs typeface="Times New Roman" pitchFamily="18" charset="0"/>
              </a:rPr>
              <a:t>Процедури організації виконання вимог регулювання (ч</a:t>
            </a:r>
            <a:r>
              <a:rPr lang="uk-UA" altLang="ru-RU" sz="1600" dirty="0" smtClean="0">
                <a:latin typeface="+mn-lt"/>
                <a:cs typeface="Times New Roman" pitchFamily="18" charset="0"/>
              </a:rPr>
              <a:t>ас на заповнення форм, час на черги до регулятора, час спілкування з регулятором)</a:t>
            </a:r>
          </a:p>
          <a:p>
            <a:pPr marL="342900" indent="-342900" algn="just">
              <a:buFont typeface="+mj-lt"/>
              <a:buAutoNum type="arabicPeriod"/>
            </a:pPr>
            <a:r>
              <a:rPr lang="uk-UA" sz="1600" dirty="0" smtClean="0">
                <a:latin typeface="+mn-lt"/>
                <a:cs typeface="Times New Roman" pitchFamily="18" charset="0"/>
              </a:rPr>
              <a:t>Процедури офіційного звітування</a:t>
            </a:r>
          </a:p>
          <a:p>
            <a:pPr marL="342900" indent="-342900" algn="just">
              <a:buFont typeface="+mj-lt"/>
              <a:buAutoNum type="arabicPeriod"/>
            </a:pPr>
            <a:r>
              <a:rPr lang="uk-UA" sz="1600" dirty="0" smtClean="0">
                <a:latin typeface="+mn-lt"/>
                <a:cs typeface="Times New Roman" pitchFamily="18" charset="0"/>
              </a:rPr>
              <a:t>Процедури щодо забезпечення процесу перевірок</a:t>
            </a:r>
            <a:r>
              <a:rPr lang="uk-UA" altLang="ru-RU" sz="1600" dirty="0" smtClean="0">
                <a:latin typeface="+mn-lt"/>
                <a:cs typeface="Times New Roman" pitchFamily="18" charset="0"/>
              </a:rPr>
              <a:t> </a:t>
            </a:r>
            <a:endParaRPr lang="uk-UA" altLang="ru-RU" sz="1600" dirty="0">
              <a:latin typeface="+mn-lt"/>
              <a:cs typeface="Times New Roman" pitchFamily="18" charset="0"/>
            </a:endParaRPr>
          </a:p>
        </p:txBody>
      </p:sp>
      <p:sp>
        <p:nvSpPr>
          <p:cNvPr id="26" name="Text Box 21"/>
          <p:cNvSpPr txBox="1">
            <a:spLocks noChangeArrowheads="1"/>
          </p:cNvSpPr>
          <p:nvPr/>
        </p:nvSpPr>
        <p:spPr bwMode="auto">
          <a:xfrm>
            <a:off x="3150628" y="3043699"/>
            <a:ext cx="5915704" cy="1077218"/>
          </a:xfrm>
          <a:prstGeom prst="rect">
            <a:avLst/>
          </a:prstGeom>
          <a:noFill/>
          <a:ln w="158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marL="342900" indent="-342900" algn="just" eaLnBrk="1" hangingPunct="1">
              <a:spcBef>
                <a:spcPts val="0"/>
              </a:spcBef>
              <a:buFont typeface="+mj-lt"/>
              <a:buAutoNum type="arabicPeriod"/>
            </a:pPr>
            <a:r>
              <a:rPr lang="uk-UA" altLang="ru-RU" sz="1600" dirty="0">
                <a:latin typeface="+mn-lt"/>
                <a:cs typeface="Times New Roman" pitchFamily="18" charset="0"/>
              </a:rPr>
              <a:t>Придбання  обладнання </a:t>
            </a:r>
          </a:p>
          <a:p>
            <a:pPr marL="342900" indent="-342900" algn="just" eaLnBrk="1" hangingPunct="1">
              <a:spcBef>
                <a:spcPts val="0"/>
              </a:spcBef>
              <a:buFont typeface="+mj-lt"/>
              <a:buAutoNum type="arabicPeriod"/>
            </a:pPr>
            <a:r>
              <a:rPr lang="uk-UA" sz="1600" dirty="0">
                <a:latin typeface="+mn-lt"/>
                <a:cs typeface="Times New Roman" pitchFamily="18" charset="0"/>
              </a:rPr>
              <a:t>Процедури повірки та/або постановки на </a:t>
            </a:r>
            <a:r>
              <a:rPr lang="uk-UA" sz="1600" dirty="0" smtClean="0">
                <a:latin typeface="+mn-lt"/>
                <a:cs typeface="Times New Roman" pitchFamily="18" charset="0"/>
              </a:rPr>
              <a:t>відповідний облік</a:t>
            </a:r>
          </a:p>
          <a:p>
            <a:pPr marL="342900" indent="-342900" algn="just" eaLnBrk="1" hangingPunct="1">
              <a:spcBef>
                <a:spcPts val="0"/>
              </a:spcBef>
              <a:buFont typeface="+mj-lt"/>
              <a:buAutoNum type="arabicPeriod"/>
            </a:pPr>
            <a:r>
              <a:rPr lang="uk-UA" sz="1600" dirty="0" smtClean="0">
                <a:latin typeface="+mn-lt"/>
                <a:cs typeface="Times New Roman" pitchFamily="18" charset="0"/>
              </a:rPr>
              <a:t>Процедури експлуатації обладнання </a:t>
            </a:r>
          </a:p>
          <a:p>
            <a:pPr marL="342900" indent="-342900" algn="just" eaLnBrk="1" hangingPunct="1">
              <a:spcBef>
                <a:spcPts val="0"/>
              </a:spcBef>
              <a:buFont typeface="+mj-lt"/>
              <a:buAutoNum type="arabicPeriod"/>
            </a:pPr>
            <a:r>
              <a:rPr lang="uk-UA" sz="1600" dirty="0" smtClean="0">
                <a:latin typeface="+mn-lt"/>
                <a:cs typeface="Times New Roman" pitchFamily="18" charset="0"/>
              </a:rPr>
              <a:t>Процедури обслуговування обладнання</a:t>
            </a:r>
            <a:endParaRPr lang="uk-UA" altLang="ru-RU" sz="1600" dirty="0">
              <a:latin typeface="+mn-lt"/>
              <a:cs typeface="Times New Roman" pitchFamily="18" charset="0"/>
            </a:endParaRPr>
          </a:p>
        </p:txBody>
      </p:sp>
      <p:sp>
        <p:nvSpPr>
          <p:cNvPr id="27" name="Стрелка вправо 26"/>
          <p:cNvSpPr/>
          <p:nvPr/>
        </p:nvSpPr>
        <p:spPr>
          <a:xfrm>
            <a:off x="1883982" y="3582308"/>
            <a:ext cx="1081194" cy="538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право 27"/>
          <p:cNvSpPr/>
          <p:nvPr/>
        </p:nvSpPr>
        <p:spPr>
          <a:xfrm>
            <a:off x="1883982" y="4892848"/>
            <a:ext cx="1081194" cy="538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423910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72008" y="672812"/>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3316" name="AutoShape 4" descr="http://www.motto.net.ua/old_site/img/money/1284071770_C2F0E5ECFF202D20E4E5EDFCE3E8203034203034.jpg"/>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2" name="AutoShape 2" descr="https://encrypted-tbn2.gstatic.com/images?q=tbn:ANd9GcR7PUlravLAviDByIfnFjunRUoDjdlRY_XKrbKkX-xEN-eg8iAFmQ"/>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7" name="Прямоугольник 36"/>
          <p:cNvSpPr/>
          <p:nvPr/>
        </p:nvSpPr>
        <p:spPr>
          <a:xfrm>
            <a:off x="899592" y="120402"/>
            <a:ext cx="5929354" cy="553998"/>
          </a:xfrm>
          <a:prstGeom prst="rect">
            <a:avLst/>
          </a:prstGeom>
        </p:spPr>
        <p:txBody>
          <a:bodyPr wrap="square">
            <a:spAutoFit/>
          </a:bodyPr>
          <a:lstStyle/>
          <a:p>
            <a:r>
              <a:rPr lang="uk-UA" sz="3000" b="1" smtClean="0">
                <a:solidFill>
                  <a:srgbClr val="FF0000"/>
                </a:solidFill>
                <a:ea typeface="+mj-ea"/>
                <a:cs typeface="Times New Roman" pitchFamily="18" charset="0"/>
              </a:rPr>
              <a:t>БЮДЖЕТНІ   ВИТРАТИ </a:t>
            </a:r>
            <a:endParaRPr lang="uk-UA" sz="3000" b="1">
              <a:solidFill>
                <a:srgbClr val="FF0000"/>
              </a:solidFill>
              <a:ea typeface="+mj-ea"/>
              <a:cs typeface="Times New Roman" pitchFamily="18" charset="0"/>
            </a:endParaRPr>
          </a:p>
        </p:txBody>
      </p:sp>
      <p:sp>
        <p:nvSpPr>
          <p:cNvPr id="2" name="Прямоугольник 1"/>
          <p:cNvSpPr/>
          <p:nvPr/>
        </p:nvSpPr>
        <p:spPr>
          <a:xfrm>
            <a:off x="227583" y="764704"/>
            <a:ext cx="7846289" cy="830997"/>
          </a:xfrm>
          <a:prstGeom prst="rect">
            <a:avLst/>
          </a:prstGeom>
        </p:spPr>
        <p:txBody>
          <a:bodyPr wrap="square">
            <a:spAutoFit/>
          </a:bodyPr>
          <a:lstStyle/>
          <a:p>
            <a:r>
              <a:rPr lang="uk-UA" sz="2400" b="1" smtClean="0"/>
              <a:t>Бюджетні витрати на адміністрування регулювання суб’єктів малого підприємництва</a:t>
            </a:r>
            <a:endParaRPr lang="uk-UA" sz="2400" b="1"/>
          </a:p>
        </p:txBody>
      </p:sp>
      <p:graphicFrame>
        <p:nvGraphicFramePr>
          <p:cNvPr id="3" name="Таблица 2"/>
          <p:cNvGraphicFramePr>
            <a:graphicFrameLocks noGrp="1"/>
          </p:cNvGraphicFramePr>
          <p:nvPr>
            <p:extLst>
              <p:ext uri="{D42A27DB-BD31-4B8C-83A1-F6EECF244321}">
                <p14:modId xmlns:p14="http://schemas.microsoft.com/office/powerpoint/2010/main" val="2106175483"/>
              </p:ext>
            </p:extLst>
          </p:nvPr>
        </p:nvGraphicFramePr>
        <p:xfrm>
          <a:off x="197141" y="2060848"/>
          <a:ext cx="8637018" cy="2639417"/>
        </p:xfrm>
        <a:graphic>
          <a:graphicData uri="http://schemas.openxmlformats.org/drawingml/2006/table">
            <a:tbl>
              <a:tblPr firstRow="1" bandRow="1">
                <a:tableStyleId>{D7AC3CCA-C797-4891-BE02-D94E43425B78}</a:tableStyleId>
              </a:tblPr>
              <a:tblGrid>
                <a:gridCol w="2286627">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97330">
                  <a:extLst>
                    <a:ext uri="{9D8B030D-6E8A-4147-A177-3AD203B41FA5}">
                      <a16:colId xmlns:a16="http://schemas.microsoft.com/office/drawing/2014/main" val="20002"/>
                    </a:ext>
                  </a:extLst>
                </a:gridCol>
                <a:gridCol w="1149919">
                  <a:extLst>
                    <a:ext uri="{9D8B030D-6E8A-4147-A177-3AD203B41FA5}">
                      <a16:colId xmlns:a16="http://schemas.microsoft.com/office/drawing/2014/main" val="20003"/>
                    </a:ext>
                  </a:extLst>
                </a:gridCol>
                <a:gridCol w="1439503">
                  <a:extLst>
                    <a:ext uri="{9D8B030D-6E8A-4147-A177-3AD203B41FA5}">
                      <a16:colId xmlns:a16="http://schemas.microsoft.com/office/drawing/2014/main" val="20004"/>
                    </a:ext>
                  </a:extLst>
                </a:gridCol>
                <a:gridCol w="1439503">
                  <a:extLst>
                    <a:ext uri="{9D8B030D-6E8A-4147-A177-3AD203B41FA5}">
                      <a16:colId xmlns:a16="http://schemas.microsoft.com/office/drawing/2014/main" val="20005"/>
                    </a:ext>
                  </a:extLst>
                </a:gridCol>
              </a:tblGrid>
              <a:tr h="1872208">
                <a:tc>
                  <a:txBody>
                    <a:bodyPr/>
                    <a:lstStyle/>
                    <a:p>
                      <a:r>
                        <a:rPr lang="uk-UA" sz="1300" b="1" i="0" kern="1200" noProof="0" dirty="0" smtClean="0">
                          <a:solidFill>
                            <a:schemeClr val="dk1"/>
                          </a:solidFill>
                          <a:effectLst/>
                          <a:latin typeface="+mn-lt"/>
                          <a:ea typeface="+mn-ea"/>
                          <a:cs typeface="+mn-cs"/>
                        </a:rPr>
                        <a:t>Процедура регулювання суб’єктів малого підприємництва (розрахунок на одного типового суб’єкта господарювання малого підприємництва - за потреби окремо для суб’єктів малого та </a:t>
                      </a:r>
                      <a:r>
                        <a:rPr lang="uk-UA" sz="1300" b="1" i="0" kern="1200" noProof="0" dirty="0" err="1" smtClean="0">
                          <a:solidFill>
                            <a:schemeClr val="dk1"/>
                          </a:solidFill>
                          <a:effectLst/>
                          <a:latin typeface="+mn-lt"/>
                          <a:ea typeface="+mn-ea"/>
                          <a:cs typeface="+mn-cs"/>
                        </a:rPr>
                        <a:t>мікро-підприємництв</a:t>
                      </a:r>
                      <a:r>
                        <a:rPr lang="uk-UA" sz="1300" b="1" i="0" kern="1200" noProof="0" dirty="0" smtClean="0">
                          <a:solidFill>
                            <a:schemeClr val="dk1"/>
                          </a:solidFill>
                          <a:effectLst/>
                          <a:latin typeface="+mn-lt"/>
                          <a:ea typeface="+mn-ea"/>
                          <a:cs typeface="+mn-cs"/>
                        </a:rPr>
                        <a:t>)</a:t>
                      </a:r>
                      <a:endParaRPr lang="uk-UA" sz="1300" b="1" i="0" kern="1200" noProof="0" dirty="0">
                        <a:solidFill>
                          <a:schemeClr val="dk1"/>
                        </a:solidFill>
                        <a:effectLst/>
                        <a:latin typeface="+mn-lt"/>
                        <a:ea typeface="+mn-ea"/>
                        <a:cs typeface="+mn-cs"/>
                      </a:endParaRPr>
                    </a:p>
                  </a:txBody>
                  <a:tcPr/>
                </a:tc>
                <a:tc>
                  <a:txBody>
                    <a:bodyPr/>
                    <a:lstStyle/>
                    <a:p>
                      <a:r>
                        <a:rPr lang="uk-UA" sz="1300" b="1" i="0" kern="1200" noProof="0" dirty="0" smtClean="0">
                          <a:solidFill>
                            <a:schemeClr val="dk1"/>
                          </a:solidFill>
                          <a:effectLst/>
                          <a:latin typeface="+mn-lt"/>
                          <a:ea typeface="+mn-ea"/>
                          <a:cs typeface="+mn-cs"/>
                        </a:rPr>
                        <a:t>Планові витрати часу на процедуру</a:t>
                      </a:r>
                      <a:endParaRPr lang="uk-UA" sz="1300" b="1" noProof="0" dirty="0"/>
                    </a:p>
                  </a:txBody>
                  <a:tcPr/>
                </a:tc>
                <a:tc>
                  <a:txBody>
                    <a:bodyPr/>
                    <a:lstStyle/>
                    <a:p>
                      <a:r>
                        <a:rPr lang="uk-UA" sz="1300" b="1" i="0" kern="1200" noProof="0" dirty="0" smtClean="0">
                          <a:solidFill>
                            <a:schemeClr val="dk1"/>
                          </a:solidFill>
                          <a:effectLst/>
                          <a:latin typeface="+mn-lt"/>
                          <a:ea typeface="+mn-ea"/>
                          <a:cs typeface="+mn-cs"/>
                        </a:rPr>
                        <a:t>Вартість часу співробітника органу державної влади відповідної категорії (заробітна плата)</a:t>
                      </a:r>
                      <a:endParaRPr lang="uk-UA" sz="1300" b="1" noProof="0" dirty="0"/>
                    </a:p>
                  </a:txBody>
                  <a:tcPr/>
                </a:tc>
                <a:tc>
                  <a:txBody>
                    <a:bodyPr/>
                    <a:lstStyle/>
                    <a:p>
                      <a:r>
                        <a:rPr lang="uk-UA" sz="1300" b="1" i="0" kern="1200" noProof="0" dirty="0" smtClean="0">
                          <a:solidFill>
                            <a:schemeClr val="dk1"/>
                          </a:solidFill>
                          <a:effectLst/>
                          <a:latin typeface="+mn-lt"/>
                          <a:ea typeface="+mn-ea"/>
                          <a:cs typeface="+mn-cs"/>
                        </a:rPr>
                        <a:t>Оцінка кількості процедур за рік, що припадають на одного суб’єкта</a:t>
                      </a:r>
                      <a:endParaRPr lang="uk-UA" sz="1300" b="1" noProof="0" dirty="0"/>
                    </a:p>
                  </a:txBody>
                  <a:tcPr/>
                </a:tc>
                <a:tc>
                  <a:txBody>
                    <a:bodyPr/>
                    <a:lstStyle/>
                    <a:p>
                      <a:r>
                        <a:rPr lang="uk-UA" sz="1300" b="1" i="0" kern="1200" noProof="0" dirty="0" smtClean="0">
                          <a:solidFill>
                            <a:schemeClr val="dk1"/>
                          </a:solidFill>
                          <a:effectLst/>
                          <a:latin typeface="+mn-lt"/>
                          <a:ea typeface="+mn-ea"/>
                          <a:cs typeface="+mn-cs"/>
                        </a:rPr>
                        <a:t>Оцінка кількості  суб’єктів, що підпадають під дію процедури регулювання</a:t>
                      </a:r>
                      <a:endParaRPr lang="uk-UA" sz="1300" b="1" noProof="0" dirty="0"/>
                    </a:p>
                  </a:txBody>
                  <a:tcPr/>
                </a:tc>
                <a:tc>
                  <a:txBody>
                    <a:bodyPr/>
                    <a:lstStyle/>
                    <a:p>
                      <a:r>
                        <a:rPr lang="uk-UA" sz="1300" b="1" i="0" kern="1200" noProof="0" dirty="0" smtClean="0">
                          <a:solidFill>
                            <a:schemeClr val="dk1"/>
                          </a:solidFill>
                          <a:effectLst/>
                          <a:latin typeface="+mn-lt"/>
                          <a:ea typeface="+mn-ea"/>
                          <a:cs typeface="+mn-cs"/>
                        </a:rPr>
                        <a:t>Витрати на адміністрування регулювання* (за рік), гривень</a:t>
                      </a:r>
                      <a:endParaRPr lang="uk-UA" sz="1300" b="1" noProof="0" dirty="0"/>
                    </a:p>
                  </a:txBody>
                  <a:tcPr/>
                </a:tc>
                <a:extLst>
                  <a:ext uri="{0D108BD9-81ED-4DB2-BD59-A6C34878D82A}">
                    <a16:rowId xmlns:a16="http://schemas.microsoft.com/office/drawing/2014/main" val="10000"/>
                  </a:ext>
                </a:extLst>
              </a:tr>
              <a:tr h="566777">
                <a:tc>
                  <a:txBody>
                    <a:bodyPr/>
                    <a:lstStyle/>
                    <a:p>
                      <a:endParaRPr lang="ru-RU" dirty="0"/>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2608041" y="1595701"/>
            <a:ext cx="5636367" cy="523220"/>
          </a:xfrm>
          <a:prstGeom prst="rect">
            <a:avLst/>
          </a:prstGeom>
          <a:noFill/>
        </p:spPr>
        <p:txBody>
          <a:bodyPr wrap="square" rtlCol="0">
            <a:spAutoFit/>
          </a:bodyPr>
          <a:lstStyle/>
          <a:p>
            <a:r>
              <a:rPr lang="uk-UA" sz="2800" b="1" dirty="0" smtClean="0">
                <a:solidFill>
                  <a:srgbClr val="FF0000"/>
                </a:solidFill>
              </a:rPr>
              <a:t>1      Х       2     </a:t>
            </a:r>
            <a:r>
              <a:rPr lang="uk-UA" sz="2800" b="1" dirty="0" err="1" smtClean="0">
                <a:solidFill>
                  <a:srgbClr val="FF0000"/>
                </a:solidFill>
              </a:rPr>
              <a:t>Х</a:t>
            </a:r>
            <a:r>
              <a:rPr lang="uk-UA" sz="2800" b="1" dirty="0" smtClean="0">
                <a:solidFill>
                  <a:srgbClr val="FF0000"/>
                </a:solidFill>
              </a:rPr>
              <a:t>   3     </a:t>
            </a:r>
            <a:r>
              <a:rPr lang="uk-UA" sz="2800" b="1" dirty="0" err="1" smtClean="0">
                <a:solidFill>
                  <a:srgbClr val="FF0000"/>
                </a:solidFill>
              </a:rPr>
              <a:t>Х</a:t>
            </a:r>
            <a:r>
              <a:rPr lang="uk-UA" sz="2800" b="1" dirty="0" smtClean="0">
                <a:solidFill>
                  <a:srgbClr val="FF0000"/>
                </a:solidFill>
              </a:rPr>
              <a:t>     4        =     5   </a:t>
            </a:r>
            <a:endParaRPr lang="ru-RU" sz="2800" b="1" dirty="0">
              <a:solidFill>
                <a:srgbClr val="FF0000"/>
              </a:solidFill>
            </a:endParaRPr>
          </a:p>
        </p:txBody>
      </p:sp>
      <p:sp>
        <p:nvSpPr>
          <p:cNvPr id="5" name="Прямоугольник 4"/>
          <p:cNvSpPr/>
          <p:nvPr/>
        </p:nvSpPr>
        <p:spPr>
          <a:xfrm>
            <a:off x="225311" y="4810219"/>
            <a:ext cx="8608849" cy="1631216"/>
          </a:xfrm>
          <a:prstGeom prst="rect">
            <a:avLst/>
          </a:prstGeom>
        </p:spPr>
        <p:txBody>
          <a:bodyPr wrap="square">
            <a:spAutoFit/>
          </a:bodyPr>
          <a:lstStyle/>
          <a:p>
            <a:pPr algn="just"/>
            <a:r>
              <a:rPr lang="uk-UA" sz="2000" dirty="0" smtClean="0"/>
              <a:t>Вартість витрат, пов’язаних з адмініструванням процесу регулювання державними органами, визначається шляхом множення фактичних витрат часу персоналу </a:t>
            </a:r>
            <a:r>
              <a:rPr lang="uk-UA" sz="2000" b="1" dirty="0" smtClean="0">
                <a:solidFill>
                  <a:srgbClr val="FF0000"/>
                </a:solidFill>
              </a:rPr>
              <a:t>(1) </a:t>
            </a:r>
            <a:r>
              <a:rPr lang="uk-UA" sz="2000" dirty="0" smtClean="0"/>
              <a:t>на заробітну плату спеціаліста відповідної кваліфікації </a:t>
            </a:r>
            <a:r>
              <a:rPr lang="uk-UA" sz="2000" b="1" dirty="0" smtClean="0">
                <a:solidFill>
                  <a:srgbClr val="FF0000"/>
                </a:solidFill>
              </a:rPr>
              <a:t>(2) </a:t>
            </a:r>
            <a:r>
              <a:rPr lang="uk-UA" sz="2000" dirty="0" smtClean="0"/>
              <a:t>та на кількість суб’єктів, що підпадають під дію процедури регулювання </a:t>
            </a:r>
            <a:r>
              <a:rPr lang="uk-UA" sz="2000" b="1" dirty="0" smtClean="0">
                <a:solidFill>
                  <a:srgbClr val="FF0000"/>
                </a:solidFill>
              </a:rPr>
              <a:t>(3) </a:t>
            </a:r>
            <a:r>
              <a:rPr lang="uk-UA" sz="2000" dirty="0" smtClean="0"/>
              <a:t>, та на кількість процедур за рік </a:t>
            </a:r>
            <a:r>
              <a:rPr lang="uk-UA" sz="2000" b="1" dirty="0" smtClean="0">
                <a:solidFill>
                  <a:srgbClr val="FF0000"/>
                </a:solidFill>
              </a:rPr>
              <a:t>(4) </a:t>
            </a:r>
            <a:r>
              <a:rPr lang="uk-UA" sz="2000" dirty="0" smtClean="0"/>
              <a:t>.</a:t>
            </a:r>
            <a:endParaRPr lang="uk-UA" sz="2000" dirty="0"/>
          </a:p>
        </p:txBody>
      </p:sp>
    </p:spTree>
    <p:extLst>
      <p:ext uri="{BB962C8B-B14F-4D97-AF65-F5344CB8AC3E}">
        <p14:creationId xmlns:p14="http://schemas.microsoft.com/office/powerpoint/2010/main" val="25874213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7" name="Прямоугольник 36"/>
          <p:cNvSpPr/>
          <p:nvPr/>
        </p:nvSpPr>
        <p:spPr>
          <a:xfrm>
            <a:off x="827584"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БЮДЖЕТНІ  ВИТРАТИ </a:t>
            </a:r>
            <a:endParaRPr lang="uk-UA" sz="3000" b="1" dirty="0">
              <a:solidFill>
                <a:srgbClr val="FF0000"/>
              </a:solidFill>
              <a:ea typeface="+mj-ea"/>
              <a:cs typeface="Times New Roman" pitchFamily="18" charset="0"/>
            </a:endParaRPr>
          </a:p>
        </p:txBody>
      </p:sp>
      <p:sp>
        <p:nvSpPr>
          <p:cNvPr id="12" name="Прямоугольник 11"/>
          <p:cNvSpPr/>
          <p:nvPr/>
        </p:nvSpPr>
        <p:spPr>
          <a:xfrm>
            <a:off x="1318208" y="1726911"/>
            <a:ext cx="7410408" cy="3046988"/>
          </a:xfrm>
          <a:prstGeom prst="rect">
            <a:avLst/>
          </a:prstGeom>
        </p:spPr>
        <p:txBody>
          <a:bodyPr wrap="square">
            <a:spAutoFit/>
          </a:bodyPr>
          <a:lstStyle/>
          <a:p>
            <a:pPr algn="just"/>
            <a:r>
              <a:rPr lang="uk-UA" sz="3200" b="1" dirty="0" smtClean="0"/>
              <a:t>Розрахунок бюджетних витрат на адміністрування регулювання здійснюється окремо для </a:t>
            </a:r>
            <a:r>
              <a:rPr lang="uk-UA" sz="3200" b="1" dirty="0" smtClean="0">
                <a:solidFill>
                  <a:srgbClr val="FF0000"/>
                </a:solidFill>
              </a:rPr>
              <a:t>кожного </a:t>
            </a:r>
            <a:r>
              <a:rPr lang="uk-UA" sz="3200" b="1" dirty="0" smtClean="0"/>
              <a:t>відповідного органу державної влади чи органу місцевого самоврядування, що </a:t>
            </a:r>
            <a:r>
              <a:rPr lang="uk-UA" sz="3200" b="1" dirty="0" smtClean="0">
                <a:solidFill>
                  <a:srgbClr val="FF0000"/>
                </a:solidFill>
              </a:rPr>
              <a:t>залучений до процесу регулювання</a:t>
            </a:r>
            <a:r>
              <a:rPr lang="uk-UA" sz="3200" b="1" dirty="0" smtClean="0"/>
              <a:t>.</a:t>
            </a:r>
            <a:endParaRPr lang="uk-UA" sz="3200" b="1" dirty="0"/>
          </a:p>
        </p:txBody>
      </p:sp>
      <p:sp>
        <p:nvSpPr>
          <p:cNvPr id="4" name="TextBox 3"/>
          <p:cNvSpPr txBox="1"/>
          <p:nvPr/>
        </p:nvSpPr>
        <p:spPr>
          <a:xfrm>
            <a:off x="467544" y="1555045"/>
            <a:ext cx="490624" cy="3170099"/>
          </a:xfrm>
          <a:prstGeom prst="rect">
            <a:avLst/>
          </a:prstGeom>
          <a:noFill/>
        </p:spPr>
        <p:txBody>
          <a:bodyPr wrap="square" rtlCol="0">
            <a:spAutoFit/>
          </a:bodyPr>
          <a:lstStyle/>
          <a:p>
            <a:r>
              <a:rPr lang="uk-UA" sz="20000" b="1" dirty="0" smtClean="0">
                <a:solidFill>
                  <a:srgbClr val="FF0000"/>
                </a:solidFill>
              </a:rPr>
              <a:t>!</a:t>
            </a:r>
            <a:endParaRPr lang="ru-RU" sz="20000" b="1" dirty="0">
              <a:solidFill>
                <a:srgbClr val="FF0000"/>
              </a:solidFill>
            </a:endParaRPr>
          </a:p>
        </p:txBody>
      </p:sp>
    </p:spTree>
    <p:extLst>
      <p:ext uri="{BB962C8B-B14F-4D97-AF65-F5344CB8AC3E}">
        <p14:creationId xmlns:p14="http://schemas.microsoft.com/office/powerpoint/2010/main" val="202954495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45" name="TextBox 44"/>
          <p:cNvSpPr txBox="1"/>
          <p:nvPr/>
        </p:nvSpPr>
        <p:spPr>
          <a:xfrm>
            <a:off x="7195504" y="6357521"/>
            <a:ext cx="1948496" cy="369332"/>
          </a:xfrm>
          <a:prstGeom prst="rect">
            <a:avLst/>
          </a:prstGeom>
          <a:noFill/>
        </p:spPr>
        <p:txBody>
          <a:bodyPr wrap="square" rtlCol="0">
            <a:spAutoFit/>
          </a:bodyPr>
          <a:lstStyle/>
          <a:p>
            <a:pPr algn="ctr"/>
            <a:r>
              <a:rPr lang="uk-UA" b="1" dirty="0" smtClean="0">
                <a:cs typeface="Times New Roman" pitchFamily="18" charset="0"/>
              </a:rPr>
              <a:t>Полтава 2017 </a:t>
            </a:r>
            <a:endParaRPr lang="uk-UA" b="1" dirty="0">
              <a:cs typeface="Times New Roman" pitchFamily="18" charset="0"/>
            </a:endParaRPr>
          </a:p>
        </p:txBody>
      </p:sp>
      <p:sp>
        <p:nvSpPr>
          <p:cNvPr id="25" name="Прямоугольник 24"/>
          <p:cNvSpPr/>
          <p:nvPr/>
        </p:nvSpPr>
        <p:spPr>
          <a:xfrm>
            <a:off x="179512" y="138698"/>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БЮДЖЕТНІ  ВИТРАТИ </a:t>
            </a:r>
            <a:endParaRPr lang="uk-UA" sz="3000" b="1" dirty="0">
              <a:solidFill>
                <a:srgbClr val="FF0000"/>
              </a:solidFill>
              <a:ea typeface="+mj-ea"/>
              <a:cs typeface="Times New Roman" pitchFamily="18" charset="0"/>
            </a:endParaRPr>
          </a:p>
        </p:txBody>
      </p:sp>
      <p:sp>
        <p:nvSpPr>
          <p:cNvPr id="7" name="Прямоугольник 6"/>
          <p:cNvSpPr/>
          <p:nvPr/>
        </p:nvSpPr>
        <p:spPr>
          <a:xfrm>
            <a:off x="163096" y="1196752"/>
            <a:ext cx="8836025" cy="5170646"/>
          </a:xfrm>
          <a:prstGeom prst="rect">
            <a:avLst/>
          </a:prstGeom>
        </p:spPr>
        <p:txBody>
          <a:bodyPr wrap="square">
            <a:spAutoFit/>
          </a:bodyPr>
          <a:lstStyle/>
          <a:p>
            <a:pPr marL="457200" indent="-457200" algn="just">
              <a:buFont typeface="+mj-lt"/>
              <a:buAutoNum type="arabicPeriod"/>
            </a:pPr>
            <a:r>
              <a:rPr lang="uk-UA" sz="2400" dirty="0" smtClean="0"/>
              <a:t>Облік суб’єкта господарювання, що перебуває у сфері регулювання.</a:t>
            </a:r>
          </a:p>
          <a:p>
            <a:pPr marL="457200" indent="-457200" algn="just">
              <a:buFont typeface="+mj-lt"/>
              <a:buAutoNum type="arabicPeriod"/>
            </a:pPr>
            <a:r>
              <a:rPr lang="uk-UA" sz="2400" dirty="0" smtClean="0"/>
              <a:t>Поточний контроль за суб’єктом господарювання, що перебуває у сфері регулювання, у тому числі (камеральні , </a:t>
            </a:r>
            <a:r>
              <a:rPr lang="uk-UA" sz="2400" dirty="0" err="1" smtClean="0"/>
              <a:t>виїздні</a:t>
            </a:r>
            <a:r>
              <a:rPr lang="uk-UA" sz="2400" dirty="0" smtClean="0"/>
              <a:t>).</a:t>
            </a:r>
          </a:p>
          <a:p>
            <a:pPr marL="457200" indent="-457200" algn="just">
              <a:buFont typeface="+mj-lt"/>
              <a:buAutoNum type="arabicPeriod"/>
            </a:pPr>
            <a:r>
              <a:rPr lang="uk-UA" sz="2400" dirty="0" smtClean="0"/>
              <a:t>Підготовка, затвердження та опрацювання одного окремого акта про порушення вимог регулювання.</a:t>
            </a:r>
          </a:p>
          <a:p>
            <a:pPr marL="457200" indent="-457200" algn="just">
              <a:buFont typeface="+mj-lt"/>
              <a:buAutoNum type="arabicPeriod"/>
            </a:pPr>
            <a:r>
              <a:rPr lang="uk-UA" sz="2400" dirty="0" smtClean="0"/>
              <a:t>Реалізація одного окремого рішення щодо порушення вимог регулювання.</a:t>
            </a:r>
          </a:p>
          <a:p>
            <a:pPr marL="457200" indent="-457200" algn="just">
              <a:buFont typeface="+mj-lt"/>
              <a:buAutoNum type="arabicPeriod"/>
            </a:pPr>
            <a:r>
              <a:rPr lang="uk-UA" sz="2400" dirty="0" smtClean="0"/>
              <a:t>Оскарження одного окремого рішення суб’єктами господарювання.</a:t>
            </a:r>
          </a:p>
          <a:p>
            <a:pPr marL="457200" indent="-457200" algn="just">
              <a:buFont typeface="+mj-lt"/>
              <a:buAutoNum type="arabicPeriod"/>
            </a:pPr>
            <a:r>
              <a:rPr lang="uk-UA" sz="2400" dirty="0" smtClean="0"/>
              <a:t>Підготовка звітності за результатами регулювання.</a:t>
            </a:r>
          </a:p>
          <a:p>
            <a:pPr marL="457200" indent="-457200" algn="just">
              <a:buFont typeface="+mj-lt"/>
              <a:buAutoNum type="arabicPeriod"/>
            </a:pPr>
            <a:r>
              <a:rPr lang="uk-UA" sz="2400" dirty="0" smtClean="0"/>
              <a:t>Інші адміністративні процедури (уточнити).</a:t>
            </a:r>
          </a:p>
          <a:p>
            <a:endParaRPr lang="ru-RU" dirty="0"/>
          </a:p>
        </p:txBody>
      </p:sp>
    </p:spTree>
    <p:extLst>
      <p:ext uri="{BB962C8B-B14F-4D97-AF65-F5344CB8AC3E}">
        <p14:creationId xmlns:p14="http://schemas.microsoft.com/office/powerpoint/2010/main" val="12389079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72008" y="672812"/>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3316" name="AutoShape 4" descr="http://www.motto.net.ua/old_site/img/money/1284071770_C2F0E5ECFF202D20E4E5EDFCE3E8203034203034.jpg"/>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2" name="AutoShape 2" descr="https://encrypted-tbn2.gstatic.com/images?q=tbn:ANd9GcR7PUlravLAviDByIfnFjunRUoDjdlRY_XKrbKkX-xEN-eg8iAFmQ"/>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7" name="Прямоугольник 36"/>
          <p:cNvSpPr/>
          <p:nvPr/>
        </p:nvSpPr>
        <p:spPr>
          <a:xfrm>
            <a:off x="899592" y="120402"/>
            <a:ext cx="5929354" cy="553998"/>
          </a:xfrm>
          <a:prstGeom prst="rect">
            <a:avLst/>
          </a:prstGeom>
        </p:spPr>
        <p:txBody>
          <a:bodyPr wrap="square">
            <a:spAutoFit/>
          </a:bodyPr>
          <a:lstStyle/>
          <a:p>
            <a:r>
              <a:rPr lang="uk-UA" sz="3000" b="1" smtClean="0">
                <a:solidFill>
                  <a:srgbClr val="FF0000"/>
                </a:solidFill>
                <a:ea typeface="+mj-ea"/>
                <a:cs typeface="Times New Roman" pitchFamily="18" charset="0"/>
              </a:rPr>
              <a:t>БЮДЖЕТНІ   ВИТРАТИ </a:t>
            </a:r>
            <a:endParaRPr lang="uk-UA" sz="3000" b="1">
              <a:solidFill>
                <a:srgbClr val="FF0000"/>
              </a:solidFill>
              <a:ea typeface="+mj-ea"/>
              <a:cs typeface="Times New Roman" pitchFamily="18" charset="0"/>
            </a:endParaRPr>
          </a:p>
        </p:txBody>
      </p:sp>
      <p:sp>
        <p:nvSpPr>
          <p:cNvPr id="2" name="Прямоугольник 1"/>
          <p:cNvSpPr/>
          <p:nvPr/>
        </p:nvSpPr>
        <p:spPr>
          <a:xfrm>
            <a:off x="227583" y="951111"/>
            <a:ext cx="7846289" cy="461665"/>
          </a:xfrm>
          <a:prstGeom prst="rect">
            <a:avLst/>
          </a:prstGeom>
        </p:spPr>
        <p:txBody>
          <a:bodyPr wrap="square">
            <a:spAutoFit/>
          </a:bodyPr>
          <a:lstStyle/>
          <a:p>
            <a:r>
              <a:rPr lang="uk-UA" sz="2400" b="1" dirty="0" smtClean="0"/>
              <a:t>У РАЗІ УТВОРЕННЯ НОВОГО ДЕРЖАВНОГО ОРГАНУ</a:t>
            </a:r>
            <a:endParaRPr lang="uk-UA" sz="2400" b="1" dirty="0"/>
          </a:p>
        </p:txBody>
      </p:sp>
      <p:graphicFrame>
        <p:nvGraphicFramePr>
          <p:cNvPr id="3" name="Таблица 2"/>
          <p:cNvGraphicFramePr>
            <a:graphicFrameLocks noGrp="1"/>
          </p:cNvGraphicFramePr>
          <p:nvPr>
            <p:extLst>
              <p:ext uri="{D42A27DB-BD31-4B8C-83A1-F6EECF244321}">
                <p14:modId xmlns:p14="http://schemas.microsoft.com/office/powerpoint/2010/main" val="1446497494"/>
              </p:ext>
            </p:extLst>
          </p:nvPr>
        </p:nvGraphicFramePr>
        <p:xfrm>
          <a:off x="197140" y="1628800"/>
          <a:ext cx="8637020" cy="3188057"/>
        </p:xfrm>
        <a:graphic>
          <a:graphicData uri="http://schemas.openxmlformats.org/drawingml/2006/table">
            <a:tbl>
              <a:tblPr firstRow="1" bandRow="1">
                <a:tableStyleId>{D7AC3CCA-C797-4891-BE02-D94E43425B78}</a:tableStyleId>
              </a:tblPr>
              <a:tblGrid>
                <a:gridCol w="1982291">
                  <a:extLst>
                    <a:ext uri="{9D8B030D-6E8A-4147-A177-3AD203B41FA5}">
                      <a16:colId xmlns:a16="http://schemas.microsoft.com/office/drawing/2014/main" val="20000"/>
                    </a:ext>
                  </a:extLst>
                </a:gridCol>
                <a:gridCol w="2533911">
                  <a:extLst>
                    <a:ext uri="{9D8B030D-6E8A-4147-A177-3AD203B41FA5}">
                      <a16:colId xmlns:a16="http://schemas.microsoft.com/office/drawing/2014/main" val="20001"/>
                    </a:ext>
                  </a:extLst>
                </a:gridCol>
                <a:gridCol w="1874882">
                  <a:extLst>
                    <a:ext uri="{9D8B030D-6E8A-4147-A177-3AD203B41FA5}">
                      <a16:colId xmlns:a16="http://schemas.microsoft.com/office/drawing/2014/main" val="20002"/>
                    </a:ext>
                  </a:extLst>
                </a:gridCol>
                <a:gridCol w="2245936">
                  <a:extLst>
                    <a:ext uri="{9D8B030D-6E8A-4147-A177-3AD203B41FA5}">
                      <a16:colId xmlns:a16="http://schemas.microsoft.com/office/drawing/2014/main" val="20003"/>
                    </a:ext>
                  </a:extLst>
                </a:gridCol>
              </a:tblGrid>
              <a:tr h="648072">
                <a:tc>
                  <a:txBody>
                    <a:bodyPr/>
                    <a:lstStyle/>
                    <a:p>
                      <a:r>
                        <a:rPr lang="uk-UA" sz="1600" b="1" i="0" kern="1200" noProof="0" smtClean="0">
                          <a:solidFill>
                            <a:schemeClr val="dk1"/>
                          </a:solidFill>
                          <a:effectLst/>
                          <a:latin typeface="+mn-lt"/>
                          <a:ea typeface="+mn-ea"/>
                          <a:cs typeface="+mn-cs"/>
                        </a:rPr>
                        <a:t>Порядковий номер</a:t>
                      </a:r>
                      <a:endParaRPr lang="uk-UA" sz="1600" b="1" i="0" kern="1200" noProof="0">
                        <a:solidFill>
                          <a:schemeClr val="dk1"/>
                        </a:solidFill>
                        <a:effectLst/>
                        <a:latin typeface="+mn-lt"/>
                        <a:ea typeface="+mn-ea"/>
                        <a:cs typeface="+mn-cs"/>
                      </a:endParaRPr>
                    </a:p>
                  </a:txBody>
                  <a:tcPr/>
                </a:tc>
                <a:tc>
                  <a:txBody>
                    <a:bodyPr/>
                    <a:lstStyle/>
                    <a:p>
                      <a:pPr algn="just"/>
                      <a:r>
                        <a:rPr lang="uk-UA" sz="1600" b="1" i="0" kern="1200" noProof="0" smtClean="0">
                          <a:solidFill>
                            <a:schemeClr val="dk1"/>
                          </a:solidFill>
                          <a:effectLst/>
                          <a:latin typeface="+mn-lt"/>
                          <a:ea typeface="+mn-ea"/>
                          <a:cs typeface="+mn-cs"/>
                        </a:rPr>
                        <a:t>Назва державного органу</a:t>
                      </a:r>
                      <a:endParaRPr lang="uk-UA" sz="1600" b="1" i="0" kern="1200" noProof="0">
                        <a:solidFill>
                          <a:schemeClr val="dk1"/>
                        </a:solidFill>
                        <a:effectLst/>
                        <a:latin typeface="+mn-lt"/>
                        <a:ea typeface="+mn-ea"/>
                        <a:cs typeface="+mn-cs"/>
                      </a:endParaRPr>
                    </a:p>
                  </a:txBody>
                  <a:tcPr/>
                </a:tc>
                <a:tc>
                  <a:txBody>
                    <a:bodyPr/>
                    <a:lstStyle/>
                    <a:p>
                      <a:pPr algn="just"/>
                      <a:r>
                        <a:rPr lang="uk-UA" sz="1600" b="1" i="0" kern="1200" noProof="0" smtClean="0">
                          <a:solidFill>
                            <a:schemeClr val="dk1"/>
                          </a:solidFill>
                          <a:effectLst/>
                          <a:latin typeface="+mn-lt"/>
                          <a:ea typeface="+mn-ea"/>
                          <a:cs typeface="+mn-cs"/>
                        </a:rPr>
                        <a:t>Витрати на адміністрування регулювання за рік, гривень</a:t>
                      </a:r>
                      <a:endParaRPr lang="uk-UA" sz="1600" b="1" i="0" kern="1200" noProof="0">
                        <a:solidFill>
                          <a:schemeClr val="dk1"/>
                        </a:solidFill>
                        <a:effectLst/>
                        <a:latin typeface="+mn-lt"/>
                        <a:ea typeface="+mn-ea"/>
                        <a:cs typeface="+mn-cs"/>
                      </a:endParaRPr>
                    </a:p>
                  </a:txBody>
                  <a:tcPr/>
                </a:tc>
                <a:tc>
                  <a:txBody>
                    <a:bodyPr/>
                    <a:lstStyle/>
                    <a:p>
                      <a:pPr algn="just"/>
                      <a:r>
                        <a:rPr lang="uk-UA" sz="1600" b="1" i="0" kern="1200" noProof="0" smtClean="0">
                          <a:solidFill>
                            <a:schemeClr val="dk1"/>
                          </a:solidFill>
                          <a:effectLst/>
                          <a:latin typeface="+mn-lt"/>
                          <a:ea typeface="+mn-ea"/>
                          <a:cs typeface="+mn-cs"/>
                        </a:rPr>
                        <a:t>Сумарні витрати на адміністрування регулювання за п’ять  років, гривень</a:t>
                      </a:r>
                      <a:endParaRPr lang="uk-UA" sz="1600" b="1" i="0" kern="1200" noProof="0">
                        <a:solidFill>
                          <a:schemeClr val="dk1"/>
                        </a:solidFill>
                        <a:effectLst/>
                        <a:latin typeface="+mn-lt"/>
                        <a:ea typeface="+mn-ea"/>
                        <a:cs typeface="+mn-cs"/>
                      </a:endParaRPr>
                    </a:p>
                  </a:txBody>
                  <a:tcPr/>
                </a:tc>
                <a:extLst>
                  <a:ext uri="{0D108BD9-81ED-4DB2-BD59-A6C34878D82A}">
                    <a16:rowId xmlns:a16="http://schemas.microsoft.com/office/drawing/2014/main" val="10000"/>
                  </a:ext>
                </a:extLst>
              </a:tr>
              <a:tr h="566777">
                <a:tc>
                  <a:txBody>
                    <a:bodyPr/>
                    <a:lstStyle/>
                    <a:p>
                      <a:endParaRPr lang="uk-UA" noProof="0"/>
                    </a:p>
                  </a:txBody>
                  <a:tcPr/>
                </a:tc>
                <a:tc>
                  <a:txBody>
                    <a:bodyPr/>
                    <a:lstStyle/>
                    <a:p>
                      <a:endParaRPr lang="uk-UA" noProof="0"/>
                    </a:p>
                  </a:txBody>
                  <a:tcPr/>
                </a:tc>
                <a:tc>
                  <a:txBody>
                    <a:bodyPr/>
                    <a:lstStyle/>
                    <a:p>
                      <a:endParaRPr lang="uk-UA" noProof="0"/>
                    </a:p>
                  </a:txBody>
                  <a:tcPr/>
                </a:tc>
                <a:tc>
                  <a:txBody>
                    <a:bodyPr/>
                    <a:lstStyle/>
                    <a:p>
                      <a:endParaRPr lang="uk-UA" noProof="0"/>
                    </a:p>
                  </a:txBody>
                  <a:tcPr/>
                </a:tc>
                <a:extLst>
                  <a:ext uri="{0D108BD9-81ED-4DB2-BD59-A6C34878D82A}">
                    <a16:rowId xmlns:a16="http://schemas.microsoft.com/office/drawing/2014/main" val="10001"/>
                  </a:ext>
                </a:extLst>
              </a:tr>
              <a:tr h="566777">
                <a:tc>
                  <a:txBody>
                    <a:bodyPr/>
                    <a:lstStyle/>
                    <a:p>
                      <a:r>
                        <a:rPr lang="uk-UA" sz="1600" b="1" i="0" kern="1200" noProof="0" smtClean="0">
                          <a:solidFill>
                            <a:schemeClr val="dk1"/>
                          </a:solidFill>
                          <a:effectLst/>
                          <a:latin typeface="+mn-lt"/>
                          <a:ea typeface="+mn-ea"/>
                          <a:cs typeface="+mn-cs"/>
                        </a:rPr>
                        <a:t>Сумарно бюджетні витрати на адміністрування регулювання суб’єктів малого підприємництва</a:t>
                      </a:r>
                      <a:endParaRPr lang="uk-UA" sz="1600" b="1" i="0" kern="1200" noProof="0">
                        <a:solidFill>
                          <a:schemeClr val="dk1"/>
                        </a:solidFill>
                        <a:effectLst/>
                        <a:latin typeface="+mn-lt"/>
                        <a:ea typeface="+mn-ea"/>
                        <a:cs typeface="+mn-cs"/>
                      </a:endParaRPr>
                    </a:p>
                  </a:txBody>
                  <a:tcPr/>
                </a:tc>
                <a:tc>
                  <a:txBody>
                    <a:bodyPr/>
                    <a:lstStyle/>
                    <a:p>
                      <a:endParaRPr lang="uk-UA" noProof="0"/>
                    </a:p>
                  </a:txBody>
                  <a:tcPr/>
                </a:tc>
                <a:tc>
                  <a:txBody>
                    <a:bodyPr/>
                    <a:lstStyle/>
                    <a:p>
                      <a:endParaRPr lang="uk-UA" noProof="0"/>
                    </a:p>
                  </a:txBody>
                  <a:tcPr/>
                </a:tc>
                <a:tc>
                  <a:txBody>
                    <a:bodyPr/>
                    <a:lstStyle/>
                    <a:p>
                      <a:endParaRPr lang="uk-UA" noProof="0" dirty="0"/>
                    </a:p>
                  </a:txBody>
                  <a:tcPr/>
                </a:tc>
                <a:extLst>
                  <a:ext uri="{0D108BD9-81ED-4DB2-BD59-A6C34878D82A}">
                    <a16:rowId xmlns:a16="http://schemas.microsoft.com/office/drawing/2014/main" val="10002"/>
                  </a:ext>
                </a:extLst>
              </a:tr>
            </a:tbl>
          </a:graphicData>
        </a:graphic>
      </p:graphicFrame>
      <p:sp>
        <p:nvSpPr>
          <p:cNvPr id="6" name="Прямоугольник 5"/>
          <p:cNvSpPr/>
          <p:nvPr/>
        </p:nvSpPr>
        <p:spPr>
          <a:xfrm>
            <a:off x="207759" y="5044827"/>
            <a:ext cx="8512119" cy="1323439"/>
          </a:xfrm>
          <a:prstGeom prst="rect">
            <a:avLst/>
          </a:prstGeom>
        </p:spPr>
        <p:txBody>
          <a:bodyPr wrap="square">
            <a:spAutoFit/>
          </a:bodyPr>
          <a:lstStyle/>
          <a:p>
            <a:pPr algn="just"/>
            <a:r>
              <a:rPr lang="uk-UA" sz="2000" dirty="0" smtClean="0"/>
              <a:t>Якщо державне регулювання передбачає утворення нового державного органу (або нового структурного підрозділу діючого органу), необхідно визначити повний запланований річний бюджет нового органу (структурного підрозділу) ____ х 5 років = _____ гривень.</a:t>
            </a:r>
            <a:endParaRPr lang="uk-UA" sz="2000" dirty="0"/>
          </a:p>
        </p:txBody>
      </p:sp>
    </p:spTree>
    <p:extLst>
      <p:ext uri="{BB962C8B-B14F-4D97-AF65-F5344CB8AC3E}">
        <p14:creationId xmlns:p14="http://schemas.microsoft.com/office/powerpoint/2010/main" val="33332901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5536" y="332656"/>
            <a:ext cx="8280920" cy="1938992"/>
          </a:xfrm>
          <a:prstGeom prst="rect">
            <a:avLst/>
          </a:prstGeom>
        </p:spPr>
        <p:txBody>
          <a:bodyPr wrap="square">
            <a:spAutoFit/>
          </a:bodyPr>
          <a:lstStyle/>
          <a:p>
            <a:pPr algn="ctr"/>
            <a:r>
              <a:rPr lang="uk-UA" sz="4000" b="1" dirty="0" smtClean="0">
                <a:latin typeface="Times New Roman" pitchFamily="18" charset="0"/>
                <a:cs typeface="Times New Roman" pitchFamily="18" charset="0"/>
              </a:rPr>
              <a:t>На </a:t>
            </a:r>
            <a:r>
              <a:rPr lang="uk-UA" sz="4000" b="1" dirty="0" smtClean="0">
                <a:solidFill>
                  <a:srgbClr val="FF0000"/>
                </a:solidFill>
                <a:latin typeface="Times New Roman" pitchFamily="18" charset="0"/>
                <a:cs typeface="Times New Roman" pitchFamily="18" charset="0"/>
              </a:rPr>
              <a:t>132%</a:t>
            </a:r>
            <a:r>
              <a:rPr lang="uk-UA" sz="4000" b="1" dirty="0" smtClean="0">
                <a:latin typeface="Times New Roman" pitchFamily="18" charset="0"/>
                <a:cs typeface="Times New Roman" pitchFamily="18" charset="0"/>
              </a:rPr>
              <a:t> зросло податкове навантаження на представників 2 групи в 2017 роц</a:t>
            </a:r>
            <a:r>
              <a:rPr lang="uk-UA" sz="4000" dirty="0" smtClean="0">
                <a:latin typeface="Times New Roman" pitchFamily="18" charset="0"/>
                <a:cs typeface="Times New Roman" pitchFamily="18" charset="0"/>
              </a:rPr>
              <a:t>і</a:t>
            </a:r>
            <a:endParaRPr lang="uk-UA" sz="4000" dirty="0">
              <a:latin typeface="Times New Roman" pitchFamily="18" charset="0"/>
              <a:cs typeface="Times New Roman" pitchFamily="18" charset="0"/>
            </a:endParaRPr>
          </a:p>
        </p:txBody>
      </p:sp>
      <p:pic>
        <p:nvPicPr>
          <p:cNvPr id="1026" name="Picture 2" descr="Картинки по запросу податкове навантаже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261754"/>
            <a:ext cx="5109864" cy="440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978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72008" y="672812"/>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3316" name="AutoShape 4" descr="http://www.motto.net.ua/old_site/img/money/1284071770_C2F0E5ECFF202D20E4E5EDFCE3E8203034203034.jpg"/>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2" name="AutoShape 2" descr="https://encrypted-tbn2.gstatic.com/images?q=tbn:ANd9GcR7PUlravLAviDByIfnFjunRUoDjdlRY_XKrbKkX-xEN-eg8iAFmQ"/>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7" name="Прямоугольник 36"/>
          <p:cNvSpPr/>
          <p:nvPr/>
        </p:nvSpPr>
        <p:spPr>
          <a:xfrm>
            <a:off x="899592" y="120402"/>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ВСЬОГО ВИТРАТ </a:t>
            </a:r>
            <a:endParaRPr lang="uk-UA" sz="3000" b="1" dirty="0">
              <a:solidFill>
                <a:srgbClr val="FF0000"/>
              </a:solidFill>
              <a:ea typeface="+mj-ea"/>
              <a:cs typeface="Times New Roman" pitchFamily="18" charset="0"/>
            </a:endParaRPr>
          </a:p>
        </p:txBody>
      </p:sp>
      <p:sp>
        <p:nvSpPr>
          <p:cNvPr id="2" name="Прямоугольник 1"/>
          <p:cNvSpPr/>
          <p:nvPr/>
        </p:nvSpPr>
        <p:spPr>
          <a:xfrm>
            <a:off x="227583" y="951111"/>
            <a:ext cx="8606577" cy="1200329"/>
          </a:xfrm>
          <a:prstGeom prst="rect">
            <a:avLst/>
          </a:prstGeom>
        </p:spPr>
        <p:txBody>
          <a:bodyPr wrap="square">
            <a:spAutoFit/>
          </a:bodyPr>
          <a:lstStyle/>
          <a:p>
            <a:pPr algn="just"/>
            <a:r>
              <a:rPr lang="ru-RU" sz="2400" b="1" dirty="0" smtClean="0"/>
              <a:t>РОЗРАХУНОК СУМАРНИХ ВИТРАТ СУБ’ЄКТІВ МАЛОГО ПІДПРИЄМНИЦТВА, ЩО ВИНИКАЮТЬ НА ВИКОНАННЯ ВИМОГ РЕГУЛЮВАННЯ</a:t>
            </a:r>
            <a:endParaRPr lang="ru-RU" sz="2400" b="1" dirty="0"/>
          </a:p>
        </p:txBody>
      </p:sp>
      <p:graphicFrame>
        <p:nvGraphicFramePr>
          <p:cNvPr id="3" name="Таблица 2"/>
          <p:cNvGraphicFramePr>
            <a:graphicFrameLocks noGrp="1"/>
          </p:cNvGraphicFramePr>
          <p:nvPr>
            <p:extLst>
              <p:ext uri="{D42A27DB-BD31-4B8C-83A1-F6EECF244321}">
                <p14:modId xmlns:p14="http://schemas.microsoft.com/office/powerpoint/2010/main" val="569611560"/>
              </p:ext>
            </p:extLst>
          </p:nvPr>
        </p:nvGraphicFramePr>
        <p:xfrm>
          <a:off x="228366" y="2159432"/>
          <a:ext cx="8736121" cy="3937714"/>
        </p:xfrm>
        <a:graphic>
          <a:graphicData uri="http://schemas.openxmlformats.org/drawingml/2006/table">
            <a:tbl>
              <a:tblPr firstRow="1" bandRow="1">
                <a:tableStyleId>{D7AC3CCA-C797-4891-BE02-D94E43425B78}</a:tableStyleId>
              </a:tblPr>
              <a:tblGrid>
                <a:gridCol w="539294">
                  <a:extLst>
                    <a:ext uri="{9D8B030D-6E8A-4147-A177-3AD203B41FA5}">
                      <a16:colId xmlns:a16="http://schemas.microsoft.com/office/drawing/2014/main" val="20000"/>
                    </a:ext>
                  </a:extLst>
                </a:gridCol>
                <a:gridCol w="6173653">
                  <a:extLst>
                    <a:ext uri="{9D8B030D-6E8A-4147-A177-3AD203B41FA5}">
                      <a16:colId xmlns:a16="http://schemas.microsoft.com/office/drawing/2014/main" val="20001"/>
                    </a:ext>
                  </a:extLst>
                </a:gridCol>
                <a:gridCol w="898956">
                  <a:extLst>
                    <a:ext uri="{9D8B030D-6E8A-4147-A177-3AD203B41FA5}">
                      <a16:colId xmlns:a16="http://schemas.microsoft.com/office/drawing/2014/main" val="20002"/>
                    </a:ext>
                  </a:extLst>
                </a:gridCol>
                <a:gridCol w="1124218">
                  <a:extLst>
                    <a:ext uri="{9D8B030D-6E8A-4147-A177-3AD203B41FA5}">
                      <a16:colId xmlns:a16="http://schemas.microsoft.com/office/drawing/2014/main" val="20003"/>
                    </a:ext>
                  </a:extLst>
                </a:gridCol>
              </a:tblGrid>
              <a:tr h="648072">
                <a:tc>
                  <a:txBody>
                    <a:bodyPr/>
                    <a:lstStyle/>
                    <a:p>
                      <a:pPr algn="ctr"/>
                      <a:r>
                        <a:rPr lang="uk-UA" sz="2000" b="1" i="0" kern="1200" noProof="0" dirty="0" smtClean="0">
                          <a:solidFill>
                            <a:schemeClr val="dk1"/>
                          </a:solidFill>
                          <a:effectLst/>
                          <a:latin typeface="+mn-lt"/>
                          <a:ea typeface="+mn-ea"/>
                          <a:cs typeface="+mn-cs"/>
                        </a:rPr>
                        <a:t>№</a:t>
                      </a:r>
                      <a:endParaRPr lang="uk-UA" sz="2000" b="1" i="0" kern="1200" noProof="0" dirty="0">
                        <a:solidFill>
                          <a:schemeClr val="dk1"/>
                        </a:solidFill>
                        <a:effectLst/>
                        <a:latin typeface="+mn-lt"/>
                        <a:ea typeface="+mn-ea"/>
                        <a:cs typeface="+mn-cs"/>
                      </a:endParaRPr>
                    </a:p>
                  </a:txBody>
                  <a:tcPr/>
                </a:tc>
                <a:tc>
                  <a:txBody>
                    <a:bodyPr/>
                    <a:lstStyle/>
                    <a:p>
                      <a:pPr algn="ctr"/>
                      <a:r>
                        <a:rPr lang="uk-UA" sz="2000" b="1" i="0" kern="1200" noProof="0" dirty="0" smtClean="0">
                          <a:solidFill>
                            <a:schemeClr val="dk1"/>
                          </a:solidFill>
                          <a:effectLst/>
                          <a:latin typeface="+mn-lt"/>
                          <a:ea typeface="+mn-ea"/>
                          <a:cs typeface="+mn-cs"/>
                        </a:rPr>
                        <a:t>Показник</a:t>
                      </a:r>
                      <a:endParaRPr lang="uk-UA" sz="2000" b="1" i="0" kern="1200" noProof="0" dirty="0">
                        <a:solidFill>
                          <a:schemeClr val="dk1"/>
                        </a:solidFill>
                        <a:effectLst/>
                        <a:latin typeface="+mn-lt"/>
                        <a:ea typeface="+mn-ea"/>
                        <a:cs typeface="+mn-cs"/>
                      </a:endParaRPr>
                    </a:p>
                  </a:txBody>
                  <a:tcPr/>
                </a:tc>
                <a:tc>
                  <a:txBody>
                    <a:bodyPr/>
                    <a:lstStyle/>
                    <a:p>
                      <a:pPr algn="ctr"/>
                      <a:r>
                        <a:rPr lang="uk-UA" sz="2000" b="1" i="0" kern="1200" noProof="0" dirty="0" smtClean="0">
                          <a:solidFill>
                            <a:schemeClr val="dk1"/>
                          </a:solidFill>
                          <a:effectLst/>
                          <a:latin typeface="+mn-lt"/>
                          <a:ea typeface="+mn-ea"/>
                          <a:cs typeface="+mn-cs"/>
                        </a:rPr>
                        <a:t>Перший рік</a:t>
                      </a:r>
                      <a:endParaRPr lang="uk-UA" sz="2000" b="1" i="0" kern="1200" noProof="0" dirty="0">
                        <a:solidFill>
                          <a:schemeClr val="dk1"/>
                        </a:solidFill>
                        <a:effectLst/>
                        <a:latin typeface="+mn-lt"/>
                        <a:ea typeface="+mn-ea"/>
                        <a:cs typeface="+mn-cs"/>
                      </a:endParaRPr>
                    </a:p>
                  </a:txBody>
                  <a:tcPr/>
                </a:tc>
                <a:tc>
                  <a:txBody>
                    <a:bodyPr/>
                    <a:lstStyle/>
                    <a:p>
                      <a:pPr algn="ctr"/>
                      <a:r>
                        <a:rPr lang="uk-UA" sz="2000" b="1" i="0" kern="1200" noProof="0" dirty="0" smtClean="0">
                          <a:solidFill>
                            <a:schemeClr val="dk1"/>
                          </a:solidFill>
                          <a:effectLst/>
                          <a:latin typeface="+mn-lt"/>
                          <a:ea typeface="+mn-ea"/>
                          <a:cs typeface="+mn-cs"/>
                        </a:rPr>
                        <a:t>За п'ять років</a:t>
                      </a:r>
                      <a:endParaRPr lang="uk-UA" sz="2000" b="1" i="0" kern="1200" noProof="0" dirty="0">
                        <a:solidFill>
                          <a:schemeClr val="dk1"/>
                        </a:solidFill>
                        <a:effectLst/>
                        <a:latin typeface="+mn-lt"/>
                        <a:ea typeface="+mn-ea"/>
                        <a:cs typeface="+mn-cs"/>
                      </a:endParaRPr>
                    </a:p>
                  </a:txBody>
                  <a:tcPr/>
                </a:tc>
                <a:extLst>
                  <a:ext uri="{0D108BD9-81ED-4DB2-BD59-A6C34878D82A}">
                    <a16:rowId xmlns:a16="http://schemas.microsoft.com/office/drawing/2014/main" val="10000"/>
                  </a:ext>
                </a:extLst>
              </a:tr>
              <a:tr h="566777">
                <a:tc>
                  <a:txBody>
                    <a:bodyPr/>
                    <a:lstStyle/>
                    <a:p>
                      <a:r>
                        <a:rPr lang="uk-UA" sz="2000" b="1" kern="1200" noProof="0" dirty="0" smtClean="0">
                          <a:solidFill>
                            <a:schemeClr val="dk1"/>
                          </a:solidFill>
                          <a:latin typeface="+mn-lt"/>
                          <a:ea typeface="+mn-ea"/>
                          <a:cs typeface="+mn-cs"/>
                        </a:rPr>
                        <a:t>1</a:t>
                      </a:r>
                      <a:endParaRPr lang="uk-UA" sz="2000" b="1" kern="1200" noProof="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dirty="0" smtClean="0"/>
                        <a:t>Оцінка «прямих» витрат суб'єктів малого підприємництва  </a:t>
                      </a:r>
                      <a:endParaRPr lang="uk-UA" sz="2000" noProof="0" dirty="0"/>
                    </a:p>
                  </a:txBody>
                  <a:tcPr/>
                </a:tc>
                <a:tc>
                  <a:txBody>
                    <a:bodyPr/>
                    <a:lstStyle/>
                    <a:p>
                      <a:endParaRPr lang="uk-UA" noProof="0"/>
                    </a:p>
                  </a:txBody>
                  <a:tcPr/>
                </a:tc>
                <a:tc>
                  <a:txBody>
                    <a:bodyPr/>
                    <a:lstStyle/>
                    <a:p>
                      <a:endParaRPr lang="uk-UA" noProof="0"/>
                    </a:p>
                  </a:txBody>
                  <a:tcPr/>
                </a:tc>
                <a:extLst>
                  <a:ext uri="{0D108BD9-81ED-4DB2-BD59-A6C34878D82A}">
                    <a16:rowId xmlns:a16="http://schemas.microsoft.com/office/drawing/2014/main" val="10001"/>
                  </a:ext>
                </a:extLst>
              </a:tr>
              <a:tr h="566777">
                <a:tc>
                  <a:txBody>
                    <a:bodyPr/>
                    <a:lstStyle/>
                    <a:p>
                      <a:r>
                        <a:rPr lang="uk-UA" sz="2000" b="1" kern="1200" noProof="0" dirty="0" smtClean="0">
                          <a:solidFill>
                            <a:schemeClr val="dk1"/>
                          </a:solidFill>
                          <a:latin typeface="+mn-lt"/>
                          <a:ea typeface="+mn-ea"/>
                          <a:cs typeface="+mn-cs"/>
                        </a:rPr>
                        <a:t>2</a:t>
                      </a:r>
                      <a:endParaRPr lang="uk-UA" sz="2000" b="1" kern="1200" noProof="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dirty="0" smtClean="0"/>
                        <a:t>Оцінка вартості адміністративних процедур малого підприємництва  </a:t>
                      </a:r>
                      <a:endParaRPr lang="uk-UA" sz="2000" noProof="0" dirty="0"/>
                    </a:p>
                  </a:txBody>
                  <a:tcPr/>
                </a:tc>
                <a:tc>
                  <a:txBody>
                    <a:bodyPr/>
                    <a:lstStyle/>
                    <a:p>
                      <a:endParaRPr lang="uk-UA" noProof="0" dirty="0"/>
                    </a:p>
                  </a:txBody>
                  <a:tcPr/>
                </a:tc>
                <a:tc>
                  <a:txBody>
                    <a:bodyPr/>
                    <a:lstStyle/>
                    <a:p>
                      <a:endParaRPr lang="uk-UA" noProof="0" dirty="0"/>
                    </a:p>
                  </a:txBody>
                  <a:tcPr/>
                </a:tc>
                <a:extLst>
                  <a:ext uri="{0D108BD9-81ED-4DB2-BD59-A6C34878D82A}">
                    <a16:rowId xmlns:a16="http://schemas.microsoft.com/office/drawing/2014/main" val="10002"/>
                  </a:ext>
                </a:extLst>
              </a:tr>
              <a:tr h="566777">
                <a:tc>
                  <a:txBody>
                    <a:bodyPr/>
                    <a:lstStyle/>
                    <a:p>
                      <a:r>
                        <a:rPr lang="uk-UA" sz="2000" b="1" kern="1200" noProof="0" dirty="0" smtClean="0">
                          <a:solidFill>
                            <a:schemeClr val="dk1"/>
                          </a:solidFill>
                          <a:latin typeface="+mn-lt"/>
                          <a:ea typeface="+mn-ea"/>
                          <a:cs typeface="+mn-cs"/>
                        </a:rPr>
                        <a:t>3</a:t>
                      </a:r>
                      <a:endParaRPr lang="uk-UA" sz="2000" b="1" kern="1200" noProof="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dirty="0" smtClean="0"/>
                        <a:t>Сумарні витрати малого підприємництва </a:t>
                      </a:r>
                      <a:endParaRPr lang="uk-UA" sz="2000" noProof="0" dirty="0"/>
                    </a:p>
                  </a:txBody>
                  <a:tcPr/>
                </a:tc>
                <a:tc>
                  <a:txBody>
                    <a:bodyPr/>
                    <a:lstStyle/>
                    <a:p>
                      <a:endParaRPr lang="uk-UA" noProof="0" dirty="0"/>
                    </a:p>
                  </a:txBody>
                  <a:tcPr/>
                </a:tc>
                <a:tc>
                  <a:txBody>
                    <a:bodyPr/>
                    <a:lstStyle/>
                    <a:p>
                      <a:endParaRPr lang="uk-UA" noProof="0" dirty="0"/>
                    </a:p>
                  </a:txBody>
                  <a:tcPr/>
                </a:tc>
                <a:extLst>
                  <a:ext uri="{0D108BD9-81ED-4DB2-BD59-A6C34878D82A}">
                    <a16:rowId xmlns:a16="http://schemas.microsoft.com/office/drawing/2014/main" val="10003"/>
                  </a:ext>
                </a:extLst>
              </a:tr>
              <a:tr h="566777">
                <a:tc>
                  <a:txBody>
                    <a:bodyPr/>
                    <a:lstStyle/>
                    <a:p>
                      <a:r>
                        <a:rPr lang="uk-UA" sz="2000" b="1" kern="1200" noProof="0" dirty="0" smtClean="0">
                          <a:solidFill>
                            <a:schemeClr val="dk1"/>
                          </a:solidFill>
                          <a:latin typeface="+mn-lt"/>
                          <a:ea typeface="+mn-ea"/>
                          <a:cs typeface="+mn-cs"/>
                        </a:rPr>
                        <a:t>4</a:t>
                      </a:r>
                      <a:endParaRPr lang="uk-UA" sz="2000" b="1" kern="1200" noProof="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dirty="0" smtClean="0"/>
                        <a:t>Бюджетні витрати на адміністративне регулювання </a:t>
                      </a:r>
                      <a:endParaRPr lang="uk-UA" sz="2000" noProof="0" dirty="0"/>
                    </a:p>
                  </a:txBody>
                  <a:tcPr/>
                </a:tc>
                <a:tc>
                  <a:txBody>
                    <a:bodyPr/>
                    <a:lstStyle/>
                    <a:p>
                      <a:endParaRPr lang="uk-UA" noProof="0" dirty="0"/>
                    </a:p>
                  </a:txBody>
                  <a:tcPr/>
                </a:tc>
                <a:tc>
                  <a:txBody>
                    <a:bodyPr/>
                    <a:lstStyle/>
                    <a:p>
                      <a:endParaRPr lang="uk-UA" noProof="0" dirty="0"/>
                    </a:p>
                  </a:txBody>
                  <a:tcPr/>
                </a:tc>
                <a:extLst>
                  <a:ext uri="{0D108BD9-81ED-4DB2-BD59-A6C34878D82A}">
                    <a16:rowId xmlns:a16="http://schemas.microsoft.com/office/drawing/2014/main" val="10004"/>
                  </a:ext>
                </a:extLst>
              </a:tr>
              <a:tr h="566777">
                <a:tc>
                  <a:txBody>
                    <a:bodyPr/>
                    <a:lstStyle/>
                    <a:p>
                      <a:r>
                        <a:rPr lang="uk-UA" sz="2000" b="1" kern="1200" noProof="0" dirty="0" smtClean="0">
                          <a:solidFill>
                            <a:schemeClr val="dk1"/>
                          </a:solidFill>
                          <a:latin typeface="+mn-lt"/>
                          <a:ea typeface="+mn-ea"/>
                          <a:cs typeface="+mn-cs"/>
                        </a:rPr>
                        <a:t>5</a:t>
                      </a:r>
                      <a:endParaRPr lang="uk-UA" sz="2000" b="1" kern="1200" noProof="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dirty="0" smtClean="0"/>
                        <a:t>СУМАРНІ ВИТРАТИ НА ВИКОНАННЯ ЗАПЛАНОВАНОГО РЕГУЛЮВАННЯ </a:t>
                      </a:r>
                      <a:endParaRPr lang="uk-UA" sz="2000" noProof="0" dirty="0"/>
                    </a:p>
                  </a:txBody>
                  <a:tcPr/>
                </a:tc>
                <a:tc>
                  <a:txBody>
                    <a:bodyPr/>
                    <a:lstStyle/>
                    <a:p>
                      <a:endParaRPr lang="uk-UA" noProof="0" dirty="0"/>
                    </a:p>
                  </a:txBody>
                  <a:tcPr/>
                </a:tc>
                <a:tc>
                  <a:txBody>
                    <a:bodyPr/>
                    <a:lstStyle/>
                    <a:p>
                      <a:endParaRPr lang="uk-UA" noProof="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3146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72008" y="672812"/>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13316" name="AutoShape 4" descr="http://www.motto.net.ua/old_site/img/money/1284071770_C2F0E5ECFF202D20E4E5EDFCE3E8203034203034.jpg"/>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2" name="AutoShape 2" descr="https://encrypted-tbn2.gstatic.com/images?q=tbn:ANd9GcR7PUlravLAviDByIfnFjunRUoDjdlRY_XKrbKkX-xEN-eg8iAFmQ"/>
          <p:cNvSpPr>
            <a:spLocks noChangeAspect="1" noChangeArrowheads="1"/>
          </p:cNvSpPr>
          <p:nvPr/>
        </p:nvSpPr>
        <p:spPr bwMode="auto">
          <a:xfrm>
            <a:off x="227583" y="-16275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7" name="Прямоугольник 36"/>
          <p:cNvSpPr/>
          <p:nvPr/>
        </p:nvSpPr>
        <p:spPr>
          <a:xfrm>
            <a:off x="899592" y="120402"/>
            <a:ext cx="5929354" cy="553998"/>
          </a:xfrm>
          <a:prstGeom prst="rect">
            <a:avLst/>
          </a:prstGeom>
        </p:spPr>
        <p:txBody>
          <a:bodyPr wrap="square">
            <a:spAutoFit/>
          </a:bodyPr>
          <a:lstStyle/>
          <a:p>
            <a:r>
              <a:rPr lang="uk-UA" sz="3000" b="1" dirty="0" smtClean="0">
                <a:solidFill>
                  <a:srgbClr val="FF0000"/>
                </a:solidFill>
                <a:ea typeface="+mj-ea"/>
                <a:cs typeface="Times New Roman" pitchFamily="18" charset="0"/>
              </a:rPr>
              <a:t>ВСЬОГО ВИТРАТ </a:t>
            </a:r>
            <a:endParaRPr lang="uk-UA" sz="3000" b="1" dirty="0">
              <a:solidFill>
                <a:srgbClr val="FF0000"/>
              </a:solidFill>
              <a:ea typeface="+mj-ea"/>
              <a:cs typeface="Times New Roman" pitchFamily="18" charset="0"/>
            </a:endParaRPr>
          </a:p>
        </p:txBody>
      </p:sp>
      <p:sp>
        <p:nvSpPr>
          <p:cNvPr id="2" name="Прямоугольник 1"/>
          <p:cNvSpPr/>
          <p:nvPr/>
        </p:nvSpPr>
        <p:spPr>
          <a:xfrm>
            <a:off x="227583" y="908720"/>
            <a:ext cx="8606577" cy="1200329"/>
          </a:xfrm>
          <a:prstGeom prst="rect">
            <a:avLst/>
          </a:prstGeom>
        </p:spPr>
        <p:txBody>
          <a:bodyPr wrap="square">
            <a:spAutoFit/>
          </a:bodyPr>
          <a:lstStyle/>
          <a:p>
            <a:pPr algn="just"/>
            <a:r>
              <a:rPr lang="uk-UA" sz="2400" b="1" dirty="0" smtClean="0"/>
              <a:t>На основі запропонованих компенсаторів для суб’єктів малого підприємництва проводиться повторна оцінка витрат суб’єктів малого підприємництва для скорегованих процедур.</a:t>
            </a:r>
            <a:endParaRPr lang="uk-UA" sz="2400" b="1" dirty="0"/>
          </a:p>
        </p:txBody>
      </p:sp>
      <p:graphicFrame>
        <p:nvGraphicFramePr>
          <p:cNvPr id="3" name="Таблица 2"/>
          <p:cNvGraphicFramePr>
            <a:graphicFrameLocks noGrp="1"/>
          </p:cNvGraphicFramePr>
          <p:nvPr>
            <p:extLst>
              <p:ext uri="{D42A27DB-BD31-4B8C-83A1-F6EECF244321}">
                <p14:modId xmlns:p14="http://schemas.microsoft.com/office/powerpoint/2010/main" val="494850470"/>
              </p:ext>
            </p:extLst>
          </p:nvPr>
        </p:nvGraphicFramePr>
        <p:xfrm>
          <a:off x="228367" y="2348880"/>
          <a:ext cx="8605793" cy="4328160"/>
        </p:xfrm>
        <a:graphic>
          <a:graphicData uri="http://schemas.openxmlformats.org/drawingml/2006/table">
            <a:tbl>
              <a:tblPr firstRow="1" bandRow="1">
                <a:tableStyleId>{D7AC3CCA-C797-4891-BE02-D94E43425B78}</a:tableStyleId>
              </a:tblPr>
              <a:tblGrid>
                <a:gridCol w="3047489">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894008">
                  <a:extLst>
                    <a:ext uri="{9D8B030D-6E8A-4147-A177-3AD203B41FA5}">
                      <a16:colId xmlns:a16="http://schemas.microsoft.com/office/drawing/2014/main" val="20002"/>
                    </a:ext>
                  </a:extLst>
                </a:gridCol>
              </a:tblGrid>
              <a:tr h="648072">
                <a:tc>
                  <a:txBody>
                    <a:bodyPr/>
                    <a:lstStyle/>
                    <a:p>
                      <a:pPr algn="ctr"/>
                      <a:r>
                        <a:rPr lang="uk-UA" sz="1600" b="1" i="0" kern="1200" noProof="0" dirty="0" smtClean="0">
                          <a:solidFill>
                            <a:schemeClr val="dk1"/>
                          </a:solidFill>
                          <a:effectLst/>
                          <a:latin typeface="+mn-lt"/>
                          <a:ea typeface="+mn-ea"/>
                          <a:cs typeface="+mn-cs"/>
                        </a:rPr>
                        <a:t>Показник</a:t>
                      </a:r>
                      <a:endParaRPr lang="uk-UA" sz="1600" b="1" i="0" kern="1200" noProof="0" dirty="0">
                        <a:solidFill>
                          <a:schemeClr val="dk1"/>
                        </a:solidFill>
                        <a:effectLst/>
                        <a:latin typeface="+mn-lt"/>
                        <a:ea typeface="+mn-ea"/>
                        <a:cs typeface="+mn-cs"/>
                      </a:endParaRPr>
                    </a:p>
                  </a:txBody>
                  <a:tcPr/>
                </a:tc>
                <a:tc>
                  <a:txBody>
                    <a:bodyPr/>
                    <a:lstStyle/>
                    <a:p>
                      <a:pPr algn="ctr"/>
                      <a:r>
                        <a:rPr lang="uk-UA" sz="1600" b="1" i="0" kern="1200" noProof="0" dirty="0" smtClean="0">
                          <a:solidFill>
                            <a:schemeClr val="dk1"/>
                          </a:solidFill>
                          <a:effectLst/>
                          <a:latin typeface="+mn-lt"/>
                          <a:ea typeface="+mn-ea"/>
                          <a:cs typeface="+mn-cs"/>
                        </a:rPr>
                        <a:t>Сумарні витрати малого підприємництва на виконання запланованого  регулювання за перший рік, гривень</a:t>
                      </a:r>
                      <a:endParaRPr lang="uk-UA" sz="1600" b="1" i="0" kern="1200" noProof="0" dirty="0">
                        <a:solidFill>
                          <a:schemeClr val="dk1"/>
                        </a:solidFill>
                        <a:effectLst/>
                        <a:latin typeface="+mn-lt"/>
                        <a:ea typeface="+mn-ea"/>
                        <a:cs typeface="+mn-cs"/>
                      </a:endParaRPr>
                    </a:p>
                  </a:txBody>
                  <a:tcPr/>
                </a:tc>
                <a:tc>
                  <a:txBody>
                    <a:bodyPr/>
                    <a:lstStyle/>
                    <a:p>
                      <a:pPr algn="ctr"/>
                      <a:r>
                        <a:rPr lang="uk-UA" sz="1600" b="1" i="0" kern="1200" noProof="0" dirty="0" smtClean="0">
                          <a:solidFill>
                            <a:schemeClr val="dk1"/>
                          </a:solidFill>
                          <a:effectLst/>
                          <a:latin typeface="+mn-lt"/>
                          <a:ea typeface="+mn-ea"/>
                          <a:cs typeface="+mn-cs"/>
                        </a:rPr>
                        <a:t>Сумарні витрати малого підприємництва на виконання</a:t>
                      </a:r>
                      <a:r>
                        <a:rPr lang="uk-UA" sz="1600" b="1" i="0" kern="1200" baseline="0" noProof="0" dirty="0" smtClean="0">
                          <a:solidFill>
                            <a:schemeClr val="dk1"/>
                          </a:solidFill>
                          <a:effectLst/>
                          <a:latin typeface="+mn-lt"/>
                          <a:ea typeface="+mn-ea"/>
                          <a:cs typeface="+mn-cs"/>
                        </a:rPr>
                        <a:t> </a:t>
                      </a:r>
                      <a:r>
                        <a:rPr lang="uk-UA" sz="1600" b="1" i="0" kern="1200" noProof="0" dirty="0" smtClean="0">
                          <a:solidFill>
                            <a:schemeClr val="dk1"/>
                          </a:solidFill>
                          <a:effectLst/>
                          <a:latin typeface="+mn-lt"/>
                          <a:ea typeface="+mn-ea"/>
                          <a:cs typeface="+mn-cs"/>
                        </a:rPr>
                        <a:t>запланованого  регулювання </a:t>
                      </a:r>
                      <a:br>
                        <a:rPr lang="uk-UA" sz="1600" b="1" i="0" kern="1200" noProof="0" dirty="0" smtClean="0">
                          <a:solidFill>
                            <a:schemeClr val="dk1"/>
                          </a:solidFill>
                          <a:effectLst/>
                          <a:latin typeface="+mn-lt"/>
                          <a:ea typeface="+mn-ea"/>
                          <a:cs typeface="+mn-cs"/>
                        </a:rPr>
                      </a:br>
                      <a:r>
                        <a:rPr lang="uk-UA" sz="1600" b="1" i="0" kern="1200" noProof="0" dirty="0" smtClean="0">
                          <a:solidFill>
                            <a:schemeClr val="dk1"/>
                          </a:solidFill>
                          <a:effectLst/>
                          <a:latin typeface="+mn-lt"/>
                          <a:ea typeface="+mn-ea"/>
                          <a:cs typeface="+mn-cs"/>
                        </a:rPr>
                        <a:t>за п’ять років, гривень</a:t>
                      </a:r>
                      <a:endParaRPr lang="uk-UA" sz="1600" b="1" i="0" kern="1200" noProof="0" dirty="0">
                        <a:solidFill>
                          <a:schemeClr val="dk1"/>
                        </a:solidFill>
                        <a:effectLst/>
                        <a:latin typeface="+mn-lt"/>
                        <a:ea typeface="+mn-ea"/>
                        <a:cs typeface="+mn-cs"/>
                      </a:endParaRPr>
                    </a:p>
                  </a:txBody>
                  <a:tcPr/>
                </a:tc>
                <a:extLst>
                  <a:ext uri="{0D108BD9-81ED-4DB2-BD59-A6C34878D82A}">
                    <a16:rowId xmlns:a16="http://schemas.microsoft.com/office/drawing/2014/main" val="10000"/>
                  </a:ext>
                </a:extLst>
              </a:tr>
              <a:tr h="566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0" i="0" kern="1200" noProof="0" dirty="0" smtClean="0">
                          <a:solidFill>
                            <a:schemeClr val="dk1"/>
                          </a:solidFill>
                          <a:effectLst/>
                          <a:latin typeface="+mn-lt"/>
                          <a:ea typeface="+mn-ea"/>
                          <a:cs typeface="+mn-cs"/>
                        </a:rPr>
                        <a:t>Заплановане регулювання</a:t>
                      </a:r>
                      <a:endParaRPr lang="uk-UA" sz="2000" b="0" i="0" kern="1200" noProof="0" dirty="0">
                        <a:solidFill>
                          <a:schemeClr val="dk1"/>
                        </a:solidFill>
                        <a:effectLst/>
                        <a:latin typeface="+mn-lt"/>
                        <a:ea typeface="+mn-ea"/>
                        <a:cs typeface="+mn-cs"/>
                      </a:endParaRPr>
                    </a:p>
                  </a:txBody>
                  <a:tcPr/>
                </a:tc>
                <a:tc>
                  <a:txBody>
                    <a:bodyPr/>
                    <a:lstStyle/>
                    <a:p>
                      <a:endParaRPr lang="uk-UA" noProof="0"/>
                    </a:p>
                  </a:txBody>
                  <a:tcPr/>
                </a:tc>
                <a:tc>
                  <a:txBody>
                    <a:bodyPr/>
                    <a:lstStyle/>
                    <a:p>
                      <a:endParaRPr lang="uk-UA" noProof="0"/>
                    </a:p>
                  </a:txBody>
                  <a:tcPr/>
                </a:tc>
                <a:extLst>
                  <a:ext uri="{0D108BD9-81ED-4DB2-BD59-A6C34878D82A}">
                    <a16:rowId xmlns:a16="http://schemas.microsoft.com/office/drawing/2014/main" val="10001"/>
                  </a:ext>
                </a:extLst>
              </a:tr>
              <a:tr h="566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0" i="0" kern="1200" noProof="0" dirty="0" smtClean="0">
                          <a:solidFill>
                            <a:schemeClr val="dk1"/>
                          </a:solidFill>
                          <a:effectLst/>
                          <a:latin typeface="+mn-lt"/>
                          <a:ea typeface="+mn-ea"/>
                          <a:cs typeface="+mn-cs"/>
                        </a:rPr>
                        <a:t>За умов застосування компенсаторних механізмів для малого підприємництва</a:t>
                      </a:r>
                      <a:endParaRPr lang="uk-UA" sz="2000" b="0" i="0" kern="1200" noProof="0" dirty="0">
                        <a:solidFill>
                          <a:schemeClr val="dk1"/>
                        </a:solidFill>
                        <a:effectLst/>
                        <a:latin typeface="+mn-lt"/>
                        <a:ea typeface="+mn-ea"/>
                        <a:cs typeface="+mn-cs"/>
                      </a:endParaRPr>
                    </a:p>
                  </a:txBody>
                  <a:tcPr/>
                </a:tc>
                <a:tc>
                  <a:txBody>
                    <a:bodyPr/>
                    <a:lstStyle/>
                    <a:p>
                      <a:endParaRPr lang="uk-UA" noProof="0" dirty="0"/>
                    </a:p>
                  </a:txBody>
                  <a:tcPr/>
                </a:tc>
                <a:tc>
                  <a:txBody>
                    <a:bodyPr/>
                    <a:lstStyle/>
                    <a:p>
                      <a:endParaRPr lang="uk-UA" noProof="0" dirty="0"/>
                    </a:p>
                  </a:txBody>
                  <a:tcPr/>
                </a:tc>
                <a:extLst>
                  <a:ext uri="{0D108BD9-81ED-4DB2-BD59-A6C34878D82A}">
                    <a16:rowId xmlns:a16="http://schemas.microsoft.com/office/drawing/2014/main" val="10002"/>
                  </a:ext>
                </a:extLst>
              </a:tr>
              <a:tr h="566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i="0" kern="1200" noProof="0" dirty="0" smtClean="0">
                          <a:solidFill>
                            <a:schemeClr val="dk1"/>
                          </a:solidFill>
                          <a:effectLst/>
                          <a:latin typeface="+mn-lt"/>
                          <a:ea typeface="+mn-ea"/>
                          <a:cs typeface="+mn-cs"/>
                        </a:rPr>
                        <a:t>Сумарно: зміна вартості регулювання малого підприємництва</a:t>
                      </a:r>
                      <a:endParaRPr lang="uk-UA" sz="2000" b="1" i="0" kern="1200" noProof="0" dirty="0">
                        <a:solidFill>
                          <a:schemeClr val="dk1"/>
                        </a:solidFill>
                        <a:effectLst/>
                        <a:latin typeface="+mn-lt"/>
                        <a:ea typeface="+mn-ea"/>
                        <a:cs typeface="+mn-cs"/>
                      </a:endParaRPr>
                    </a:p>
                  </a:txBody>
                  <a:tcPr/>
                </a:tc>
                <a:tc>
                  <a:txBody>
                    <a:bodyPr/>
                    <a:lstStyle/>
                    <a:p>
                      <a:endParaRPr lang="uk-UA" noProof="0" dirty="0"/>
                    </a:p>
                  </a:txBody>
                  <a:tcPr/>
                </a:tc>
                <a:tc>
                  <a:txBody>
                    <a:bodyPr/>
                    <a:lstStyle/>
                    <a:p>
                      <a:endParaRPr lang="uk-UA" noProof="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9308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 name="Рисунок 4"/>
          <p:cNvPicPr>
            <a:picLocks noChangeAspect="1"/>
          </p:cNvPicPr>
          <p:nvPr/>
        </p:nvPicPr>
        <p:blipFill>
          <a:blip r:embed="rId2"/>
          <a:srcRect/>
          <a:stretch>
            <a:fillRect/>
          </a:stretch>
        </p:blipFill>
        <p:spPr bwMode="auto">
          <a:xfrm>
            <a:off x="8001864" y="160338"/>
            <a:ext cx="760288" cy="699115"/>
          </a:xfrm>
          <a:prstGeom prst="rect">
            <a:avLst/>
          </a:prstGeom>
          <a:noFill/>
          <a:ln w="9525">
            <a:noFill/>
            <a:miter lim="800000"/>
            <a:headEnd/>
            <a:tailEnd/>
          </a:ln>
        </p:spPr>
      </p:pic>
      <p:sp>
        <p:nvSpPr>
          <p:cNvPr id="12" name="Прямоугольник 11"/>
          <p:cNvSpPr/>
          <p:nvPr/>
        </p:nvSpPr>
        <p:spPr>
          <a:xfrm>
            <a:off x="765176" y="161126"/>
            <a:ext cx="5751040" cy="400110"/>
          </a:xfrm>
          <a:prstGeom prst="rect">
            <a:avLst/>
          </a:prstGeom>
        </p:spPr>
        <p:txBody>
          <a:bodyPr wrap="square">
            <a:spAutoFit/>
          </a:bodyPr>
          <a:lstStyle/>
          <a:p>
            <a:r>
              <a:rPr lang="uk-UA" sz="2000" b="1" dirty="0" smtClean="0">
                <a:solidFill>
                  <a:srgbClr val="FF0000"/>
                </a:solidFill>
              </a:rPr>
              <a:t>ЗОНУВАННЯ</a:t>
            </a:r>
            <a:endParaRPr lang="ru-RU" sz="2000" b="1" dirty="0">
              <a:solidFill>
                <a:srgbClr val="FF0000"/>
              </a:solidFill>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71899520"/>
              </p:ext>
            </p:extLst>
          </p:nvPr>
        </p:nvGraphicFramePr>
        <p:xfrm>
          <a:off x="765175" y="859452"/>
          <a:ext cx="7695256" cy="5737900"/>
        </p:xfrm>
        <a:graphic>
          <a:graphicData uri="http://schemas.openxmlformats.org/drawingml/2006/table">
            <a:tbl>
              <a:tblPr>
                <a:tableStyleId>{5940675A-B579-460E-94D1-54222C63F5DA}</a:tableStyleId>
              </a:tblPr>
              <a:tblGrid>
                <a:gridCol w="4728409">
                  <a:extLst>
                    <a:ext uri="{9D8B030D-6E8A-4147-A177-3AD203B41FA5}">
                      <a16:colId xmlns:a16="http://schemas.microsoft.com/office/drawing/2014/main" val="20000"/>
                    </a:ext>
                  </a:extLst>
                </a:gridCol>
                <a:gridCol w="624599">
                  <a:extLst>
                    <a:ext uri="{9D8B030D-6E8A-4147-A177-3AD203B41FA5}">
                      <a16:colId xmlns:a16="http://schemas.microsoft.com/office/drawing/2014/main" val="20001"/>
                    </a:ext>
                  </a:extLst>
                </a:gridCol>
                <a:gridCol w="1171124">
                  <a:extLst>
                    <a:ext uri="{9D8B030D-6E8A-4147-A177-3AD203B41FA5}">
                      <a16:colId xmlns:a16="http://schemas.microsoft.com/office/drawing/2014/main" val="20002"/>
                    </a:ext>
                  </a:extLst>
                </a:gridCol>
                <a:gridCol w="1171124">
                  <a:extLst>
                    <a:ext uri="{9D8B030D-6E8A-4147-A177-3AD203B41FA5}">
                      <a16:colId xmlns:a16="http://schemas.microsoft.com/office/drawing/2014/main" val="20003"/>
                    </a:ext>
                  </a:extLst>
                </a:gridCol>
              </a:tblGrid>
              <a:tr h="588890">
                <a:tc>
                  <a:txBody>
                    <a:bodyPr/>
                    <a:lstStyle/>
                    <a:p>
                      <a:pPr algn="l" fontAlgn="ctr"/>
                      <a:r>
                        <a:rPr lang="ru-RU" sz="1600" b="1" u="none" strike="noStrike" dirty="0">
                          <a:solidFill>
                            <a:srgbClr val="FF0000"/>
                          </a:solidFill>
                          <a:effectLst/>
                          <a:latin typeface="+mn-lt"/>
                          <a:cs typeface="Times New Roman" pitchFamily="18" charset="0"/>
                        </a:rPr>
                        <a:t>ПОТЕРИ БЮДЖЕТА в год</a:t>
                      </a:r>
                      <a:endParaRPr lang="ru-RU" sz="1600" b="1" i="0" u="none" strike="noStrike" dirty="0">
                        <a:solidFill>
                          <a:srgbClr val="FF0000"/>
                        </a:solidFill>
                        <a:effectLst/>
                        <a:latin typeface="+mn-lt"/>
                        <a:cs typeface="Times New Roman" pitchFamily="18" charset="0"/>
                      </a:endParaRPr>
                    </a:p>
                  </a:txBody>
                  <a:tcPr marL="9525" marR="9525" marT="9525" marB="0" anchor="ctr"/>
                </a:tc>
                <a:tc>
                  <a:txBody>
                    <a:bodyPr/>
                    <a:lstStyle/>
                    <a:p>
                      <a:pPr algn="l"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ctr" fontAlgn="b"/>
                      <a:r>
                        <a:rPr lang="ru-RU" sz="1600" u="none" strike="noStrike">
                          <a:effectLst/>
                          <a:latin typeface="+mn-lt"/>
                          <a:cs typeface="Times New Roman" pitchFamily="18" charset="0"/>
                        </a:rPr>
                        <a:t>Местный бюджет</a:t>
                      </a:r>
                      <a:endParaRPr lang="ru-RU" sz="1600" b="1" i="0" u="none" strike="noStrike">
                        <a:solidFill>
                          <a:srgbClr val="000000"/>
                        </a:solidFill>
                        <a:effectLst/>
                        <a:latin typeface="+mn-lt"/>
                        <a:cs typeface="Times New Roman" pitchFamily="18" charset="0"/>
                      </a:endParaRPr>
                    </a:p>
                  </a:txBody>
                  <a:tcPr marL="9525" marR="9525" marT="9525" marB="0" anchor="b"/>
                </a:tc>
                <a:tc>
                  <a:txBody>
                    <a:bodyPr/>
                    <a:lstStyle/>
                    <a:p>
                      <a:pPr algn="ctr" fontAlgn="b"/>
                      <a:r>
                        <a:rPr lang="ru-RU" sz="1600" u="none" strike="noStrike">
                          <a:effectLst/>
                          <a:latin typeface="+mn-lt"/>
                          <a:cs typeface="Times New Roman" pitchFamily="18" charset="0"/>
                        </a:rPr>
                        <a:t>Общий  бюджет </a:t>
                      </a:r>
                      <a:endParaRPr lang="ru-RU" sz="1600" b="1"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0"/>
                  </a:ext>
                </a:extLst>
              </a:tr>
              <a:tr h="603989">
                <a:tc>
                  <a:txBody>
                    <a:bodyPr/>
                    <a:lstStyle/>
                    <a:p>
                      <a:pPr algn="l" fontAlgn="ctr"/>
                      <a:r>
                        <a:rPr lang="ru-RU" sz="1600" u="none" strike="noStrike" dirty="0">
                          <a:effectLst/>
                          <a:latin typeface="+mn-lt"/>
                          <a:cs typeface="Times New Roman" pitchFamily="18" charset="0"/>
                        </a:rPr>
                        <a:t>1.       Плата в бюджет за место  от каждой конструкции (средняя цифра)</a:t>
                      </a:r>
                      <a:endParaRPr lang="ru-RU" sz="1600" b="0" i="0" u="none" strike="noStrike" dirty="0">
                        <a:solidFill>
                          <a:srgbClr val="000000"/>
                        </a:solidFill>
                        <a:effectLst/>
                        <a:latin typeface="+mn-lt"/>
                        <a:cs typeface="Times New Roman" pitchFamily="18" charset="0"/>
                      </a:endParaRPr>
                    </a:p>
                  </a:txBody>
                  <a:tcPr marL="85725" marR="9525" marT="9525" marB="0" anchor="ctr"/>
                </a:tc>
                <a:tc>
                  <a:txBody>
                    <a:bodyPr/>
                    <a:lstStyle/>
                    <a:p>
                      <a:pPr algn="r" fontAlgn="b"/>
                      <a:r>
                        <a:rPr lang="ru-RU" sz="1600" u="none" strike="noStrike">
                          <a:effectLst/>
                          <a:latin typeface="+mn-lt"/>
                          <a:cs typeface="Times New Roman" pitchFamily="18" charset="0"/>
                        </a:rPr>
                        <a:t>600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dirty="0">
                          <a:effectLst/>
                          <a:latin typeface="+mn-lt"/>
                          <a:cs typeface="Times New Roman" pitchFamily="18" charset="0"/>
                        </a:rPr>
                        <a:t>453600</a:t>
                      </a:r>
                      <a:endParaRPr lang="ru-RU" sz="1600" b="0" i="0" u="none" strike="noStrike" dirty="0">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1"/>
                  </a:ext>
                </a:extLst>
              </a:tr>
              <a:tr h="603989">
                <a:tc>
                  <a:txBody>
                    <a:bodyPr/>
                    <a:lstStyle/>
                    <a:p>
                      <a:pPr algn="l" fontAlgn="ctr"/>
                      <a:r>
                        <a:rPr lang="ru-RU" sz="1600" u="none" strike="noStrike">
                          <a:effectLst/>
                          <a:latin typeface="+mn-lt"/>
                          <a:cs typeface="Times New Roman" pitchFamily="18" charset="0"/>
                        </a:rPr>
                        <a:t>2.       Возможное количество увольнений (+ средняя з\п 2500 грн.) –</a:t>
                      </a:r>
                      <a:endParaRPr lang="ru-RU" sz="1600" b="0" i="0" u="none" strike="noStrike">
                        <a:solidFill>
                          <a:srgbClr val="000000"/>
                        </a:solidFill>
                        <a:effectLst/>
                        <a:latin typeface="+mn-lt"/>
                        <a:cs typeface="Times New Roman" pitchFamily="18" charset="0"/>
                      </a:endParaRPr>
                    </a:p>
                  </a:txBody>
                  <a:tcPr marL="85725" marR="9525" marT="9525" marB="0" anchor="ctr"/>
                </a:tc>
                <a:tc>
                  <a:txBody>
                    <a:bodyPr/>
                    <a:lstStyle/>
                    <a:p>
                      <a:pPr algn="r" fontAlgn="b"/>
                      <a:r>
                        <a:rPr lang="ru-RU" sz="1600" u="none" strike="noStrike">
                          <a:effectLst/>
                          <a:latin typeface="+mn-lt"/>
                          <a:cs typeface="Times New Roman" pitchFamily="18" charset="0"/>
                        </a:rPr>
                        <a:t>30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2"/>
                  </a:ext>
                </a:extLst>
              </a:tr>
              <a:tr h="301995">
                <a:tc>
                  <a:txBody>
                    <a:bodyPr/>
                    <a:lstStyle/>
                    <a:p>
                      <a:pPr algn="l" fontAlgn="ctr"/>
                      <a:r>
                        <a:rPr lang="ru-RU" sz="1600" u="none" strike="noStrike">
                          <a:effectLst/>
                          <a:latin typeface="+mn-lt"/>
                          <a:cs typeface="Times New Roman" pitchFamily="18" charset="0"/>
                        </a:rPr>
                        <a:t>ЕСВ</a:t>
                      </a:r>
                      <a:endParaRPr lang="ru-RU" sz="1600" b="0" i="0" u="none" strike="noStrike">
                        <a:solidFill>
                          <a:srgbClr val="000000"/>
                        </a:solidFill>
                        <a:effectLst/>
                        <a:latin typeface="+mn-lt"/>
                        <a:cs typeface="Times New Roman" pitchFamily="18" charset="0"/>
                      </a:endParaRPr>
                    </a:p>
                  </a:txBody>
                  <a:tcPr marL="342900" marR="9525" marT="9525" marB="0" anchor="ctr"/>
                </a:tc>
                <a:tc>
                  <a:txBody>
                    <a:bodyPr/>
                    <a:lstStyle/>
                    <a:p>
                      <a:pPr algn="r" fontAlgn="b"/>
                      <a:r>
                        <a:rPr lang="ru-RU" sz="1600" u="none" strike="noStrike">
                          <a:effectLst/>
                          <a:latin typeface="+mn-lt"/>
                          <a:cs typeface="Times New Roman" pitchFamily="18" charset="0"/>
                        </a:rPr>
                        <a:t>90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32400</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3"/>
                  </a:ext>
                </a:extLst>
              </a:tr>
              <a:tr h="301995">
                <a:tc>
                  <a:txBody>
                    <a:bodyPr/>
                    <a:lstStyle/>
                    <a:p>
                      <a:pPr algn="l" fontAlgn="ctr"/>
                      <a:r>
                        <a:rPr lang="ru-RU" sz="1600" u="none" strike="noStrike" dirty="0">
                          <a:effectLst/>
                          <a:latin typeface="+mn-lt"/>
                          <a:cs typeface="Times New Roman" pitchFamily="18" charset="0"/>
                        </a:rPr>
                        <a:t>ПДФО</a:t>
                      </a:r>
                      <a:endParaRPr lang="ru-RU" sz="1600" b="0" i="0" u="none" strike="noStrike" dirty="0">
                        <a:solidFill>
                          <a:srgbClr val="000000"/>
                        </a:solidFill>
                        <a:effectLst/>
                        <a:latin typeface="+mn-lt"/>
                        <a:cs typeface="Times New Roman" pitchFamily="18" charset="0"/>
                      </a:endParaRPr>
                    </a:p>
                  </a:txBody>
                  <a:tcPr marL="342900" marR="9525" marT="9525" marB="0" anchor="ctr"/>
                </a:tc>
                <a:tc>
                  <a:txBody>
                    <a:bodyPr/>
                    <a:lstStyle/>
                    <a:p>
                      <a:pPr algn="r" fontAlgn="b"/>
                      <a:r>
                        <a:rPr lang="ru-RU" sz="1600" u="none" strike="noStrike">
                          <a:effectLst/>
                          <a:latin typeface="+mn-lt"/>
                          <a:cs typeface="Times New Roman" pitchFamily="18" charset="0"/>
                        </a:rPr>
                        <a:t>361,5</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130140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4"/>
                  </a:ext>
                </a:extLst>
              </a:tr>
              <a:tr h="301995">
                <a:tc>
                  <a:txBody>
                    <a:bodyPr/>
                    <a:lstStyle/>
                    <a:p>
                      <a:pPr algn="l" fontAlgn="ctr"/>
                      <a:r>
                        <a:rPr lang="ru-RU" sz="1600" u="none" strike="noStrike">
                          <a:effectLst/>
                          <a:latin typeface="+mn-lt"/>
                          <a:cs typeface="Times New Roman" pitchFamily="18" charset="0"/>
                        </a:rPr>
                        <a:t>Военный збор</a:t>
                      </a:r>
                      <a:endParaRPr lang="ru-RU" sz="1600" b="0" i="0" u="none" strike="noStrike">
                        <a:solidFill>
                          <a:srgbClr val="000000"/>
                        </a:solidFill>
                        <a:effectLst/>
                        <a:latin typeface="+mn-lt"/>
                        <a:cs typeface="Times New Roman" pitchFamily="18" charset="0"/>
                      </a:endParaRPr>
                    </a:p>
                  </a:txBody>
                  <a:tcPr marL="342900" marR="9525" marT="9525" marB="0" anchor="ctr"/>
                </a:tc>
                <a:tc>
                  <a:txBody>
                    <a:bodyPr/>
                    <a:lstStyle/>
                    <a:p>
                      <a:pPr algn="r" fontAlgn="b"/>
                      <a:r>
                        <a:rPr lang="ru-RU" sz="1600" u="none" strike="noStrike">
                          <a:effectLst/>
                          <a:latin typeface="+mn-lt"/>
                          <a:cs typeface="Times New Roman" pitchFamily="18" charset="0"/>
                        </a:rPr>
                        <a:t>37,5</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13500</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5"/>
                  </a:ext>
                </a:extLst>
              </a:tr>
              <a:tr h="603989">
                <a:tc>
                  <a:txBody>
                    <a:bodyPr/>
                    <a:lstStyle/>
                    <a:p>
                      <a:pPr algn="l" fontAlgn="ctr"/>
                      <a:r>
                        <a:rPr lang="ru-RU" sz="1600" u="none" strike="noStrike">
                          <a:effectLst/>
                          <a:latin typeface="+mn-lt"/>
                          <a:cs typeface="Times New Roman" pitchFamily="18" charset="0"/>
                        </a:rPr>
                        <a:t>Плата за работников, которые пойдут в центр занятости</a:t>
                      </a:r>
                      <a:endParaRPr lang="ru-RU" sz="1600" b="0" i="0" u="none" strike="noStrike">
                        <a:solidFill>
                          <a:srgbClr val="000000"/>
                        </a:solidFill>
                        <a:effectLst/>
                        <a:latin typeface="+mn-lt"/>
                        <a:cs typeface="Times New Roman" pitchFamily="18" charset="0"/>
                      </a:endParaRPr>
                    </a:p>
                  </a:txBody>
                  <a:tcPr marL="342900" marR="9525" marT="9525" marB="0" anchor="ctr"/>
                </a:tc>
                <a:tc>
                  <a:txBody>
                    <a:bodyPr/>
                    <a:lstStyle/>
                    <a:p>
                      <a:pPr algn="r" fontAlgn="b"/>
                      <a:r>
                        <a:rPr lang="ru-RU" sz="1600" u="none" strike="noStrike">
                          <a:effectLst/>
                          <a:latin typeface="+mn-lt"/>
                          <a:cs typeface="Times New Roman" pitchFamily="18" charset="0"/>
                        </a:rPr>
                        <a:t>2500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900000</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6"/>
                  </a:ext>
                </a:extLst>
              </a:tr>
              <a:tr h="301995">
                <a:tc>
                  <a:txBody>
                    <a:bodyPr/>
                    <a:lstStyle/>
                    <a:p>
                      <a:pPr algn="l" fontAlgn="ctr"/>
                      <a:r>
                        <a:rPr lang="ru-RU" sz="1600" u="none" strike="noStrike">
                          <a:effectLst/>
                          <a:latin typeface="+mn-lt"/>
                          <a:cs typeface="Times New Roman" pitchFamily="18" charset="0"/>
                        </a:rPr>
                        <a:t>3.       Плата в бюджет от единого налога  (4 %)</a:t>
                      </a:r>
                      <a:endParaRPr lang="ru-RU" sz="1600" b="0" i="0" u="none" strike="noStrike">
                        <a:solidFill>
                          <a:srgbClr val="000000"/>
                        </a:solidFill>
                        <a:effectLst/>
                        <a:latin typeface="+mn-lt"/>
                        <a:cs typeface="Times New Roman" pitchFamily="18" charset="0"/>
                      </a:endParaRPr>
                    </a:p>
                  </a:txBody>
                  <a:tcPr marL="85725" marR="9525" marT="9525" marB="0" anchor="ctr"/>
                </a:tc>
                <a:tc>
                  <a:txBody>
                    <a:bodyPr/>
                    <a:lstStyle/>
                    <a:p>
                      <a:pPr algn="r" fontAlgn="b"/>
                      <a:r>
                        <a:rPr lang="ru-RU" sz="1600" u="none" strike="noStrike">
                          <a:effectLst/>
                          <a:latin typeface="+mn-lt"/>
                          <a:cs typeface="Times New Roman" pitchFamily="18" charset="0"/>
                        </a:rPr>
                        <a:t>125</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94500</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7"/>
                  </a:ext>
                </a:extLst>
              </a:tr>
              <a:tr h="603989">
                <a:tc>
                  <a:txBody>
                    <a:bodyPr/>
                    <a:lstStyle/>
                    <a:p>
                      <a:pPr algn="l" fontAlgn="ctr"/>
                      <a:r>
                        <a:rPr lang="ru-RU" sz="1600" u="none" strike="noStrike">
                          <a:effectLst/>
                          <a:latin typeface="+mn-lt"/>
                          <a:cs typeface="Times New Roman" pitchFamily="18" charset="0"/>
                        </a:rPr>
                        <a:t>4.       Сколько будет стоить уборка территорий от конструкций  для бюджета </a:t>
                      </a:r>
                      <a:endParaRPr lang="ru-RU" sz="1600" b="0" i="0" u="none" strike="noStrike">
                        <a:solidFill>
                          <a:srgbClr val="000000"/>
                        </a:solidFill>
                        <a:effectLst/>
                        <a:latin typeface="+mn-lt"/>
                        <a:cs typeface="Times New Roman" pitchFamily="18" charset="0"/>
                      </a:endParaRPr>
                    </a:p>
                  </a:txBody>
                  <a:tcPr marL="85725" marR="9525" marT="9525" marB="0" anchor="ctr"/>
                </a:tc>
                <a:tc>
                  <a:txBody>
                    <a:bodyPr/>
                    <a:lstStyle/>
                    <a:p>
                      <a:pPr algn="r" fontAlgn="b"/>
                      <a:r>
                        <a:rPr lang="ru-RU" sz="1600" u="none" strike="noStrike">
                          <a:effectLst/>
                          <a:latin typeface="+mn-lt"/>
                          <a:cs typeface="Times New Roman" pitchFamily="18" charset="0"/>
                        </a:rPr>
                        <a:t>11</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8316</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u="none" strike="noStrike">
                          <a:effectLst/>
                          <a:latin typeface="+mn-lt"/>
                          <a:cs typeface="Times New Roman" pitchFamily="18" charset="0"/>
                        </a:rPr>
                        <a:t>0</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08"/>
                  </a:ext>
                </a:extLst>
              </a:tr>
              <a:tr h="317094">
                <a:tc>
                  <a:txBody>
                    <a:bodyPr/>
                    <a:lstStyle/>
                    <a:p>
                      <a:pPr algn="l" fontAlgn="ctr"/>
                      <a:r>
                        <a:rPr lang="ru-RU" sz="1600" u="none" strike="noStrike">
                          <a:effectLst/>
                          <a:latin typeface="+mn-lt"/>
                          <a:cs typeface="Times New Roman" pitchFamily="18" charset="0"/>
                        </a:rPr>
                        <a:t>ВСЕГО</a:t>
                      </a:r>
                      <a:endParaRPr lang="ru-RU" sz="1600" b="1" i="0" u="none" strike="noStrike">
                        <a:solidFill>
                          <a:srgbClr val="FF0000"/>
                        </a:solidFill>
                        <a:effectLst/>
                        <a:latin typeface="+mn-lt"/>
                        <a:cs typeface="Times New Roman" pitchFamily="18" charset="0"/>
                      </a:endParaRPr>
                    </a:p>
                  </a:txBody>
                  <a:tcPr marL="9525" marR="9525" marT="9525" marB="0" anchor="ctr"/>
                </a:tc>
                <a:tc>
                  <a:txBody>
                    <a:bodyPr/>
                    <a:lstStyle/>
                    <a:p>
                      <a:pPr algn="l"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b="1" u="none" strike="noStrike" dirty="0">
                          <a:solidFill>
                            <a:srgbClr val="FF0000"/>
                          </a:solidFill>
                          <a:effectLst/>
                          <a:latin typeface="+mn-lt"/>
                          <a:cs typeface="Times New Roman" pitchFamily="18" charset="0"/>
                        </a:rPr>
                        <a:t>686556</a:t>
                      </a:r>
                      <a:endParaRPr lang="ru-RU" sz="1600" b="1" i="0" u="none" strike="noStrike" dirty="0">
                        <a:solidFill>
                          <a:srgbClr val="FF0000"/>
                        </a:solidFill>
                        <a:effectLst/>
                        <a:latin typeface="+mn-lt"/>
                        <a:cs typeface="Times New Roman" pitchFamily="18" charset="0"/>
                      </a:endParaRPr>
                    </a:p>
                  </a:txBody>
                  <a:tcPr marL="9525" marR="9525" marT="9525" marB="0" anchor="b">
                    <a:solidFill>
                      <a:srgbClr val="FFFF00"/>
                    </a:solidFill>
                  </a:tcPr>
                </a:tc>
                <a:tc>
                  <a:txBody>
                    <a:bodyPr/>
                    <a:lstStyle/>
                    <a:p>
                      <a:pPr algn="r" fontAlgn="b"/>
                      <a:r>
                        <a:rPr lang="ru-RU" sz="1600" b="1" u="none" strike="noStrike" dirty="0">
                          <a:solidFill>
                            <a:srgbClr val="FF0000"/>
                          </a:solidFill>
                          <a:effectLst/>
                          <a:latin typeface="+mn-lt"/>
                          <a:cs typeface="Times New Roman" pitchFamily="18" charset="0"/>
                        </a:rPr>
                        <a:t>945900</a:t>
                      </a:r>
                      <a:endParaRPr lang="ru-RU" sz="1600" b="1" i="0" u="none" strike="noStrike" dirty="0">
                        <a:solidFill>
                          <a:srgbClr val="FF0000"/>
                        </a:solidFill>
                        <a:effectLst/>
                        <a:latin typeface="+mn-lt"/>
                        <a:cs typeface="Times New Roman" pitchFamily="18" charset="0"/>
                      </a:endParaRPr>
                    </a:p>
                  </a:txBody>
                  <a:tcPr marL="9525" marR="9525" marT="9525" marB="0" anchor="b">
                    <a:solidFill>
                      <a:srgbClr val="FFFF00"/>
                    </a:solidFill>
                  </a:tcPr>
                </a:tc>
                <a:extLst>
                  <a:ext uri="{0D108BD9-81ED-4DB2-BD59-A6C34878D82A}">
                    <a16:rowId xmlns:a16="http://schemas.microsoft.com/office/drawing/2014/main" val="10009"/>
                  </a:ext>
                </a:extLst>
              </a:tr>
              <a:tr h="301995">
                <a:tc>
                  <a:txBody>
                    <a:bodyPr/>
                    <a:lstStyle/>
                    <a:p>
                      <a:pPr algn="l"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l"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l"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l"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10"/>
                  </a:ext>
                </a:extLst>
              </a:tr>
              <a:tr h="301995">
                <a:tc>
                  <a:txBody>
                    <a:bodyPr/>
                    <a:lstStyle/>
                    <a:p>
                      <a:pPr algn="l" fontAlgn="ctr"/>
                      <a:r>
                        <a:rPr lang="ru-RU" sz="1600" u="none" strike="noStrike">
                          <a:effectLst/>
                          <a:latin typeface="+mn-lt"/>
                          <a:cs typeface="Times New Roman" pitchFamily="18" charset="0"/>
                        </a:rPr>
                        <a:t>Риск для бюджета самим проводить демонтаж.</a:t>
                      </a:r>
                      <a:endParaRPr lang="ru-RU" sz="1600" b="1" i="0" u="none" strike="noStrike">
                        <a:solidFill>
                          <a:srgbClr val="FF0000"/>
                        </a:solidFill>
                        <a:effectLst/>
                        <a:latin typeface="+mn-lt"/>
                        <a:cs typeface="Times New Roman" pitchFamily="18" charset="0"/>
                      </a:endParaRPr>
                    </a:p>
                  </a:txBody>
                  <a:tcPr marL="9525" marR="9525" marT="9525" marB="0" anchor="ctr"/>
                </a:tc>
                <a:tc>
                  <a:txBody>
                    <a:bodyPr/>
                    <a:lstStyle/>
                    <a:p>
                      <a:pPr algn="r" fontAlgn="b"/>
                      <a:r>
                        <a:rPr lang="ru-RU" sz="1600" b="1" u="none" strike="noStrike" dirty="0">
                          <a:effectLst/>
                          <a:latin typeface="+mn-lt"/>
                          <a:cs typeface="Times New Roman" pitchFamily="18" charset="0"/>
                        </a:rPr>
                        <a:t>3500</a:t>
                      </a:r>
                      <a:endParaRPr lang="ru-RU" sz="1600" b="1" i="0" u="none" strike="noStrike" dirty="0">
                        <a:solidFill>
                          <a:srgbClr val="000000"/>
                        </a:solidFill>
                        <a:effectLst/>
                        <a:latin typeface="+mn-lt"/>
                        <a:cs typeface="Times New Roman" pitchFamily="18" charset="0"/>
                      </a:endParaRPr>
                    </a:p>
                  </a:txBody>
                  <a:tcPr marL="9525" marR="9525" marT="9525" marB="0" anchor="b">
                    <a:solidFill>
                      <a:srgbClr val="FFFF00"/>
                    </a:solidFill>
                  </a:tcPr>
                </a:tc>
                <a:tc>
                  <a:txBody>
                    <a:bodyPr/>
                    <a:lstStyle/>
                    <a:p>
                      <a:pPr algn="r" fontAlgn="b"/>
                      <a:r>
                        <a:rPr lang="ru-RU" sz="1600" b="1" u="none" strike="noStrike" dirty="0">
                          <a:effectLst/>
                          <a:latin typeface="+mn-lt"/>
                          <a:cs typeface="Times New Roman" pitchFamily="18" charset="0"/>
                        </a:rPr>
                        <a:t>220500</a:t>
                      </a:r>
                      <a:endParaRPr lang="ru-RU" sz="1600" b="1" i="0" u="none" strike="noStrike" dirty="0">
                        <a:solidFill>
                          <a:srgbClr val="FF0000"/>
                        </a:solidFill>
                        <a:effectLst/>
                        <a:latin typeface="+mn-lt"/>
                        <a:cs typeface="Times New Roman" pitchFamily="18" charset="0"/>
                      </a:endParaRPr>
                    </a:p>
                  </a:txBody>
                  <a:tcPr marL="9525" marR="9525" marT="9525" marB="0" anchor="b">
                    <a:solidFill>
                      <a:srgbClr val="FFFF00"/>
                    </a:solidFill>
                  </a:tcPr>
                </a:tc>
                <a:tc>
                  <a:txBody>
                    <a:bodyPr/>
                    <a:lstStyle/>
                    <a:p>
                      <a:pPr algn="l"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11"/>
                  </a:ext>
                </a:extLst>
              </a:tr>
              <a:tr h="301995">
                <a:tc>
                  <a:txBody>
                    <a:bodyPr/>
                    <a:lstStyle/>
                    <a:p>
                      <a:pPr algn="l" fontAlgn="b"/>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l" fontAlgn="b"/>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l" fontAlgn="b"/>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l" fontAlgn="b"/>
                      <a:endParaRPr lang="ru-RU" sz="1600" b="0" i="0" u="none" strike="noStrike">
                        <a:solidFill>
                          <a:srgbClr val="000000"/>
                        </a:solidFill>
                        <a:effectLst/>
                        <a:latin typeface="+mn-lt"/>
                        <a:cs typeface="Times New Roman" pitchFamily="18" charset="0"/>
                      </a:endParaRPr>
                    </a:p>
                  </a:txBody>
                  <a:tcPr marL="9525" marR="9525" marT="9525" marB="0" anchor="b"/>
                </a:tc>
                <a:extLst>
                  <a:ext uri="{0D108BD9-81ED-4DB2-BD59-A6C34878D82A}">
                    <a16:rowId xmlns:a16="http://schemas.microsoft.com/office/drawing/2014/main" val="10012"/>
                  </a:ext>
                </a:extLst>
              </a:tr>
              <a:tr h="301995">
                <a:tc>
                  <a:txBody>
                    <a:bodyPr/>
                    <a:lstStyle/>
                    <a:p>
                      <a:pPr algn="l" fontAlgn="ctr"/>
                      <a:r>
                        <a:rPr lang="ru-RU" sz="1600" u="none" strike="noStrike">
                          <a:effectLst/>
                          <a:latin typeface="+mn-lt"/>
                          <a:cs typeface="Times New Roman" pitchFamily="18" charset="0"/>
                        </a:rPr>
                        <a:t>ВСЕГО с учетом риска </a:t>
                      </a:r>
                      <a:endParaRPr lang="ru-RU" sz="1600" b="1" i="0" u="none" strike="noStrike">
                        <a:solidFill>
                          <a:srgbClr val="FF0000"/>
                        </a:solidFill>
                        <a:effectLst/>
                        <a:latin typeface="+mn-lt"/>
                        <a:cs typeface="Times New Roman" pitchFamily="18" charset="0"/>
                      </a:endParaRPr>
                    </a:p>
                  </a:txBody>
                  <a:tcPr marL="9525" marR="9525" marT="9525" marB="0" anchor="ctr"/>
                </a:tc>
                <a:tc>
                  <a:txBody>
                    <a:bodyPr/>
                    <a:lstStyle/>
                    <a:p>
                      <a:pPr algn="l" fontAlgn="b"/>
                      <a:r>
                        <a:rPr lang="ru-RU" sz="1600" u="none" strike="noStrike">
                          <a:effectLst/>
                          <a:latin typeface="+mn-lt"/>
                          <a:cs typeface="Times New Roman" pitchFamily="18" charset="0"/>
                        </a:rPr>
                        <a:t> </a:t>
                      </a:r>
                      <a:endParaRPr lang="ru-RU" sz="1600" b="0" i="0" u="none" strike="noStrike">
                        <a:solidFill>
                          <a:srgbClr val="000000"/>
                        </a:solidFill>
                        <a:effectLst/>
                        <a:latin typeface="+mn-lt"/>
                        <a:cs typeface="Times New Roman" pitchFamily="18" charset="0"/>
                      </a:endParaRPr>
                    </a:p>
                  </a:txBody>
                  <a:tcPr marL="9525" marR="9525" marT="9525" marB="0" anchor="b"/>
                </a:tc>
                <a:tc>
                  <a:txBody>
                    <a:bodyPr/>
                    <a:lstStyle/>
                    <a:p>
                      <a:pPr algn="r" fontAlgn="b"/>
                      <a:r>
                        <a:rPr lang="ru-RU" sz="1600" b="1" u="none" strike="noStrike" dirty="0">
                          <a:solidFill>
                            <a:srgbClr val="FF0000"/>
                          </a:solidFill>
                          <a:effectLst/>
                          <a:latin typeface="+mn-lt"/>
                          <a:cs typeface="Times New Roman" pitchFamily="18" charset="0"/>
                        </a:rPr>
                        <a:t>907056</a:t>
                      </a:r>
                      <a:endParaRPr lang="ru-RU" sz="1600" b="1" i="0" u="none" strike="noStrike" dirty="0">
                        <a:solidFill>
                          <a:srgbClr val="FF0000"/>
                        </a:solidFill>
                        <a:effectLst/>
                        <a:latin typeface="+mn-lt"/>
                        <a:cs typeface="Times New Roman" pitchFamily="18" charset="0"/>
                      </a:endParaRPr>
                    </a:p>
                  </a:txBody>
                  <a:tcPr marL="9525" marR="9525" marT="9525" marB="0" anchor="b">
                    <a:solidFill>
                      <a:srgbClr val="FFFF00"/>
                    </a:solidFill>
                  </a:tcPr>
                </a:tc>
                <a:tc>
                  <a:txBody>
                    <a:bodyPr/>
                    <a:lstStyle/>
                    <a:p>
                      <a:pPr algn="r" fontAlgn="b"/>
                      <a:r>
                        <a:rPr lang="ru-RU" sz="1600" b="1" u="none" strike="noStrike" dirty="0">
                          <a:solidFill>
                            <a:srgbClr val="FF0000"/>
                          </a:solidFill>
                          <a:effectLst/>
                          <a:latin typeface="+mn-lt"/>
                          <a:cs typeface="Times New Roman" pitchFamily="18" charset="0"/>
                        </a:rPr>
                        <a:t>945900</a:t>
                      </a:r>
                      <a:endParaRPr lang="ru-RU" sz="1600" b="1" i="0" u="none" strike="noStrike" dirty="0">
                        <a:solidFill>
                          <a:srgbClr val="FF0000"/>
                        </a:solidFill>
                        <a:effectLst/>
                        <a:latin typeface="+mn-lt"/>
                        <a:cs typeface="Times New Roman" pitchFamily="18" charset="0"/>
                      </a:endParaRPr>
                    </a:p>
                  </a:txBody>
                  <a:tcPr marL="9525" marR="9525" marT="9525" marB="0" anchor="b">
                    <a:solidFill>
                      <a:srgbClr val="FFFF0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575408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765176" y="161126"/>
            <a:ext cx="5751040" cy="400110"/>
          </a:xfrm>
          <a:prstGeom prst="rect">
            <a:avLst/>
          </a:prstGeom>
        </p:spPr>
        <p:txBody>
          <a:bodyPr wrap="square">
            <a:spAutoFit/>
          </a:bodyPr>
          <a:lstStyle/>
          <a:p>
            <a:r>
              <a:rPr lang="uk-UA" sz="2000" b="1" dirty="0" smtClean="0">
                <a:solidFill>
                  <a:srgbClr val="FF0000"/>
                </a:solidFill>
              </a:rPr>
              <a:t>ЗОНУВАННЯ</a:t>
            </a:r>
            <a:endParaRPr lang="ru-RU" sz="2000" b="1" dirty="0">
              <a:solidFill>
                <a:srgbClr val="FF0000"/>
              </a:solidFill>
            </a:endParaRPr>
          </a:p>
        </p:txBody>
      </p:sp>
      <p:sp>
        <p:nvSpPr>
          <p:cNvPr id="14" name="TextBox 13"/>
          <p:cNvSpPr txBox="1"/>
          <p:nvPr/>
        </p:nvSpPr>
        <p:spPr>
          <a:xfrm>
            <a:off x="3347864" y="980728"/>
            <a:ext cx="2423858" cy="646331"/>
          </a:xfrm>
          <a:prstGeom prst="rect">
            <a:avLst/>
          </a:prstGeom>
          <a:noFill/>
        </p:spPr>
        <p:txBody>
          <a:bodyPr wrap="square" rtlCol="0">
            <a:spAutoFit/>
          </a:bodyPr>
          <a:lstStyle/>
          <a:p>
            <a:r>
              <a:rPr lang="uk-UA" sz="3600" b="1" dirty="0" smtClean="0"/>
              <a:t>НАСЛІДКИ</a:t>
            </a:r>
            <a:endParaRPr lang="ru-RU" sz="3600" b="1" dirty="0"/>
          </a:p>
        </p:txBody>
      </p:sp>
      <p:sp>
        <p:nvSpPr>
          <p:cNvPr id="15" name="Стрелка влево 14"/>
          <p:cNvSpPr/>
          <p:nvPr/>
        </p:nvSpPr>
        <p:spPr>
          <a:xfrm rot="20445627">
            <a:off x="2539391" y="1558209"/>
            <a:ext cx="767533"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лево 15"/>
          <p:cNvSpPr/>
          <p:nvPr/>
        </p:nvSpPr>
        <p:spPr>
          <a:xfrm rot="11919625">
            <a:off x="5629076" y="1524210"/>
            <a:ext cx="767533"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280458" y="1990581"/>
            <a:ext cx="3211422" cy="646331"/>
          </a:xfrm>
          <a:prstGeom prst="rect">
            <a:avLst/>
          </a:prstGeom>
          <a:noFill/>
        </p:spPr>
        <p:txBody>
          <a:bodyPr wrap="square" rtlCol="0">
            <a:spAutoFit/>
          </a:bodyPr>
          <a:lstStyle/>
          <a:p>
            <a:r>
              <a:rPr lang="uk-UA" sz="3600" b="1" dirty="0" smtClean="0"/>
              <a:t>ДЛЯ БІЗНЕСУ</a:t>
            </a:r>
            <a:endParaRPr lang="ru-RU" sz="3600" b="1" dirty="0"/>
          </a:p>
        </p:txBody>
      </p:sp>
      <p:sp>
        <p:nvSpPr>
          <p:cNvPr id="18" name="TextBox 17"/>
          <p:cNvSpPr txBox="1"/>
          <p:nvPr/>
        </p:nvSpPr>
        <p:spPr>
          <a:xfrm>
            <a:off x="5940152" y="1990581"/>
            <a:ext cx="2736304" cy="646331"/>
          </a:xfrm>
          <a:prstGeom prst="rect">
            <a:avLst/>
          </a:prstGeom>
          <a:noFill/>
        </p:spPr>
        <p:txBody>
          <a:bodyPr wrap="square" rtlCol="0">
            <a:spAutoFit/>
          </a:bodyPr>
          <a:lstStyle/>
          <a:p>
            <a:r>
              <a:rPr lang="uk-UA" sz="3600" b="1" dirty="0" smtClean="0"/>
              <a:t>ДЛЯ ВЛАДИ</a:t>
            </a:r>
            <a:endParaRPr lang="ru-RU" sz="3600" b="1" dirty="0"/>
          </a:p>
        </p:txBody>
      </p:sp>
      <p:sp>
        <p:nvSpPr>
          <p:cNvPr id="19" name="Прямоугольник 18"/>
          <p:cNvSpPr/>
          <p:nvPr/>
        </p:nvSpPr>
        <p:spPr>
          <a:xfrm>
            <a:off x="1389536" y="2775411"/>
            <a:ext cx="3067241" cy="769441"/>
          </a:xfrm>
          <a:prstGeom prst="rect">
            <a:avLst/>
          </a:prstGeom>
        </p:spPr>
        <p:txBody>
          <a:bodyPr wrap="square">
            <a:spAutoFit/>
          </a:bodyPr>
          <a:lstStyle/>
          <a:p>
            <a:pPr algn="just"/>
            <a:r>
              <a:rPr lang="uk-UA" sz="2200" b="1" dirty="0" smtClean="0"/>
              <a:t>Кількість конструкцій</a:t>
            </a:r>
            <a:r>
              <a:rPr lang="uk-UA" sz="2200" b="1" dirty="0"/>
              <a:t> </a:t>
            </a:r>
            <a:r>
              <a:rPr lang="uk-UA" sz="2200" b="1" dirty="0" smtClean="0"/>
              <a:t>під демонтаж</a:t>
            </a:r>
            <a:endParaRPr lang="uk-UA" sz="2200" b="1" dirty="0"/>
          </a:p>
        </p:txBody>
      </p:sp>
      <p:cxnSp>
        <p:nvCxnSpPr>
          <p:cNvPr id="23" name="Прямая соединительная линия 22"/>
          <p:cNvCxnSpPr/>
          <p:nvPr/>
        </p:nvCxnSpPr>
        <p:spPr>
          <a:xfrm flipH="1">
            <a:off x="4559793" y="1916832"/>
            <a:ext cx="1" cy="4283606"/>
          </a:xfrm>
          <a:prstGeom prst="line">
            <a:avLst/>
          </a:prstGeom>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208450" y="2564904"/>
            <a:ext cx="1181086" cy="1081980"/>
          </a:xfrm>
          <a:prstGeom prst="ellipse">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uk-UA" sz="4400" b="1" dirty="0" smtClean="0">
                <a:solidFill>
                  <a:schemeClr val="tx1"/>
                </a:solidFill>
                <a:cs typeface="Aharoni" panose="02010803020104030203" pitchFamily="2" charset="-79"/>
              </a:rPr>
              <a:t>63</a:t>
            </a:r>
            <a:endParaRPr lang="ru-RU" sz="4400" b="1" dirty="0">
              <a:solidFill>
                <a:schemeClr val="tx1"/>
              </a:solidFill>
              <a:cs typeface="Aharoni" panose="02010803020104030203" pitchFamily="2" charset="-79"/>
            </a:endParaRPr>
          </a:p>
        </p:txBody>
      </p:sp>
      <p:sp>
        <p:nvSpPr>
          <p:cNvPr id="25" name="TextBox 24"/>
          <p:cNvSpPr txBox="1"/>
          <p:nvPr/>
        </p:nvSpPr>
        <p:spPr>
          <a:xfrm>
            <a:off x="1434480" y="3618840"/>
            <a:ext cx="2110320" cy="461665"/>
          </a:xfrm>
          <a:prstGeom prst="rect">
            <a:avLst/>
          </a:prstGeom>
          <a:noFill/>
        </p:spPr>
        <p:txBody>
          <a:bodyPr wrap="square" rtlCol="0">
            <a:spAutoFit/>
          </a:bodyPr>
          <a:lstStyle/>
          <a:p>
            <a:pPr algn="ctr"/>
            <a:r>
              <a:rPr lang="uk-UA" sz="2400" dirty="0" smtClean="0">
                <a:solidFill>
                  <a:srgbClr val="FF0000"/>
                </a:solidFill>
                <a:latin typeface="Arial Black" panose="020B0A04020102020204" pitchFamily="34" charset="0"/>
              </a:rPr>
              <a:t>ВИТРАТИ</a:t>
            </a:r>
            <a:endParaRPr lang="ru-RU" sz="2400" dirty="0">
              <a:solidFill>
                <a:srgbClr val="FF0000"/>
              </a:solidFill>
              <a:latin typeface="Arial Black" panose="020B0A04020102020204" pitchFamily="34" charset="0"/>
            </a:endParaRPr>
          </a:p>
        </p:txBody>
      </p:sp>
      <p:sp>
        <p:nvSpPr>
          <p:cNvPr id="26" name="Прямоугольник 25"/>
          <p:cNvSpPr/>
          <p:nvPr/>
        </p:nvSpPr>
        <p:spPr>
          <a:xfrm>
            <a:off x="208450" y="4138628"/>
            <a:ext cx="1389535" cy="584775"/>
          </a:xfrm>
          <a:prstGeom prst="rect">
            <a:avLst/>
          </a:prstGeom>
        </p:spPr>
        <p:txBody>
          <a:bodyPr wrap="square">
            <a:spAutoFit/>
          </a:bodyPr>
          <a:lstStyle/>
          <a:p>
            <a:r>
              <a:rPr lang="uk-UA" sz="1600" b="1" dirty="0" smtClean="0"/>
              <a:t>ДЕМОНТАЖ</a:t>
            </a:r>
          </a:p>
          <a:p>
            <a:r>
              <a:rPr lang="uk-UA" sz="1600" b="1" dirty="0" smtClean="0"/>
              <a:t>«НА СКЛАД»</a:t>
            </a:r>
            <a:endParaRPr lang="uk-UA" sz="1600" b="1" dirty="0"/>
          </a:p>
        </p:txBody>
      </p:sp>
      <p:sp>
        <p:nvSpPr>
          <p:cNvPr id="27" name="Прямоугольник 26"/>
          <p:cNvSpPr/>
          <p:nvPr/>
        </p:nvSpPr>
        <p:spPr>
          <a:xfrm>
            <a:off x="1488207" y="4140369"/>
            <a:ext cx="1787649" cy="584775"/>
          </a:xfrm>
          <a:prstGeom prst="rect">
            <a:avLst/>
          </a:prstGeom>
        </p:spPr>
        <p:txBody>
          <a:bodyPr wrap="square">
            <a:spAutoFit/>
          </a:bodyPr>
          <a:lstStyle/>
          <a:p>
            <a:r>
              <a:rPr lang="uk-UA" sz="1600" b="1" dirty="0" smtClean="0"/>
              <a:t>ДЕМОНТАЖ З ПЕРЕНЕСЕННЯМ</a:t>
            </a:r>
            <a:endParaRPr lang="uk-UA" sz="1600" b="1" dirty="0"/>
          </a:p>
        </p:txBody>
      </p:sp>
      <p:sp>
        <p:nvSpPr>
          <p:cNvPr id="28" name="Прямоугольник 27"/>
          <p:cNvSpPr/>
          <p:nvPr/>
        </p:nvSpPr>
        <p:spPr>
          <a:xfrm>
            <a:off x="3133568" y="4140369"/>
            <a:ext cx="1510440" cy="584775"/>
          </a:xfrm>
          <a:prstGeom prst="rect">
            <a:avLst/>
          </a:prstGeom>
        </p:spPr>
        <p:txBody>
          <a:bodyPr wrap="square">
            <a:spAutoFit/>
          </a:bodyPr>
          <a:lstStyle/>
          <a:p>
            <a:r>
              <a:rPr lang="uk-UA" sz="1600" b="1" dirty="0" smtClean="0"/>
              <a:t>ДЕМОНТАЖ ІЗ ЗАМІНОЮ</a:t>
            </a:r>
            <a:endParaRPr lang="uk-UA" sz="1600" b="1" dirty="0"/>
          </a:p>
        </p:txBody>
      </p:sp>
      <p:sp>
        <p:nvSpPr>
          <p:cNvPr id="29" name="Стрелка вниз 28"/>
          <p:cNvSpPr/>
          <p:nvPr/>
        </p:nvSpPr>
        <p:spPr>
          <a:xfrm>
            <a:off x="747145" y="4723403"/>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2159653" y="4723403"/>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3499856" y="4727598"/>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p:cNvSpPr txBox="1"/>
          <p:nvPr/>
        </p:nvSpPr>
        <p:spPr>
          <a:xfrm>
            <a:off x="467543" y="5373216"/>
            <a:ext cx="1130441" cy="1077218"/>
          </a:xfrm>
          <a:prstGeom prst="rect">
            <a:avLst/>
          </a:prstGeom>
          <a:noFill/>
        </p:spPr>
        <p:txBody>
          <a:bodyPr wrap="square" rtlCol="0">
            <a:spAutoFit/>
          </a:bodyPr>
          <a:lstStyle/>
          <a:p>
            <a:r>
              <a:rPr lang="uk-UA" sz="3200" b="1" dirty="0" smtClean="0"/>
              <a:t>410 </a:t>
            </a:r>
            <a:r>
              <a:rPr lang="en-US" sz="3200" b="1" dirty="0" smtClean="0"/>
              <a:t> </a:t>
            </a:r>
            <a:r>
              <a:rPr lang="uk-UA" sz="3200" b="1" dirty="0" smtClean="0"/>
              <a:t>тис.</a:t>
            </a:r>
            <a:endParaRPr lang="ru-RU" sz="3200" b="1" dirty="0"/>
          </a:p>
        </p:txBody>
      </p:sp>
      <p:sp>
        <p:nvSpPr>
          <p:cNvPr id="33" name="TextBox 32"/>
          <p:cNvSpPr txBox="1"/>
          <p:nvPr/>
        </p:nvSpPr>
        <p:spPr>
          <a:xfrm>
            <a:off x="1857383" y="5373216"/>
            <a:ext cx="1130441" cy="1077218"/>
          </a:xfrm>
          <a:prstGeom prst="rect">
            <a:avLst/>
          </a:prstGeom>
          <a:noFill/>
        </p:spPr>
        <p:txBody>
          <a:bodyPr wrap="square" rtlCol="0">
            <a:spAutoFit/>
          </a:bodyPr>
          <a:lstStyle/>
          <a:p>
            <a:r>
              <a:rPr lang="uk-UA" sz="3200" b="1" dirty="0" smtClean="0"/>
              <a:t>360 </a:t>
            </a:r>
            <a:r>
              <a:rPr lang="en-US" sz="3200" b="1" dirty="0" smtClean="0"/>
              <a:t> </a:t>
            </a:r>
            <a:r>
              <a:rPr lang="uk-UA" sz="3200" b="1" dirty="0" smtClean="0"/>
              <a:t>тис.</a:t>
            </a:r>
            <a:endParaRPr lang="ru-RU" sz="3200" b="1" dirty="0"/>
          </a:p>
        </p:txBody>
      </p:sp>
      <p:sp>
        <p:nvSpPr>
          <p:cNvPr id="34" name="TextBox 33"/>
          <p:cNvSpPr txBox="1"/>
          <p:nvPr/>
        </p:nvSpPr>
        <p:spPr>
          <a:xfrm>
            <a:off x="3017730" y="5344385"/>
            <a:ext cx="1349333" cy="584775"/>
          </a:xfrm>
          <a:prstGeom prst="rect">
            <a:avLst/>
          </a:prstGeom>
          <a:noFill/>
        </p:spPr>
        <p:txBody>
          <a:bodyPr wrap="square" rtlCol="0">
            <a:spAutoFit/>
          </a:bodyPr>
          <a:lstStyle/>
          <a:p>
            <a:r>
              <a:rPr lang="uk-UA" sz="3200" b="1" dirty="0" smtClean="0"/>
              <a:t>5 </a:t>
            </a:r>
            <a:r>
              <a:rPr lang="en-US" sz="3200" b="1" dirty="0" smtClean="0"/>
              <a:t> </a:t>
            </a:r>
            <a:r>
              <a:rPr lang="uk-UA" sz="3200" b="1" dirty="0" smtClean="0"/>
              <a:t>млн</a:t>
            </a:r>
            <a:endParaRPr lang="ru-RU" sz="3200" b="1" dirty="0"/>
          </a:p>
        </p:txBody>
      </p:sp>
      <p:sp>
        <p:nvSpPr>
          <p:cNvPr id="35" name="Прямоугольник 34"/>
          <p:cNvSpPr/>
          <p:nvPr/>
        </p:nvSpPr>
        <p:spPr>
          <a:xfrm>
            <a:off x="4851966" y="3460851"/>
            <a:ext cx="1761271" cy="400110"/>
          </a:xfrm>
          <a:prstGeom prst="rect">
            <a:avLst/>
          </a:prstGeom>
        </p:spPr>
        <p:txBody>
          <a:bodyPr wrap="square">
            <a:spAutoFit/>
          </a:bodyPr>
          <a:lstStyle/>
          <a:p>
            <a:r>
              <a:rPr lang="uk-UA" sz="2000" b="1" dirty="0" smtClean="0"/>
              <a:t>МІСЦЕВИЙ</a:t>
            </a:r>
            <a:endParaRPr lang="uk-UA" sz="2000" b="1" dirty="0"/>
          </a:p>
        </p:txBody>
      </p:sp>
      <p:sp>
        <p:nvSpPr>
          <p:cNvPr id="36" name="Прямоугольник 35"/>
          <p:cNvSpPr/>
          <p:nvPr/>
        </p:nvSpPr>
        <p:spPr>
          <a:xfrm>
            <a:off x="6915185" y="3462959"/>
            <a:ext cx="1761271" cy="400110"/>
          </a:xfrm>
          <a:prstGeom prst="rect">
            <a:avLst/>
          </a:prstGeom>
        </p:spPr>
        <p:txBody>
          <a:bodyPr wrap="square">
            <a:spAutoFit/>
          </a:bodyPr>
          <a:lstStyle/>
          <a:p>
            <a:r>
              <a:rPr lang="uk-UA" sz="2000" b="1" dirty="0" smtClean="0"/>
              <a:t>ДЕРЖАВНИЙ</a:t>
            </a:r>
            <a:endParaRPr lang="uk-UA" sz="2000" b="1" dirty="0"/>
          </a:p>
        </p:txBody>
      </p:sp>
      <p:sp>
        <p:nvSpPr>
          <p:cNvPr id="37" name="Стрелка вниз 36"/>
          <p:cNvSpPr/>
          <p:nvPr/>
        </p:nvSpPr>
        <p:spPr>
          <a:xfrm>
            <a:off x="5406215" y="4005064"/>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a:off x="7638721" y="4005064"/>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p:cNvSpPr txBox="1"/>
          <p:nvPr/>
        </p:nvSpPr>
        <p:spPr>
          <a:xfrm>
            <a:off x="5032996" y="4604245"/>
            <a:ext cx="1663388" cy="584775"/>
          </a:xfrm>
          <a:prstGeom prst="rect">
            <a:avLst/>
          </a:prstGeom>
          <a:noFill/>
        </p:spPr>
        <p:txBody>
          <a:bodyPr wrap="square" rtlCol="0">
            <a:spAutoFit/>
          </a:bodyPr>
          <a:lstStyle/>
          <a:p>
            <a:r>
              <a:rPr lang="uk-UA" sz="3200" b="1" dirty="0" smtClean="0"/>
              <a:t>907 </a:t>
            </a:r>
            <a:r>
              <a:rPr lang="en-US" sz="3200" b="1" dirty="0" smtClean="0"/>
              <a:t> </a:t>
            </a:r>
            <a:r>
              <a:rPr lang="uk-UA" sz="3200" b="1" dirty="0" smtClean="0"/>
              <a:t>тис.</a:t>
            </a:r>
            <a:endParaRPr lang="ru-RU" sz="3200" b="1" dirty="0"/>
          </a:p>
        </p:txBody>
      </p:sp>
      <p:sp>
        <p:nvSpPr>
          <p:cNvPr id="40" name="TextBox 39"/>
          <p:cNvSpPr txBox="1"/>
          <p:nvPr/>
        </p:nvSpPr>
        <p:spPr>
          <a:xfrm>
            <a:off x="7050482" y="4604244"/>
            <a:ext cx="1663388" cy="584775"/>
          </a:xfrm>
          <a:prstGeom prst="rect">
            <a:avLst/>
          </a:prstGeom>
          <a:noFill/>
        </p:spPr>
        <p:txBody>
          <a:bodyPr wrap="square" rtlCol="0">
            <a:spAutoFit/>
          </a:bodyPr>
          <a:lstStyle/>
          <a:p>
            <a:r>
              <a:rPr lang="uk-UA" sz="3200" b="1" dirty="0" smtClean="0"/>
              <a:t>946 </a:t>
            </a:r>
            <a:r>
              <a:rPr lang="en-US" sz="3200" b="1" dirty="0" smtClean="0"/>
              <a:t> </a:t>
            </a:r>
            <a:r>
              <a:rPr lang="uk-UA" sz="3200" b="1" dirty="0" smtClean="0"/>
              <a:t>тис.</a:t>
            </a:r>
            <a:endParaRPr lang="ru-RU" sz="3200" b="1" dirty="0"/>
          </a:p>
        </p:txBody>
      </p:sp>
      <p:sp>
        <p:nvSpPr>
          <p:cNvPr id="41" name="TextBox 40"/>
          <p:cNvSpPr txBox="1"/>
          <p:nvPr/>
        </p:nvSpPr>
        <p:spPr>
          <a:xfrm>
            <a:off x="4644008" y="2703810"/>
            <a:ext cx="4677447" cy="461665"/>
          </a:xfrm>
          <a:prstGeom prst="rect">
            <a:avLst/>
          </a:prstGeom>
          <a:noFill/>
        </p:spPr>
        <p:txBody>
          <a:bodyPr wrap="square" rtlCol="0">
            <a:spAutoFit/>
          </a:bodyPr>
          <a:lstStyle/>
          <a:p>
            <a:pPr algn="ctr"/>
            <a:r>
              <a:rPr lang="uk-UA" sz="2400" dirty="0" smtClean="0">
                <a:solidFill>
                  <a:srgbClr val="FF0000"/>
                </a:solidFill>
                <a:latin typeface="Arial Black" panose="020B0A04020102020204" pitchFamily="34" charset="0"/>
              </a:rPr>
              <a:t>ВИТРАТИ БЮДЖЕТУ</a:t>
            </a:r>
            <a:endParaRPr lang="ru-RU" sz="2400" dirty="0">
              <a:solidFill>
                <a:srgbClr val="FF0000"/>
              </a:solidFill>
              <a:latin typeface="Arial Black" panose="020B0A04020102020204" pitchFamily="34" charset="0"/>
            </a:endParaRPr>
          </a:p>
        </p:txBody>
      </p:sp>
      <p:sp>
        <p:nvSpPr>
          <p:cNvPr id="42" name="Стрелка вниз 41"/>
          <p:cNvSpPr/>
          <p:nvPr/>
        </p:nvSpPr>
        <p:spPr>
          <a:xfrm>
            <a:off x="6153895" y="5189020"/>
            <a:ext cx="1193167" cy="722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5406215" y="6127849"/>
            <a:ext cx="2910201" cy="584775"/>
          </a:xfrm>
          <a:prstGeom prst="rect">
            <a:avLst/>
          </a:prstGeom>
          <a:noFill/>
        </p:spPr>
        <p:txBody>
          <a:bodyPr wrap="square" rtlCol="0">
            <a:spAutoFit/>
          </a:bodyPr>
          <a:lstStyle/>
          <a:p>
            <a:r>
              <a:rPr lang="uk-UA" sz="3200" b="1" dirty="0" smtClean="0"/>
              <a:t>1 млн. 853 </a:t>
            </a:r>
            <a:r>
              <a:rPr lang="en-US" sz="3200" b="1" dirty="0" smtClean="0"/>
              <a:t> </a:t>
            </a:r>
            <a:r>
              <a:rPr lang="uk-UA" sz="3200" b="1" dirty="0" smtClean="0"/>
              <a:t>тис.</a:t>
            </a:r>
            <a:endParaRPr lang="ru-RU" sz="3200" b="1" dirty="0"/>
          </a:p>
        </p:txBody>
      </p:sp>
      <p:pic>
        <p:nvPicPr>
          <p:cNvPr id="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691" y="160338"/>
            <a:ext cx="1065467" cy="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8281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765176" y="161126"/>
            <a:ext cx="5751040" cy="400110"/>
          </a:xfrm>
          <a:prstGeom prst="rect">
            <a:avLst/>
          </a:prstGeom>
        </p:spPr>
        <p:txBody>
          <a:bodyPr wrap="square">
            <a:spAutoFit/>
          </a:bodyPr>
          <a:lstStyle/>
          <a:p>
            <a:r>
              <a:rPr lang="uk-UA" sz="2000" b="1" dirty="0" smtClean="0">
                <a:solidFill>
                  <a:srgbClr val="FF0000"/>
                </a:solidFill>
              </a:rPr>
              <a:t>ЗОНУВАННЯ</a:t>
            </a:r>
            <a:endParaRPr lang="ru-RU" sz="2000" b="1" dirty="0">
              <a:solidFill>
                <a:srgbClr val="FF0000"/>
              </a:solidFill>
            </a:endParaRPr>
          </a:p>
        </p:txBody>
      </p:sp>
      <p:sp>
        <p:nvSpPr>
          <p:cNvPr id="45" name="TextBox 44"/>
          <p:cNvSpPr txBox="1"/>
          <p:nvPr/>
        </p:nvSpPr>
        <p:spPr>
          <a:xfrm>
            <a:off x="208450" y="821903"/>
            <a:ext cx="5292667" cy="461665"/>
          </a:xfrm>
          <a:prstGeom prst="rect">
            <a:avLst/>
          </a:prstGeom>
          <a:noFill/>
        </p:spPr>
        <p:txBody>
          <a:bodyPr wrap="square" rtlCol="0">
            <a:spAutoFit/>
          </a:bodyPr>
          <a:lstStyle/>
          <a:p>
            <a:r>
              <a:rPr lang="uk-UA" sz="2400" b="1" dirty="0" smtClean="0">
                <a:latin typeface="Arial Black" panose="020B0A04020102020204" pitchFamily="34" charset="0"/>
              </a:rPr>
              <a:t>ІНІЦІАТИВА    ОПЕРАТОРІВ</a:t>
            </a:r>
            <a:endParaRPr lang="ru-RU" sz="2400" b="1" dirty="0">
              <a:latin typeface="Arial Black" panose="020B0A04020102020204" pitchFamily="34" charset="0"/>
            </a:endParaRPr>
          </a:p>
        </p:txBody>
      </p:sp>
      <p:sp>
        <p:nvSpPr>
          <p:cNvPr id="46" name="TextBox 45"/>
          <p:cNvSpPr txBox="1"/>
          <p:nvPr/>
        </p:nvSpPr>
        <p:spPr>
          <a:xfrm>
            <a:off x="3203848" y="1052736"/>
            <a:ext cx="3612069" cy="830997"/>
          </a:xfrm>
          <a:prstGeom prst="rect">
            <a:avLst/>
          </a:prstGeom>
          <a:noFill/>
        </p:spPr>
        <p:txBody>
          <a:bodyPr wrap="square" rtlCol="0">
            <a:spAutoFit/>
          </a:bodyPr>
          <a:lstStyle/>
          <a:p>
            <a:r>
              <a:rPr lang="uk-UA" sz="4800" b="1" dirty="0" smtClean="0"/>
              <a:t>результат</a:t>
            </a:r>
            <a:endParaRPr lang="ru-RU" sz="4800" b="1" dirty="0"/>
          </a:p>
        </p:txBody>
      </p:sp>
      <p:sp>
        <p:nvSpPr>
          <p:cNvPr id="47" name="Стрелка влево 46"/>
          <p:cNvSpPr/>
          <p:nvPr/>
        </p:nvSpPr>
        <p:spPr>
          <a:xfrm rot="20445627">
            <a:off x="2539391" y="1774233"/>
            <a:ext cx="767533"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трелка влево 47"/>
          <p:cNvSpPr/>
          <p:nvPr/>
        </p:nvSpPr>
        <p:spPr>
          <a:xfrm rot="11919625">
            <a:off x="5629076" y="1805398"/>
            <a:ext cx="767533"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280458" y="2206605"/>
            <a:ext cx="3211422" cy="646331"/>
          </a:xfrm>
          <a:prstGeom prst="rect">
            <a:avLst/>
          </a:prstGeom>
          <a:noFill/>
        </p:spPr>
        <p:txBody>
          <a:bodyPr wrap="square" rtlCol="0">
            <a:spAutoFit/>
          </a:bodyPr>
          <a:lstStyle/>
          <a:p>
            <a:r>
              <a:rPr lang="uk-UA" sz="3600" b="1" dirty="0" smtClean="0"/>
              <a:t>ДЛЯ БІЗНЕСУ</a:t>
            </a:r>
            <a:endParaRPr lang="ru-RU" sz="3600" b="1" dirty="0"/>
          </a:p>
        </p:txBody>
      </p:sp>
      <p:sp>
        <p:nvSpPr>
          <p:cNvPr id="50" name="TextBox 49"/>
          <p:cNvSpPr txBox="1"/>
          <p:nvPr/>
        </p:nvSpPr>
        <p:spPr>
          <a:xfrm>
            <a:off x="5940152" y="2206605"/>
            <a:ext cx="2736304" cy="646331"/>
          </a:xfrm>
          <a:prstGeom prst="rect">
            <a:avLst/>
          </a:prstGeom>
          <a:noFill/>
        </p:spPr>
        <p:txBody>
          <a:bodyPr wrap="square" rtlCol="0">
            <a:spAutoFit/>
          </a:bodyPr>
          <a:lstStyle/>
          <a:p>
            <a:r>
              <a:rPr lang="uk-UA" sz="3600" b="1" dirty="0" smtClean="0"/>
              <a:t>ДЛЯ ВЛАДИ</a:t>
            </a:r>
            <a:endParaRPr lang="ru-RU" sz="3600" b="1" dirty="0"/>
          </a:p>
        </p:txBody>
      </p:sp>
      <p:sp>
        <p:nvSpPr>
          <p:cNvPr id="51" name="Прямоугольник 50"/>
          <p:cNvSpPr/>
          <p:nvPr/>
        </p:nvSpPr>
        <p:spPr>
          <a:xfrm>
            <a:off x="1632223" y="2927846"/>
            <a:ext cx="2579737" cy="1077218"/>
          </a:xfrm>
          <a:prstGeom prst="rect">
            <a:avLst/>
          </a:prstGeom>
        </p:spPr>
        <p:txBody>
          <a:bodyPr wrap="square">
            <a:spAutoFit/>
          </a:bodyPr>
          <a:lstStyle/>
          <a:p>
            <a:pPr algn="just"/>
            <a:r>
              <a:rPr lang="uk-UA" sz="3200" b="1" dirty="0" smtClean="0"/>
              <a:t>конструкцій збережено</a:t>
            </a:r>
            <a:endParaRPr lang="uk-UA" sz="3200" b="1" dirty="0"/>
          </a:p>
        </p:txBody>
      </p:sp>
      <p:cxnSp>
        <p:nvCxnSpPr>
          <p:cNvPr id="52" name="Прямая соединительная линия 51"/>
          <p:cNvCxnSpPr/>
          <p:nvPr/>
        </p:nvCxnSpPr>
        <p:spPr>
          <a:xfrm flipH="1">
            <a:off x="4559793" y="2132856"/>
            <a:ext cx="1" cy="4283606"/>
          </a:xfrm>
          <a:prstGeom prst="line">
            <a:avLst/>
          </a:prstGeom>
        </p:spPr>
        <p:style>
          <a:lnRef idx="3">
            <a:schemeClr val="accent1"/>
          </a:lnRef>
          <a:fillRef idx="0">
            <a:schemeClr val="accent1"/>
          </a:fillRef>
          <a:effectRef idx="2">
            <a:schemeClr val="accent1"/>
          </a:effectRef>
          <a:fontRef idx="minor">
            <a:schemeClr val="tx1"/>
          </a:fontRef>
        </p:style>
      </p:cxnSp>
      <p:sp>
        <p:nvSpPr>
          <p:cNvPr id="53" name="TextBox 52"/>
          <p:cNvSpPr txBox="1"/>
          <p:nvPr/>
        </p:nvSpPr>
        <p:spPr>
          <a:xfrm>
            <a:off x="208450" y="2923084"/>
            <a:ext cx="1181086" cy="1081980"/>
          </a:xfrm>
          <a:prstGeom prst="ellipse">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uk-UA" sz="4400" b="1" dirty="0" smtClean="0">
                <a:solidFill>
                  <a:schemeClr val="tx1"/>
                </a:solidFill>
                <a:cs typeface="Aharoni" panose="02010803020104030203" pitchFamily="2" charset="-79"/>
              </a:rPr>
              <a:t>42</a:t>
            </a:r>
            <a:endParaRPr lang="ru-RU" sz="4400" b="1" dirty="0">
              <a:solidFill>
                <a:schemeClr val="tx1"/>
              </a:solidFill>
              <a:cs typeface="Aharoni" panose="02010803020104030203" pitchFamily="2" charset="-79"/>
            </a:endParaRPr>
          </a:p>
        </p:txBody>
      </p:sp>
      <p:sp>
        <p:nvSpPr>
          <p:cNvPr id="54" name="TextBox 53"/>
          <p:cNvSpPr txBox="1"/>
          <p:nvPr/>
        </p:nvSpPr>
        <p:spPr>
          <a:xfrm>
            <a:off x="208450" y="4298320"/>
            <a:ext cx="4211961" cy="1938992"/>
          </a:xfrm>
          <a:prstGeom prst="rect">
            <a:avLst/>
          </a:prstGeom>
          <a:noFill/>
        </p:spPr>
        <p:txBody>
          <a:bodyPr wrap="square" rtlCol="0">
            <a:spAutoFit/>
          </a:bodyPr>
          <a:lstStyle/>
          <a:p>
            <a:pPr algn="ctr"/>
            <a:r>
              <a:rPr lang="uk-UA" sz="4000" dirty="0" smtClean="0">
                <a:solidFill>
                  <a:srgbClr val="FF0000"/>
                </a:solidFill>
                <a:latin typeface="Arial Black" panose="020B0A04020102020204" pitchFamily="34" charset="0"/>
              </a:rPr>
              <a:t>ВИТРАТИ ЗМЕНШЕНО ВТРИЧІ</a:t>
            </a:r>
            <a:endParaRPr lang="ru-RU" sz="4000" dirty="0">
              <a:solidFill>
                <a:srgbClr val="FF0000"/>
              </a:solidFill>
              <a:latin typeface="Arial Black" panose="020B0A04020102020204" pitchFamily="34" charset="0"/>
            </a:endParaRPr>
          </a:p>
        </p:txBody>
      </p:sp>
      <p:sp>
        <p:nvSpPr>
          <p:cNvPr id="55" name="TextBox 54"/>
          <p:cNvSpPr txBox="1"/>
          <p:nvPr/>
        </p:nvSpPr>
        <p:spPr>
          <a:xfrm>
            <a:off x="4644008" y="2919834"/>
            <a:ext cx="4677447" cy="461665"/>
          </a:xfrm>
          <a:prstGeom prst="rect">
            <a:avLst/>
          </a:prstGeom>
          <a:noFill/>
        </p:spPr>
        <p:txBody>
          <a:bodyPr wrap="square" rtlCol="0">
            <a:spAutoFit/>
          </a:bodyPr>
          <a:lstStyle/>
          <a:p>
            <a:pPr algn="ctr"/>
            <a:r>
              <a:rPr lang="uk-UA" sz="2400" dirty="0" smtClean="0">
                <a:solidFill>
                  <a:srgbClr val="FF0000"/>
                </a:solidFill>
                <a:latin typeface="Arial Black" panose="020B0A04020102020204" pitchFamily="34" charset="0"/>
              </a:rPr>
              <a:t>ЕКОНОМІЯ БЮДЖЕТУ</a:t>
            </a:r>
            <a:endParaRPr lang="ru-RU" sz="2400" dirty="0">
              <a:solidFill>
                <a:srgbClr val="FF0000"/>
              </a:solidFill>
              <a:latin typeface="Arial Black" panose="020B0A04020102020204" pitchFamily="34" charset="0"/>
            </a:endParaRPr>
          </a:p>
        </p:txBody>
      </p:sp>
      <p:sp>
        <p:nvSpPr>
          <p:cNvPr id="56" name="Прямоугольник 55"/>
          <p:cNvSpPr/>
          <p:nvPr/>
        </p:nvSpPr>
        <p:spPr>
          <a:xfrm>
            <a:off x="4841379" y="3662853"/>
            <a:ext cx="1761271" cy="400110"/>
          </a:xfrm>
          <a:prstGeom prst="rect">
            <a:avLst/>
          </a:prstGeom>
        </p:spPr>
        <p:txBody>
          <a:bodyPr wrap="square">
            <a:spAutoFit/>
          </a:bodyPr>
          <a:lstStyle/>
          <a:p>
            <a:r>
              <a:rPr lang="uk-UA" sz="2000" b="1" dirty="0" smtClean="0"/>
              <a:t>МІСЦЕВИЙ</a:t>
            </a:r>
            <a:endParaRPr lang="uk-UA" sz="2000" b="1" dirty="0"/>
          </a:p>
        </p:txBody>
      </p:sp>
      <p:sp>
        <p:nvSpPr>
          <p:cNvPr id="57" name="Прямоугольник 56"/>
          <p:cNvSpPr/>
          <p:nvPr/>
        </p:nvSpPr>
        <p:spPr>
          <a:xfrm>
            <a:off x="6952599" y="3662853"/>
            <a:ext cx="1761271" cy="400110"/>
          </a:xfrm>
          <a:prstGeom prst="rect">
            <a:avLst/>
          </a:prstGeom>
        </p:spPr>
        <p:txBody>
          <a:bodyPr wrap="square">
            <a:spAutoFit/>
          </a:bodyPr>
          <a:lstStyle/>
          <a:p>
            <a:r>
              <a:rPr lang="uk-UA" sz="2000" b="1" dirty="0" smtClean="0"/>
              <a:t>ДЕРЖАВНИЙ</a:t>
            </a:r>
            <a:endParaRPr lang="uk-UA" sz="2000" b="1" dirty="0"/>
          </a:p>
        </p:txBody>
      </p:sp>
      <p:sp>
        <p:nvSpPr>
          <p:cNvPr id="58" name="Стрелка вниз 57"/>
          <p:cNvSpPr/>
          <p:nvPr/>
        </p:nvSpPr>
        <p:spPr>
          <a:xfrm>
            <a:off x="5406215" y="4221088"/>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Стрелка вниз 58"/>
          <p:cNvSpPr/>
          <p:nvPr/>
        </p:nvSpPr>
        <p:spPr>
          <a:xfrm>
            <a:off x="7638721" y="4221088"/>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p:cNvSpPr txBox="1"/>
          <p:nvPr/>
        </p:nvSpPr>
        <p:spPr>
          <a:xfrm>
            <a:off x="5032996" y="4820269"/>
            <a:ext cx="1663388" cy="584775"/>
          </a:xfrm>
          <a:prstGeom prst="rect">
            <a:avLst/>
          </a:prstGeom>
          <a:noFill/>
        </p:spPr>
        <p:txBody>
          <a:bodyPr wrap="square" rtlCol="0">
            <a:spAutoFit/>
          </a:bodyPr>
          <a:lstStyle/>
          <a:p>
            <a:r>
              <a:rPr lang="uk-UA" sz="3200" b="1" dirty="0" smtClean="0"/>
              <a:t>600 </a:t>
            </a:r>
            <a:r>
              <a:rPr lang="en-US" sz="3200" b="1" dirty="0" smtClean="0"/>
              <a:t> </a:t>
            </a:r>
            <a:r>
              <a:rPr lang="uk-UA" sz="3200" b="1" dirty="0" smtClean="0"/>
              <a:t>тис.</a:t>
            </a:r>
            <a:endParaRPr lang="ru-RU" sz="3200" b="1" dirty="0"/>
          </a:p>
        </p:txBody>
      </p:sp>
      <p:sp>
        <p:nvSpPr>
          <p:cNvPr id="61" name="TextBox 60"/>
          <p:cNvSpPr txBox="1"/>
          <p:nvPr/>
        </p:nvSpPr>
        <p:spPr>
          <a:xfrm>
            <a:off x="7050482" y="4820268"/>
            <a:ext cx="1663388" cy="584775"/>
          </a:xfrm>
          <a:prstGeom prst="rect">
            <a:avLst/>
          </a:prstGeom>
          <a:noFill/>
        </p:spPr>
        <p:txBody>
          <a:bodyPr wrap="square" rtlCol="0">
            <a:spAutoFit/>
          </a:bodyPr>
          <a:lstStyle/>
          <a:p>
            <a:r>
              <a:rPr lang="uk-UA" sz="3200" b="1" dirty="0" smtClean="0"/>
              <a:t>630</a:t>
            </a:r>
            <a:r>
              <a:rPr lang="en-US" sz="3200" b="1" dirty="0" smtClean="0"/>
              <a:t> </a:t>
            </a:r>
            <a:r>
              <a:rPr lang="uk-UA" sz="3200" b="1" dirty="0" smtClean="0"/>
              <a:t>тис.</a:t>
            </a:r>
            <a:endParaRPr lang="ru-RU" sz="3200" b="1" dirty="0"/>
          </a:p>
        </p:txBody>
      </p:sp>
      <p:sp>
        <p:nvSpPr>
          <p:cNvPr id="62" name="TextBox 61"/>
          <p:cNvSpPr txBox="1"/>
          <p:nvPr/>
        </p:nvSpPr>
        <p:spPr>
          <a:xfrm>
            <a:off x="5436096" y="6124074"/>
            <a:ext cx="2910201" cy="584775"/>
          </a:xfrm>
          <a:prstGeom prst="rect">
            <a:avLst/>
          </a:prstGeom>
          <a:noFill/>
        </p:spPr>
        <p:txBody>
          <a:bodyPr wrap="square" rtlCol="0">
            <a:spAutoFit/>
          </a:bodyPr>
          <a:lstStyle/>
          <a:p>
            <a:r>
              <a:rPr lang="uk-UA" sz="3200" b="1" dirty="0" smtClean="0"/>
              <a:t>1млн. 230 тис.</a:t>
            </a:r>
            <a:endParaRPr lang="ru-RU" sz="3200" b="1" dirty="0"/>
          </a:p>
        </p:txBody>
      </p:sp>
      <p:sp>
        <p:nvSpPr>
          <p:cNvPr id="63" name="Стрелка вниз 62"/>
          <p:cNvSpPr/>
          <p:nvPr/>
        </p:nvSpPr>
        <p:spPr>
          <a:xfrm>
            <a:off x="6153895" y="5405044"/>
            <a:ext cx="1193167" cy="722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691" y="160338"/>
            <a:ext cx="1065467" cy="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5297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765176" y="161126"/>
            <a:ext cx="5751040" cy="400110"/>
          </a:xfrm>
          <a:prstGeom prst="rect">
            <a:avLst/>
          </a:prstGeom>
        </p:spPr>
        <p:txBody>
          <a:bodyPr wrap="square">
            <a:spAutoFit/>
          </a:bodyPr>
          <a:lstStyle/>
          <a:p>
            <a:r>
              <a:rPr lang="uk-UA" sz="2000" b="1" dirty="0" smtClean="0">
                <a:solidFill>
                  <a:srgbClr val="FF0000"/>
                </a:solidFill>
              </a:rPr>
              <a:t>ЗОНУВАННЯ</a:t>
            </a:r>
            <a:endParaRPr lang="ru-RU" sz="2000" b="1" dirty="0">
              <a:solidFill>
                <a:srgbClr val="FF0000"/>
              </a:solidFill>
            </a:endParaRPr>
          </a:p>
        </p:txBody>
      </p:sp>
      <p:sp>
        <p:nvSpPr>
          <p:cNvPr id="45" name="TextBox 44"/>
          <p:cNvSpPr txBox="1"/>
          <p:nvPr/>
        </p:nvSpPr>
        <p:spPr>
          <a:xfrm>
            <a:off x="208450" y="821903"/>
            <a:ext cx="5292667" cy="461665"/>
          </a:xfrm>
          <a:prstGeom prst="rect">
            <a:avLst/>
          </a:prstGeom>
          <a:noFill/>
        </p:spPr>
        <p:txBody>
          <a:bodyPr wrap="square" rtlCol="0">
            <a:spAutoFit/>
          </a:bodyPr>
          <a:lstStyle/>
          <a:p>
            <a:r>
              <a:rPr lang="uk-UA" sz="2400" b="1" dirty="0" smtClean="0">
                <a:latin typeface="Arial Black" panose="020B0A04020102020204" pitchFamily="34" charset="0"/>
              </a:rPr>
              <a:t>ІНІЦІАТИВА    ОПЕРАТОРІВ</a:t>
            </a:r>
            <a:endParaRPr lang="ru-RU" sz="2400" b="1" dirty="0">
              <a:latin typeface="Arial Black" panose="020B0A04020102020204" pitchFamily="34" charset="0"/>
            </a:endParaRPr>
          </a:p>
        </p:txBody>
      </p:sp>
      <p:sp>
        <p:nvSpPr>
          <p:cNvPr id="46" name="TextBox 45"/>
          <p:cNvSpPr txBox="1"/>
          <p:nvPr/>
        </p:nvSpPr>
        <p:spPr>
          <a:xfrm>
            <a:off x="3203848" y="1052736"/>
            <a:ext cx="3612069" cy="830997"/>
          </a:xfrm>
          <a:prstGeom prst="rect">
            <a:avLst/>
          </a:prstGeom>
          <a:noFill/>
        </p:spPr>
        <p:txBody>
          <a:bodyPr wrap="square" rtlCol="0">
            <a:spAutoFit/>
          </a:bodyPr>
          <a:lstStyle/>
          <a:p>
            <a:r>
              <a:rPr lang="uk-UA" sz="4800" b="1" dirty="0" smtClean="0"/>
              <a:t>результат</a:t>
            </a:r>
            <a:endParaRPr lang="ru-RU" sz="4800" b="1" dirty="0"/>
          </a:p>
        </p:txBody>
      </p:sp>
      <p:sp>
        <p:nvSpPr>
          <p:cNvPr id="47" name="Стрелка влево 46"/>
          <p:cNvSpPr/>
          <p:nvPr/>
        </p:nvSpPr>
        <p:spPr>
          <a:xfrm rot="20445627">
            <a:off x="2539391" y="1774233"/>
            <a:ext cx="767533"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трелка влево 47"/>
          <p:cNvSpPr/>
          <p:nvPr/>
        </p:nvSpPr>
        <p:spPr>
          <a:xfrm rot="11919625">
            <a:off x="5629076" y="1805398"/>
            <a:ext cx="767533"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280458" y="2206605"/>
            <a:ext cx="3211422" cy="646331"/>
          </a:xfrm>
          <a:prstGeom prst="rect">
            <a:avLst/>
          </a:prstGeom>
          <a:noFill/>
        </p:spPr>
        <p:txBody>
          <a:bodyPr wrap="square" rtlCol="0">
            <a:spAutoFit/>
          </a:bodyPr>
          <a:lstStyle/>
          <a:p>
            <a:r>
              <a:rPr lang="uk-UA" sz="3600" b="1" dirty="0" smtClean="0"/>
              <a:t>ДЛЯ БІЗНЕСУ</a:t>
            </a:r>
            <a:endParaRPr lang="ru-RU" sz="3600" b="1" dirty="0"/>
          </a:p>
        </p:txBody>
      </p:sp>
      <p:sp>
        <p:nvSpPr>
          <p:cNvPr id="50" name="TextBox 49"/>
          <p:cNvSpPr txBox="1"/>
          <p:nvPr/>
        </p:nvSpPr>
        <p:spPr>
          <a:xfrm>
            <a:off x="5940152" y="2206605"/>
            <a:ext cx="2736304" cy="646331"/>
          </a:xfrm>
          <a:prstGeom prst="rect">
            <a:avLst/>
          </a:prstGeom>
          <a:noFill/>
        </p:spPr>
        <p:txBody>
          <a:bodyPr wrap="square" rtlCol="0">
            <a:spAutoFit/>
          </a:bodyPr>
          <a:lstStyle/>
          <a:p>
            <a:r>
              <a:rPr lang="uk-UA" sz="3600" b="1" dirty="0" smtClean="0"/>
              <a:t>ДЛЯ ВЛАДИ</a:t>
            </a:r>
            <a:endParaRPr lang="ru-RU" sz="3600" b="1" dirty="0"/>
          </a:p>
        </p:txBody>
      </p:sp>
      <p:sp>
        <p:nvSpPr>
          <p:cNvPr id="51" name="Прямоугольник 50"/>
          <p:cNvSpPr/>
          <p:nvPr/>
        </p:nvSpPr>
        <p:spPr>
          <a:xfrm>
            <a:off x="1632223" y="2927846"/>
            <a:ext cx="2579737" cy="1077218"/>
          </a:xfrm>
          <a:prstGeom prst="rect">
            <a:avLst/>
          </a:prstGeom>
        </p:spPr>
        <p:txBody>
          <a:bodyPr wrap="square">
            <a:spAutoFit/>
          </a:bodyPr>
          <a:lstStyle/>
          <a:p>
            <a:pPr algn="just"/>
            <a:r>
              <a:rPr lang="uk-UA" sz="3200" b="1" dirty="0" smtClean="0"/>
              <a:t>конструкцій збережено</a:t>
            </a:r>
            <a:endParaRPr lang="uk-UA" sz="3200" b="1" dirty="0"/>
          </a:p>
        </p:txBody>
      </p:sp>
      <p:cxnSp>
        <p:nvCxnSpPr>
          <p:cNvPr id="52" name="Прямая соединительная линия 51"/>
          <p:cNvCxnSpPr/>
          <p:nvPr/>
        </p:nvCxnSpPr>
        <p:spPr>
          <a:xfrm flipH="1">
            <a:off x="4559793" y="2132856"/>
            <a:ext cx="1" cy="4283606"/>
          </a:xfrm>
          <a:prstGeom prst="line">
            <a:avLst/>
          </a:prstGeom>
        </p:spPr>
        <p:style>
          <a:lnRef idx="3">
            <a:schemeClr val="accent1"/>
          </a:lnRef>
          <a:fillRef idx="0">
            <a:schemeClr val="accent1"/>
          </a:fillRef>
          <a:effectRef idx="2">
            <a:schemeClr val="accent1"/>
          </a:effectRef>
          <a:fontRef idx="minor">
            <a:schemeClr val="tx1"/>
          </a:fontRef>
        </p:style>
      </p:cxnSp>
      <p:sp>
        <p:nvSpPr>
          <p:cNvPr id="53" name="TextBox 52"/>
          <p:cNvSpPr txBox="1"/>
          <p:nvPr/>
        </p:nvSpPr>
        <p:spPr>
          <a:xfrm>
            <a:off x="208450" y="2923084"/>
            <a:ext cx="1181086" cy="1081980"/>
          </a:xfrm>
          <a:prstGeom prst="ellipse">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uk-UA" sz="4400" b="1" dirty="0" smtClean="0">
                <a:solidFill>
                  <a:schemeClr val="tx1"/>
                </a:solidFill>
                <a:cs typeface="Aharoni" panose="02010803020104030203" pitchFamily="2" charset="-79"/>
              </a:rPr>
              <a:t>42</a:t>
            </a:r>
            <a:endParaRPr lang="ru-RU" sz="4400" b="1" dirty="0">
              <a:solidFill>
                <a:schemeClr val="tx1"/>
              </a:solidFill>
              <a:cs typeface="Aharoni" panose="02010803020104030203" pitchFamily="2" charset="-79"/>
            </a:endParaRPr>
          </a:p>
        </p:txBody>
      </p:sp>
      <p:sp>
        <p:nvSpPr>
          <p:cNvPr id="54" name="TextBox 53"/>
          <p:cNvSpPr txBox="1"/>
          <p:nvPr/>
        </p:nvSpPr>
        <p:spPr>
          <a:xfrm>
            <a:off x="208450" y="4298320"/>
            <a:ext cx="4211961" cy="1938992"/>
          </a:xfrm>
          <a:prstGeom prst="rect">
            <a:avLst/>
          </a:prstGeom>
          <a:noFill/>
        </p:spPr>
        <p:txBody>
          <a:bodyPr wrap="square" rtlCol="0">
            <a:spAutoFit/>
          </a:bodyPr>
          <a:lstStyle/>
          <a:p>
            <a:pPr algn="ctr"/>
            <a:r>
              <a:rPr lang="uk-UA" sz="4000" dirty="0" smtClean="0">
                <a:solidFill>
                  <a:srgbClr val="FF0000"/>
                </a:solidFill>
                <a:latin typeface="Arial Black" panose="020B0A04020102020204" pitchFamily="34" charset="0"/>
              </a:rPr>
              <a:t>ВИТРАТИ ЗМЕНШЕНО ВТРИЧІ</a:t>
            </a:r>
            <a:endParaRPr lang="ru-RU" sz="4000" dirty="0">
              <a:solidFill>
                <a:srgbClr val="FF0000"/>
              </a:solidFill>
              <a:latin typeface="Arial Black" panose="020B0A04020102020204" pitchFamily="34" charset="0"/>
            </a:endParaRPr>
          </a:p>
        </p:txBody>
      </p:sp>
      <p:sp>
        <p:nvSpPr>
          <p:cNvPr id="55" name="TextBox 54"/>
          <p:cNvSpPr txBox="1"/>
          <p:nvPr/>
        </p:nvSpPr>
        <p:spPr>
          <a:xfrm>
            <a:off x="4644008" y="2919834"/>
            <a:ext cx="4677447" cy="461665"/>
          </a:xfrm>
          <a:prstGeom prst="rect">
            <a:avLst/>
          </a:prstGeom>
          <a:noFill/>
        </p:spPr>
        <p:txBody>
          <a:bodyPr wrap="square" rtlCol="0">
            <a:spAutoFit/>
          </a:bodyPr>
          <a:lstStyle/>
          <a:p>
            <a:pPr algn="ctr"/>
            <a:r>
              <a:rPr lang="uk-UA" sz="2400" dirty="0" smtClean="0">
                <a:solidFill>
                  <a:srgbClr val="FF0000"/>
                </a:solidFill>
                <a:latin typeface="Arial Black" panose="020B0A04020102020204" pitchFamily="34" charset="0"/>
              </a:rPr>
              <a:t>ЕКОНОМІЯ БЮДЖЕТУ</a:t>
            </a:r>
            <a:endParaRPr lang="ru-RU" sz="2400" dirty="0">
              <a:solidFill>
                <a:srgbClr val="FF0000"/>
              </a:solidFill>
              <a:latin typeface="Arial Black" panose="020B0A04020102020204" pitchFamily="34" charset="0"/>
            </a:endParaRPr>
          </a:p>
        </p:txBody>
      </p:sp>
      <p:sp>
        <p:nvSpPr>
          <p:cNvPr id="56" name="Прямоугольник 55"/>
          <p:cNvSpPr/>
          <p:nvPr/>
        </p:nvSpPr>
        <p:spPr>
          <a:xfrm>
            <a:off x="4841379" y="3662853"/>
            <a:ext cx="1761271" cy="400110"/>
          </a:xfrm>
          <a:prstGeom prst="rect">
            <a:avLst/>
          </a:prstGeom>
        </p:spPr>
        <p:txBody>
          <a:bodyPr wrap="square">
            <a:spAutoFit/>
          </a:bodyPr>
          <a:lstStyle/>
          <a:p>
            <a:r>
              <a:rPr lang="uk-UA" sz="2000" b="1" dirty="0" smtClean="0"/>
              <a:t>МІСЦЕВИЙ</a:t>
            </a:r>
            <a:endParaRPr lang="uk-UA" sz="2000" b="1" dirty="0"/>
          </a:p>
        </p:txBody>
      </p:sp>
      <p:sp>
        <p:nvSpPr>
          <p:cNvPr id="57" name="Прямоугольник 56"/>
          <p:cNvSpPr/>
          <p:nvPr/>
        </p:nvSpPr>
        <p:spPr>
          <a:xfrm>
            <a:off x="6952599" y="3662853"/>
            <a:ext cx="1761271" cy="400110"/>
          </a:xfrm>
          <a:prstGeom prst="rect">
            <a:avLst/>
          </a:prstGeom>
        </p:spPr>
        <p:txBody>
          <a:bodyPr wrap="square">
            <a:spAutoFit/>
          </a:bodyPr>
          <a:lstStyle/>
          <a:p>
            <a:r>
              <a:rPr lang="uk-UA" sz="2000" b="1" dirty="0" smtClean="0"/>
              <a:t>ДЕРЖАВНИЙ</a:t>
            </a:r>
            <a:endParaRPr lang="uk-UA" sz="2000" b="1" dirty="0"/>
          </a:p>
        </p:txBody>
      </p:sp>
      <p:sp>
        <p:nvSpPr>
          <p:cNvPr id="58" name="Стрелка вниз 57"/>
          <p:cNvSpPr/>
          <p:nvPr/>
        </p:nvSpPr>
        <p:spPr>
          <a:xfrm>
            <a:off x="5406215" y="4221088"/>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Стрелка вниз 58"/>
          <p:cNvSpPr/>
          <p:nvPr/>
        </p:nvSpPr>
        <p:spPr>
          <a:xfrm>
            <a:off x="7638721" y="4221088"/>
            <a:ext cx="347833" cy="518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Box 59"/>
          <p:cNvSpPr txBox="1"/>
          <p:nvPr/>
        </p:nvSpPr>
        <p:spPr>
          <a:xfrm>
            <a:off x="5032996" y="4820269"/>
            <a:ext cx="1663388" cy="584775"/>
          </a:xfrm>
          <a:prstGeom prst="rect">
            <a:avLst/>
          </a:prstGeom>
          <a:noFill/>
        </p:spPr>
        <p:txBody>
          <a:bodyPr wrap="square" rtlCol="0">
            <a:spAutoFit/>
          </a:bodyPr>
          <a:lstStyle/>
          <a:p>
            <a:r>
              <a:rPr lang="uk-UA" sz="3200" b="1" dirty="0" smtClean="0"/>
              <a:t>600 </a:t>
            </a:r>
            <a:r>
              <a:rPr lang="en-US" sz="3200" b="1" dirty="0" smtClean="0"/>
              <a:t> </a:t>
            </a:r>
            <a:r>
              <a:rPr lang="uk-UA" sz="3200" b="1" dirty="0" smtClean="0"/>
              <a:t>тис.</a:t>
            </a:r>
            <a:endParaRPr lang="ru-RU" sz="3200" b="1" dirty="0"/>
          </a:p>
        </p:txBody>
      </p:sp>
      <p:sp>
        <p:nvSpPr>
          <p:cNvPr id="61" name="TextBox 60"/>
          <p:cNvSpPr txBox="1"/>
          <p:nvPr/>
        </p:nvSpPr>
        <p:spPr>
          <a:xfrm>
            <a:off x="7050482" y="4820268"/>
            <a:ext cx="1663388" cy="584775"/>
          </a:xfrm>
          <a:prstGeom prst="rect">
            <a:avLst/>
          </a:prstGeom>
          <a:noFill/>
        </p:spPr>
        <p:txBody>
          <a:bodyPr wrap="square" rtlCol="0">
            <a:spAutoFit/>
          </a:bodyPr>
          <a:lstStyle/>
          <a:p>
            <a:r>
              <a:rPr lang="uk-UA" sz="3200" b="1" dirty="0" smtClean="0"/>
              <a:t>630</a:t>
            </a:r>
            <a:r>
              <a:rPr lang="en-US" sz="3200" b="1" dirty="0" smtClean="0"/>
              <a:t> </a:t>
            </a:r>
            <a:r>
              <a:rPr lang="uk-UA" sz="3200" b="1" dirty="0" smtClean="0"/>
              <a:t>тис.</a:t>
            </a:r>
            <a:endParaRPr lang="ru-RU" sz="3200" b="1" dirty="0"/>
          </a:p>
        </p:txBody>
      </p:sp>
      <p:sp>
        <p:nvSpPr>
          <p:cNvPr id="62" name="TextBox 61"/>
          <p:cNvSpPr txBox="1"/>
          <p:nvPr/>
        </p:nvSpPr>
        <p:spPr>
          <a:xfrm>
            <a:off x="5436096" y="6124074"/>
            <a:ext cx="2910201" cy="584775"/>
          </a:xfrm>
          <a:prstGeom prst="rect">
            <a:avLst/>
          </a:prstGeom>
          <a:noFill/>
        </p:spPr>
        <p:txBody>
          <a:bodyPr wrap="square" rtlCol="0">
            <a:spAutoFit/>
          </a:bodyPr>
          <a:lstStyle/>
          <a:p>
            <a:r>
              <a:rPr lang="uk-UA" sz="3200" b="1" dirty="0" smtClean="0"/>
              <a:t>1млн. 230 тис.</a:t>
            </a:r>
            <a:endParaRPr lang="ru-RU" sz="3200" b="1" dirty="0"/>
          </a:p>
        </p:txBody>
      </p:sp>
      <p:sp>
        <p:nvSpPr>
          <p:cNvPr id="63" name="Стрелка вниз 62"/>
          <p:cNvSpPr/>
          <p:nvPr/>
        </p:nvSpPr>
        <p:spPr>
          <a:xfrm>
            <a:off x="6153895" y="5405044"/>
            <a:ext cx="1193167" cy="722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691" y="160338"/>
            <a:ext cx="1065467" cy="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7041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691" y="160338"/>
            <a:ext cx="1065467" cy="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2308" y="160338"/>
            <a:ext cx="5406737" cy="461665"/>
          </a:xfrm>
          <a:prstGeom prst="rect">
            <a:avLst/>
          </a:prstGeom>
        </p:spPr>
        <p:txBody>
          <a:bodyPr wrap="none">
            <a:spAutoFit/>
          </a:bodyPr>
          <a:lstStyle/>
          <a:p>
            <a:r>
              <a:rPr lang="uk-UA" sz="2400" b="1" dirty="0">
                <a:latin typeface="Times New Roman" pitchFamily="18" charset="0"/>
                <a:cs typeface="Times New Roman" pitchFamily="18" charset="0"/>
              </a:rPr>
              <a:t>Дії ОМС на виконання регулювання </a:t>
            </a:r>
            <a:endParaRPr lang="ru-RU" sz="24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6699101"/>
              </p:ext>
            </p:extLst>
          </p:nvPr>
        </p:nvGraphicFramePr>
        <p:xfrm>
          <a:off x="752309" y="980728"/>
          <a:ext cx="8140171" cy="3540252"/>
        </p:xfrm>
        <a:graphic>
          <a:graphicData uri="http://schemas.openxmlformats.org/drawingml/2006/table">
            <a:tbl>
              <a:tblPr firstRow="1" firstCol="1" bandRow="1">
                <a:tableStyleId>{5940675A-B579-460E-94D1-54222C63F5DA}</a:tableStyleId>
              </a:tblPr>
              <a:tblGrid>
                <a:gridCol w="5108889">
                  <a:extLst>
                    <a:ext uri="{9D8B030D-6E8A-4147-A177-3AD203B41FA5}">
                      <a16:colId xmlns:a16="http://schemas.microsoft.com/office/drawing/2014/main" val="20000"/>
                    </a:ext>
                  </a:extLst>
                </a:gridCol>
                <a:gridCol w="1058445">
                  <a:extLst>
                    <a:ext uri="{9D8B030D-6E8A-4147-A177-3AD203B41FA5}">
                      <a16:colId xmlns:a16="http://schemas.microsoft.com/office/drawing/2014/main" val="20001"/>
                    </a:ext>
                  </a:extLst>
                </a:gridCol>
                <a:gridCol w="1058445">
                  <a:extLst>
                    <a:ext uri="{9D8B030D-6E8A-4147-A177-3AD203B41FA5}">
                      <a16:colId xmlns:a16="http://schemas.microsoft.com/office/drawing/2014/main" val="20002"/>
                    </a:ext>
                  </a:extLst>
                </a:gridCol>
                <a:gridCol w="914392">
                  <a:extLst>
                    <a:ext uri="{9D8B030D-6E8A-4147-A177-3AD203B41FA5}">
                      <a16:colId xmlns:a16="http://schemas.microsoft.com/office/drawing/2014/main" val="20003"/>
                    </a:ext>
                  </a:extLst>
                </a:gridCol>
              </a:tblGrid>
              <a:tr h="0">
                <a:tc rowSpan="2">
                  <a:txBody>
                    <a:bodyPr/>
                    <a:lstStyle/>
                    <a:p>
                      <a:pPr algn="l">
                        <a:lnSpc>
                          <a:spcPct val="115000"/>
                        </a:lnSpc>
                        <a:spcAft>
                          <a:spcPts val="0"/>
                        </a:spcAft>
                      </a:pPr>
                      <a:r>
                        <a:rPr lang="uk-UA" sz="2000" b="1" dirty="0">
                          <a:solidFill>
                            <a:srgbClr val="FF0000"/>
                          </a:solidFill>
                          <a:effectLst/>
                          <a:latin typeface="Times New Roman" pitchFamily="18" charset="0"/>
                          <a:cs typeface="Times New Roman" pitchFamily="18" charset="0"/>
                        </a:rPr>
                        <a:t>Дії  міського відділу поліції ГУНП у Чернігівській області</a:t>
                      </a:r>
                      <a:endParaRPr lang="ru-RU" sz="2000" b="1" dirty="0">
                        <a:solidFill>
                          <a:srgbClr val="FF0000"/>
                        </a:solidFill>
                        <a:effectLst/>
                        <a:latin typeface="Times New Roman" pitchFamily="18" charset="0"/>
                        <a:ea typeface="MS Mincho"/>
                        <a:cs typeface="Times New Roman" pitchFamily="18" charset="0"/>
                      </a:endParaRPr>
                    </a:p>
                  </a:txBody>
                  <a:tcPr marL="68580" marR="68580" marT="0" marB="0"/>
                </a:tc>
                <a:tc gridSpan="3">
                  <a:txBody>
                    <a:bodyPr/>
                    <a:lstStyle/>
                    <a:p>
                      <a:pPr marL="21590" algn="ctr">
                        <a:lnSpc>
                          <a:spcPct val="115000"/>
                        </a:lnSpc>
                        <a:spcAft>
                          <a:spcPts val="0"/>
                        </a:spcAft>
                      </a:pPr>
                      <a:r>
                        <a:rPr lang="uk-UA" sz="2000">
                          <a:effectLst/>
                          <a:latin typeface="Times New Roman" pitchFamily="18" charset="0"/>
                          <a:cs typeface="Times New Roman" pitchFamily="18" charset="0"/>
                        </a:rPr>
                        <a:t>Затрати</a:t>
                      </a:r>
                      <a:endParaRPr lang="ru-RU" sz="2000">
                        <a:effectLst/>
                        <a:latin typeface="Times New Roman" pitchFamily="18" charset="0"/>
                        <a:ea typeface="MS Mincho"/>
                        <a:cs typeface="Times New Roman" pitchFamily="18"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a:txBody>
                    <a:bodyPr/>
                    <a:lstStyle/>
                    <a:p>
                      <a:pPr marL="45720" algn="ctr">
                        <a:lnSpc>
                          <a:spcPct val="115000"/>
                        </a:lnSpc>
                        <a:spcAft>
                          <a:spcPts val="0"/>
                        </a:spcAft>
                      </a:pPr>
                      <a:r>
                        <a:rPr lang="uk-UA" sz="1400" dirty="0">
                          <a:effectLst/>
                          <a:latin typeface="Times New Roman" pitchFamily="18" charset="0"/>
                          <a:cs typeface="Times New Roman" pitchFamily="18" charset="0"/>
                        </a:rPr>
                        <a:t>Часу (годин)</a:t>
                      </a:r>
                      <a:endParaRPr lang="ru-RU" sz="1400" dirty="0">
                        <a:effectLst/>
                        <a:latin typeface="Times New Roman" pitchFamily="18" charset="0"/>
                        <a:ea typeface="MS Mincho"/>
                        <a:cs typeface="Times New Roman" pitchFamily="18" charset="0"/>
                      </a:endParaRPr>
                    </a:p>
                  </a:txBody>
                  <a:tcPr marL="68580" marR="68580" marT="0" marB="0"/>
                </a:tc>
                <a:tc>
                  <a:txBody>
                    <a:bodyPr/>
                    <a:lstStyle/>
                    <a:p>
                      <a:pPr marL="45720" algn="ctr">
                        <a:lnSpc>
                          <a:spcPct val="115000"/>
                        </a:lnSpc>
                        <a:spcAft>
                          <a:spcPts val="0"/>
                        </a:spcAft>
                      </a:pPr>
                      <a:r>
                        <a:rPr lang="uk-UA" sz="1400" dirty="0">
                          <a:effectLst/>
                          <a:latin typeface="Times New Roman" pitchFamily="18" charset="0"/>
                          <a:cs typeface="Times New Roman" pitchFamily="18" charset="0"/>
                        </a:rPr>
                        <a:t>Коштів</a:t>
                      </a:r>
                      <a:endParaRPr lang="ru-RU" sz="1400" dirty="0">
                        <a:effectLst/>
                        <a:latin typeface="Times New Roman" pitchFamily="18" charset="0"/>
                        <a:cs typeface="Times New Roman" pitchFamily="18" charset="0"/>
                      </a:endParaRPr>
                    </a:p>
                    <a:p>
                      <a:pPr marL="45720" algn="ctr">
                        <a:lnSpc>
                          <a:spcPct val="115000"/>
                        </a:lnSpc>
                        <a:spcAft>
                          <a:spcPts val="0"/>
                        </a:spcAft>
                      </a:pPr>
                      <a:r>
                        <a:rPr lang="uk-UA" sz="1400" dirty="0">
                          <a:effectLst/>
                          <a:latin typeface="Times New Roman" pitchFamily="18" charset="0"/>
                          <a:cs typeface="Times New Roman" pitchFamily="18" charset="0"/>
                        </a:rPr>
                        <a:t>(Гривень)</a:t>
                      </a:r>
                      <a:endParaRPr lang="ru-RU" sz="1400" dirty="0">
                        <a:effectLst/>
                        <a:latin typeface="Times New Roman" pitchFamily="18" charset="0"/>
                        <a:ea typeface="MS Mincho"/>
                        <a:cs typeface="Times New Roman" pitchFamily="18" charset="0"/>
                      </a:endParaRPr>
                    </a:p>
                  </a:txBody>
                  <a:tcPr marL="68580" marR="68580" marT="0" marB="0"/>
                </a:tc>
                <a:tc>
                  <a:txBody>
                    <a:bodyPr/>
                    <a:lstStyle/>
                    <a:p>
                      <a:pPr marL="21590" algn="ctr">
                        <a:lnSpc>
                          <a:spcPct val="115000"/>
                        </a:lnSpc>
                        <a:spcAft>
                          <a:spcPts val="0"/>
                        </a:spcAft>
                      </a:pPr>
                      <a:r>
                        <a:rPr lang="uk-UA" sz="1400" dirty="0" err="1">
                          <a:effectLst/>
                          <a:latin typeface="Times New Roman" pitchFamily="18" charset="0"/>
                          <a:cs typeface="Times New Roman" pitchFamily="18" charset="0"/>
                        </a:rPr>
                        <a:t>Задіяно</a:t>
                      </a:r>
                      <a:r>
                        <a:rPr lang="uk-UA" sz="1400" dirty="0">
                          <a:effectLst/>
                          <a:latin typeface="Times New Roman" pitchFamily="18" charset="0"/>
                          <a:cs typeface="Times New Roman" pitchFamily="18" charset="0"/>
                        </a:rPr>
                        <a:t> фахівців</a:t>
                      </a:r>
                      <a:endParaRPr lang="ru-RU" sz="1400" dirty="0">
                        <a:effectLst/>
                        <a:latin typeface="Times New Roman" pitchFamily="18" charset="0"/>
                        <a:cs typeface="Times New Roman" pitchFamily="18" charset="0"/>
                      </a:endParaRPr>
                    </a:p>
                    <a:p>
                      <a:pPr marL="21590" algn="ctr">
                        <a:lnSpc>
                          <a:spcPct val="115000"/>
                        </a:lnSpc>
                        <a:spcAft>
                          <a:spcPts val="0"/>
                        </a:spcAft>
                      </a:pPr>
                      <a:r>
                        <a:rPr lang="uk-UA" sz="1400" dirty="0">
                          <a:effectLst/>
                          <a:latin typeface="Times New Roman" pitchFamily="18" charset="0"/>
                          <a:cs typeface="Times New Roman" pitchFamily="18" charset="0"/>
                        </a:rPr>
                        <a:t> </a:t>
                      </a:r>
                      <a:endParaRPr lang="ru-RU" sz="14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постійний контроль за дотриманням суб'єктами господарської діяльності встановлених режимів роботи об'єктів торгівлі, закладів ресторанного господарства та сфери послуг</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dirty="0" smtClean="0">
                          <a:effectLst/>
                          <a:latin typeface="Times New Roman" pitchFamily="18" charset="0"/>
                          <a:cs typeface="Times New Roman" pitchFamily="18" charset="0"/>
                        </a:rPr>
                        <a:t>30 хв.</a:t>
                      </a:r>
                      <a:endParaRPr lang="ru-RU" sz="2000" dirty="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12,00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a:t>
                      </a:r>
                      <a:endParaRPr lang="ru-RU" sz="20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притягнення  до відповідальності за порушення НПА</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dirty="0" smtClean="0">
                          <a:effectLst/>
                          <a:latin typeface="Times New Roman" pitchFamily="18" charset="0"/>
                          <a:cs typeface="Times New Roman" pitchFamily="18" charset="0"/>
                        </a:rPr>
                        <a:t>-</a:t>
                      </a:r>
                      <a:endParaRPr lang="ru-RU" sz="2000" dirty="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dirty="0" smtClean="0">
                          <a:effectLst/>
                          <a:latin typeface="Times New Roman" pitchFamily="18" charset="0"/>
                          <a:cs typeface="Times New Roman" pitchFamily="18" charset="0"/>
                        </a:rPr>
                        <a:t>-</a:t>
                      </a:r>
                      <a:endParaRPr lang="ru-RU" sz="2000" dirty="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dirty="0">
                          <a:effectLst/>
                          <a:latin typeface="Times New Roman" pitchFamily="18" charset="0"/>
                          <a:cs typeface="Times New Roman" pitchFamily="18" charset="0"/>
                        </a:rPr>
                        <a:t> </a:t>
                      </a:r>
                      <a:r>
                        <a:rPr lang="uk-UA" sz="2000" dirty="0" smtClean="0">
                          <a:effectLst/>
                          <a:latin typeface="Times New Roman" pitchFamily="18" charset="0"/>
                          <a:cs typeface="Times New Roman" pitchFamily="18" charset="0"/>
                        </a:rPr>
                        <a:t>-</a:t>
                      </a:r>
                      <a:endParaRPr lang="ru-RU" sz="20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2238850193"/>
              </p:ext>
            </p:extLst>
          </p:nvPr>
        </p:nvGraphicFramePr>
        <p:xfrm>
          <a:off x="752308" y="4725144"/>
          <a:ext cx="8140173" cy="1787652"/>
        </p:xfrm>
        <a:graphic>
          <a:graphicData uri="http://schemas.openxmlformats.org/drawingml/2006/table">
            <a:tbl>
              <a:tblPr firstRow="1" firstCol="1" bandRow="1">
                <a:tableStyleId>{5940675A-B579-460E-94D1-54222C63F5DA}</a:tableStyleId>
              </a:tblPr>
              <a:tblGrid>
                <a:gridCol w="5108888">
                  <a:extLst>
                    <a:ext uri="{9D8B030D-6E8A-4147-A177-3AD203B41FA5}">
                      <a16:colId xmlns:a16="http://schemas.microsoft.com/office/drawing/2014/main" val="20000"/>
                    </a:ext>
                  </a:extLst>
                </a:gridCol>
                <a:gridCol w="1058446">
                  <a:extLst>
                    <a:ext uri="{9D8B030D-6E8A-4147-A177-3AD203B41FA5}">
                      <a16:colId xmlns:a16="http://schemas.microsoft.com/office/drawing/2014/main" val="20001"/>
                    </a:ext>
                  </a:extLst>
                </a:gridCol>
                <a:gridCol w="1058446">
                  <a:extLst>
                    <a:ext uri="{9D8B030D-6E8A-4147-A177-3AD203B41FA5}">
                      <a16:colId xmlns:a16="http://schemas.microsoft.com/office/drawing/2014/main" val="20002"/>
                    </a:ext>
                  </a:extLst>
                </a:gridCol>
                <a:gridCol w="914393">
                  <a:extLst>
                    <a:ext uri="{9D8B030D-6E8A-4147-A177-3AD203B41FA5}">
                      <a16:colId xmlns:a16="http://schemas.microsoft.com/office/drawing/2014/main" val="20003"/>
                    </a:ext>
                  </a:extLst>
                </a:gridCol>
              </a:tblGrid>
              <a:tr h="0">
                <a:tc rowSpan="2">
                  <a:txBody>
                    <a:bodyPr/>
                    <a:lstStyle/>
                    <a:p>
                      <a:pPr algn="l">
                        <a:lnSpc>
                          <a:spcPct val="115000"/>
                        </a:lnSpc>
                        <a:spcAft>
                          <a:spcPts val="0"/>
                        </a:spcAft>
                      </a:pPr>
                      <a:r>
                        <a:rPr lang="uk-UA" sz="2000" b="1" dirty="0">
                          <a:solidFill>
                            <a:srgbClr val="FF0000"/>
                          </a:solidFill>
                          <a:effectLst/>
                          <a:latin typeface="Times New Roman" pitchFamily="18" charset="0"/>
                          <a:cs typeface="Times New Roman" pitchFamily="18" charset="0"/>
                        </a:rPr>
                        <a:t>Дії   Комісії  з організації роботи об'єктів торгівлі, ресторанного господарства та сфери послуг м. Чернігова</a:t>
                      </a:r>
                      <a:endParaRPr lang="ru-RU" sz="2000" b="1" dirty="0">
                        <a:solidFill>
                          <a:srgbClr val="FF0000"/>
                        </a:solidFill>
                        <a:effectLst/>
                        <a:latin typeface="Times New Roman" pitchFamily="18" charset="0"/>
                        <a:ea typeface="MS Mincho"/>
                        <a:cs typeface="Times New Roman" pitchFamily="18" charset="0"/>
                      </a:endParaRPr>
                    </a:p>
                  </a:txBody>
                  <a:tcPr marL="68580" marR="68580" marT="0" marB="0"/>
                </a:tc>
                <a:tc gridSpan="3">
                  <a:txBody>
                    <a:bodyPr/>
                    <a:lstStyle/>
                    <a:p>
                      <a:pPr marL="21590" algn="ctr">
                        <a:lnSpc>
                          <a:spcPct val="115000"/>
                        </a:lnSpc>
                        <a:spcAft>
                          <a:spcPts val="0"/>
                        </a:spcAft>
                      </a:pPr>
                      <a:r>
                        <a:rPr lang="uk-UA" sz="2000">
                          <a:effectLst/>
                          <a:latin typeface="Times New Roman" pitchFamily="18" charset="0"/>
                          <a:cs typeface="Times New Roman" pitchFamily="18" charset="0"/>
                        </a:rPr>
                        <a:t>Затрати</a:t>
                      </a:r>
                      <a:endParaRPr lang="ru-RU" sz="2000">
                        <a:effectLst/>
                        <a:latin typeface="Times New Roman" pitchFamily="18" charset="0"/>
                        <a:ea typeface="MS Mincho"/>
                        <a:cs typeface="Times New Roman" pitchFamily="18"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a:txBody>
                    <a:bodyPr/>
                    <a:lstStyle/>
                    <a:p>
                      <a:pPr marL="45720" algn="ctr">
                        <a:lnSpc>
                          <a:spcPct val="115000"/>
                        </a:lnSpc>
                        <a:spcAft>
                          <a:spcPts val="0"/>
                        </a:spcAft>
                      </a:pPr>
                      <a:r>
                        <a:rPr lang="uk-UA" sz="1400" dirty="0">
                          <a:effectLst/>
                          <a:latin typeface="Times New Roman" pitchFamily="18" charset="0"/>
                          <a:cs typeface="Times New Roman" pitchFamily="18" charset="0"/>
                        </a:rPr>
                        <a:t>Часу (годин)</a:t>
                      </a:r>
                      <a:endParaRPr lang="ru-RU" sz="1400" dirty="0">
                        <a:effectLst/>
                        <a:latin typeface="Times New Roman" pitchFamily="18" charset="0"/>
                        <a:ea typeface="MS Mincho"/>
                        <a:cs typeface="Times New Roman" pitchFamily="18" charset="0"/>
                      </a:endParaRPr>
                    </a:p>
                  </a:txBody>
                  <a:tcPr marL="68580" marR="68580" marT="0" marB="0"/>
                </a:tc>
                <a:tc>
                  <a:txBody>
                    <a:bodyPr/>
                    <a:lstStyle/>
                    <a:p>
                      <a:pPr marL="45720" algn="ctr">
                        <a:lnSpc>
                          <a:spcPct val="115000"/>
                        </a:lnSpc>
                        <a:spcAft>
                          <a:spcPts val="0"/>
                        </a:spcAft>
                      </a:pPr>
                      <a:r>
                        <a:rPr lang="uk-UA" sz="1400" dirty="0">
                          <a:effectLst/>
                          <a:latin typeface="Times New Roman" pitchFamily="18" charset="0"/>
                          <a:cs typeface="Times New Roman" pitchFamily="18" charset="0"/>
                        </a:rPr>
                        <a:t>Коштів</a:t>
                      </a:r>
                      <a:endParaRPr lang="ru-RU" sz="1400" dirty="0">
                        <a:effectLst/>
                        <a:latin typeface="Times New Roman" pitchFamily="18" charset="0"/>
                        <a:cs typeface="Times New Roman" pitchFamily="18" charset="0"/>
                      </a:endParaRPr>
                    </a:p>
                    <a:p>
                      <a:pPr marL="45720" algn="ctr">
                        <a:lnSpc>
                          <a:spcPct val="115000"/>
                        </a:lnSpc>
                        <a:spcAft>
                          <a:spcPts val="0"/>
                        </a:spcAft>
                      </a:pPr>
                      <a:r>
                        <a:rPr lang="uk-UA" sz="1400" dirty="0">
                          <a:effectLst/>
                          <a:latin typeface="Times New Roman" pitchFamily="18" charset="0"/>
                          <a:cs typeface="Times New Roman" pitchFamily="18" charset="0"/>
                        </a:rPr>
                        <a:t>(Гривень)</a:t>
                      </a:r>
                      <a:endParaRPr lang="ru-RU" sz="1400" dirty="0">
                        <a:effectLst/>
                        <a:latin typeface="Times New Roman" pitchFamily="18" charset="0"/>
                        <a:ea typeface="MS Mincho"/>
                        <a:cs typeface="Times New Roman" pitchFamily="18" charset="0"/>
                      </a:endParaRPr>
                    </a:p>
                  </a:txBody>
                  <a:tcPr marL="68580" marR="68580" marT="0" marB="0"/>
                </a:tc>
                <a:tc>
                  <a:txBody>
                    <a:bodyPr/>
                    <a:lstStyle/>
                    <a:p>
                      <a:pPr marL="21590" algn="ctr">
                        <a:lnSpc>
                          <a:spcPct val="115000"/>
                        </a:lnSpc>
                        <a:spcAft>
                          <a:spcPts val="0"/>
                        </a:spcAft>
                      </a:pPr>
                      <a:r>
                        <a:rPr lang="uk-UA" sz="1400" dirty="0" err="1">
                          <a:effectLst/>
                          <a:latin typeface="Times New Roman" pitchFamily="18" charset="0"/>
                          <a:cs typeface="Times New Roman" pitchFamily="18" charset="0"/>
                        </a:rPr>
                        <a:t>Задіяно</a:t>
                      </a:r>
                      <a:r>
                        <a:rPr lang="uk-UA" sz="1400" dirty="0">
                          <a:effectLst/>
                          <a:latin typeface="Times New Roman" pitchFamily="18" charset="0"/>
                          <a:cs typeface="Times New Roman" pitchFamily="18" charset="0"/>
                        </a:rPr>
                        <a:t> фахівців</a:t>
                      </a:r>
                      <a:endParaRPr lang="ru-RU" sz="1400" dirty="0">
                        <a:effectLst/>
                        <a:latin typeface="Times New Roman" pitchFamily="18" charset="0"/>
                        <a:cs typeface="Times New Roman" pitchFamily="18" charset="0"/>
                      </a:endParaRPr>
                    </a:p>
                    <a:p>
                      <a:pPr marL="21590" algn="ctr">
                        <a:lnSpc>
                          <a:spcPct val="115000"/>
                        </a:lnSpc>
                        <a:spcAft>
                          <a:spcPts val="0"/>
                        </a:spcAft>
                      </a:pPr>
                      <a:r>
                        <a:rPr lang="uk-UA" sz="1400" dirty="0">
                          <a:effectLst/>
                          <a:latin typeface="Times New Roman" pitchFamily="18" charset="0"/>
                          <a:cs typeface="Times New Roman" pitchFamily="18" charset="0"/>
                        </a:rPr>
                        <a:t> </a:t>
                      </a:r>
                      <a:endParaRPr lang="ru-RU" sz="14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Отримання та обробка  пакетів документів членами комісії</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20хв</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4,00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dirty="0">
                          <a:effectLst/>
                          <a:latin typeface="Times New Roman" pitchFamily="18" charset="0"/>
                          <a:cs typeface="Times New Roman" pitchFamily="18" charset="0"/>
                        </a:rPr>
                        <a:t>3</a:t>
                      </a:r>
                      <a:endParaRPr lang="ru-RU" sz="20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96611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691" y="160338"/>
            <a:ext cx="1065467" cy="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2308" y="160338"/>
            <a:ext cx="5406737" cy="461665"/>
          </a:xfrm>
          <a:prstGeom prst="rect">
            <a:avLst/>
          </a:prstGeom>
        </p:spPr>
        <p:txBody>
          <a:bodyPr wrap="none">
            <a:spAutoFit/>
          </a:bodyPr>
          <a:lstStyle/>
          <a:p>
            <a:r>
              <a:rPr lang="uk-UA" sz="2400" b="1" dirty="0">
                <a:latin typeface="Times New Roman" pitchFamily="18" charset="0"/>
                <a:cs typeface="Times New Roman" pitchFamily="18" charset="0"/>
              </a:rPr>
              <a:t>Дії ОМС на виконання регулювання </a:t>
            </a:r>
            <a:endParaRPr lang="ru-RU" sz="24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786399110"/>
              </p:ext>
            </p:extLst>
          </p:nvPr>
        </p:nvGraphicFramePr>
        <p:xfrm>
          <a:off x="739732" y="859880"/>
          <a:ext cx="8224756" cy="3189732"/>
        </p:xfrm>
        <a:graphic>
          <a:graphicData uri="http://schemas.openxmlformats.org/drawingml/2006/table">
            <a:tbl>
              <a:tblPr firstRow="1" firstCol="1" bandRow="1">
                <a:tableStyleId>{5940675A-B579-460E-94D1-54222C63F5DA}</a:tableStyleId>
              </a:tblPr>
              <a:tblGrid>
                <a:gridCol w="5161104">
                  <a:extLst>
                    <a:ext uri="{9D8B030D-6E8A-4147-A177-3AD203B41FA5}">
                      <a16:colId xmlns:a16="http://schemas.microsoft.com/office/drawing/2014/main" val="20000"/>
                    </a:ext>
                  </a:extLst>
                </a:gridCol>
                <a:gridCol w="1069748">
                  <a:extLst>
                    <a:ext uri="{9D8B030D-6E8A-4147-A177-3AD203B41FA5}">
                      <a16:colId xmlns:a16="http://schemas.microsoft.com/office/drawing/2014/main" val="20001"/>
                    </a:ext>
                  </a:extLst>
                </a:gridCol>
                <a:gridCol w="1069748">
                  <a:extLst>
                    <a:ext uri="{9D8B030D-6E8A-4147-A177-3AD203B41FA5}">
                      <a16:colId xmlns:a16="http://schemas.microsoft.com/office/drawing/2014/main" val="20002"/>
                    </a:ext>
                  </a:extLst>
                </a:gridCol>
                <a:gridCol w="924156">
                  <a:extLst>
                    <a:ext uri="{9D8B030D-6E8A-4147-A177-3AD203B41FA5}">
                      <a16:colId xmlns:a16="http://schemas.microsoft.com/office/drawing/2014/main" val="20003"/>
                    </a:ext>
                  </a:extLst>
                </a:gridCol>
              </a:tblGrid>
              <a:tr h="0">
                <a:tc rowSpan="2">
                  <a:txBody>
                    <a:bodyPr/>
                    <a:lstStyle/>
                    <a:p>
                      <a:pPr algn="l">
                        <a:lnSpc>
                          <a:spcPct val="115000"/>
                        </a:lnSpc>
                        <a:spcAft>
                          <a:spcPts val="0"/>
                        </a:spcAft>
                      </a:pPr>
                      <a:r>
                        <a:rPr lang="uk-UA" sz="2000" b="1" dirty="0">
                          <a:solidFill>
                            <a:srgbClr val="FF0000"/>
                          </a:solidFill>
                          <a:effectLst/>
                          <a:latin typeface="Times New Roman" pitchFamily="18" charset="0"/>
                          <a:cs typeface="Times New Roman" pitchFamily="18" charset="0"/>
                        </a:rPr>
                        <a:t>Дії   Виконавчого комітету</a:t>
                      </a:r>
                      <a:endParaRPr lang="ru-RU" sz="2000" b="1" dirty="0">
                        <a:solidFill>
                          <a:srgbClr val="FF0000"/>
                        </a:solidFill>
                        <a:effectLst/>
                        <a:latin typeface="Times New Roman" pitchFamily="18" charset="0"/>
                        <a:ea typeface="MS Mincho"/>
                        <a:cs typeface="Times New Roman" pitchFamily="18" charset="0"/>
                      </a:endParaRPr>
                    </a:p>
                  </a:txBody>
                  <a:tcPr marL="68580" marR="68580" marT="0" marB="0"/>
                </a:tc>
                <a:tc gridSpan="3">
                  <a:txBody>
                    <a:bodyPr/>
                    <a:lstStyle/>
                    <a:p>
                      <a:pPr marL="21590" algn="ctr">
                        <a:lnSpc>
                          <a:spcPct val="115000"/>
                        </a:lnSpc>
                        <a:spcAft>
                          <a:spcPts val="0"/>
                        </a:spcAft>
                      </a:pPr>
                      <a:r>
                        <a:rPr lang="uk-UA" sz="2000">
                          <a:effectLst/>
                          <a:latin typeface="Times New Roman" pitchFamily="18" charset="0"/>
                          <a:cs typeface="Times New Roman" pitchFamily="18" charset="0"/>
                        </a:rPr>
                        <a:t>Затрати</a:t>
                      </a:r>
                      <a:endParaRPr lang="ru-RU" sz="2000">
                        <a:effectLst/>
                        <a:latin typeface="Times New Roman" pitchFamily="18" charset="0"/>
                        <a:ea typeface="MS Mincho"/>
                        <a:cs typeface="Times New Roman" pitchFamily="18"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a:txBody>
                    <a:bodyPr/>
                    <a:lstStyle/>
                    <a:p>
                      <a:pPr marL="45720" algn="ctr">
                        <a:lnSpc>
                          <a:spcPct val="115000"/>
                        </a:lnSpc>
                        <a:spcAft>
                          <a:spcPts val="0"/>
                        </a:spcAft>
                      </a:pPr>
                      <a:r>
                        <a:rPr lang="uk-UA" sz="1400" dirty="0">
                          <a:effectLst/>
                          <a:latin typeface="Times New Roman" pitchFamily="18" charset="0"/>
                          <a:cs typeface="Times New Roman" pitchFamily="18" charset="0"/>
                        </a:rPr>
                        <a:t>Часу (годин)</a:t>
                      </a:r>
                      <a:endParaRPr lang="ru-RU" sz="1400" dirty="0">
                        <a:effectLst/>
                        <a:latin typeface="Times New Roman" pitchFamily="18" charset="0"/>
                        <a:ea typeface="MS Mincho"/>
                        <a:cs typeface="Times New Roman" pitchFamily="18" charset="0"/>
                      </a:endParaRPr>
                    </a:p>
                  </a:txBody>
                  <a:tcPr marL="68580" marR="68580" marT="0" marB="0"/>
                </a:tc>
                <a:tc>
                  <a:txBody>
                    <a:bodyPr/>
                    <a:lstStyle/>
                    <a:p>
                      <a:pPr marL="45720" algn="ctr">
                        <a:lnSpc>
                          <a:spcPct val="115000"/>
                        </a:lnSpc>
                        <a:spcAft>
                          <a:spcPts val="0"/>
                        </a:spcAft>
                      </a:pPr>
                      <a:r>
                        <a:rPr lang="uk-UA" sz="1400" dirty="0">
                          <a:effectLst/>
                          <a:latin typeface="Times New Roman" pitchFamily="18" charset="0"/>
                          <a:cs typeface="Times New Roman" pitchFamily="18" charset="0"/>
                        </a:rPr>
                        <a:t>Коштів</a:t>
                      </a:r>
                      <a:endParaRPr lang="ru-RU" sz="1400" dirty="0">
                        <a:effectLst/>
                        <a:latin typeface="Times New Roman" pitchFamily="18" charset="0"/>
                        <a:cs typeface="Times New Roman" pitchFamily="18" charset="0"/>
                      </a:endParaRPr>
                    </a:p>
                    <a:p>
                      <a:pPr marL="45720" algn="ctr">
                        <a:lnSpc>
                          <a:spcPct val="115000"/>
                        </a:lnSpc>
                        <a:spcAft>
                          <a:spcPts val="0"/>
                        </a:spcAft>
                      </a:pPr>
                      <a:r>
                        <a:rPr lang="uk-UA" sz="1400" dirty="0">
                          <a:effectLst/>
                          <a:latin typeface="Times New Roman" pitchFamily="18" charset="0"/>
                          <a:cs typeface="Times New Roman" pitchFamily="18" charset="0"/>
                        </a:rPr>
                        <a:t>(Гривень)</a:t>
                      </a:r>
                      <a:endParaRPr lang="ru-RU" sz="1400" dirty="0">
                        <a:effectLst/>
                        <a:latin typeface="Times New Roman" pitchFamily="18" charset="0"/>
                        <a:ea typeface="MS Mincho"/>
                        <a:cs typeface="Times New Roman" pitchFamily="18" charset="0"/>
                      </a:endParaRPr>
                    </a:p>
                  </a:txBody>
                  <a:tcPr marL="68580" marR="68580" marT="0" marB="0"/>
                </a:tc>
                <a:tc>
                  <a:txBody>
                    <a:bodyPr/>
                    <a:lstStyle/>
                    <a:p>
                      <a:pPr marL="21590" algn="ctr">
                        <a:lnSpc>
                          <a:spcPct val="115000"/>
                        </a:lnSpc>
                        <a:spcAft>
                          <a:spcPts val="0"/>
                        </a:spcAft>
                      </a:pPr>
                      <a:r>
                        <a:rPr lang="uk-UA" sz="1400" dirty="0" err="1">
                          <a:effectLst/>
                          <a:latin typeface="Times New Roman" pitchFamily="18" charset="0"/>
                          <a:cs typeface="Times New Roman" pitchFamily="18" charset="0"/>
                        </a:rPr>
                        <a:t>Задіяно</a:t>
                      </a:r>
                      <a:r>
                        <a:rPr lang="uk-UA" sz="1400" dirty="0">
                          <a:effectLst/>
                          <a:latin typeface="Times New Roman" pitchFamily="18" charset="0"/>
                          <a:cs typeface="Times New Roman" pitchFamily="18" charset="0"/>
                        </a:rPr>
                        <a:t> фахівців</a:t>
                      </a:r>
                      <a:endParaRPr lang="ru-RU" sz="1400" dirty="0">
                        <a:effectLst/>
                        <a:latin typeface="Times New Roman" pitchFamily="18" charset="0"/>
                        <a:cs typeface="Times New Roman" pitchFamily="18" charset="0"/>
                      </a:endParaRPr>
                    </a:p>
                    <a:p>
                      <a:pPr marL="21590" algn="ctr">
                        <a:lnSpc>
                          <a:spcPct val="115000"/>
                        </a:lnSpc>
                        <a:spcAft>
                          <a:spcPts val="0"/>
                        </a:spcAft>
                      </a:pPr>
                      <a:r>
                        <a:rPr lang="uk-UA" sz="1400" dirty="0">
                          <a:effectLst/>
                          <a:latin typeface="Times New Roman" pitchFamily="18" charset="0"/>
                          <a:cs typeface="Times New Roman" pitchFamily="18" charset="0"/>
                        </a:rPr>
                        <a:t> </a:t>
                      </a:r>
                      <a:endParaRPr lang="ru-RU" sz="14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Отримання та обробка  проекту рішення</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10хв</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3,50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10</a:t>
                      </a:r>
                      <a:endParaRPr lang="ru-RU" sz="20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Участь у засіданнях </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1год</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20,00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a:t>
                      </a:r>
                      <a:endParaRPr lang="ru-RU" sz="20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3"/>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Підготовка рішення про погодження режиму роботи</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10хв</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3,50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a:t>
                      </a:r>
                      <a:endParaRPr lang="ru-RU" sz="20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4"/>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Передача рішення заявнику</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30хв</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10,00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a:t>
                      </a:r>
                      <a:endParaRPr lang="ru-RU" sz="20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5"/>
                  </a:ext>
                </a:extLst>
              </a:tr>
              <a:tr h="0">
                <a:tc>
                  <a:txBody>
                    <a:bodyPr/>
                    <a:lstStyle/>
                    <a:p>
                      <a:pPr algn="just">
                        <a:lnSpc>
                          <a:spcPct val="115000"/>
                        </a:lnSpc>
                        <a:spcAft>
                          <a:spcPts val="0"/>
                        </a:spcAft>
                      </a:pPr>
                      <a:r>
                        <a:rPr lang="uk-UA" sz="2000">
                          <a:effectLst/>
                          <a:latin typeface="Times New Roman" pitchFamily="18" charset="0"/>
                          <a:cs typeface="Times New Roman" pitchFamily="18" charset="0"/>
                        </a:rPr>
                        <a:t>Всього</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 </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37,00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dirty="0">
                          <a:effectLst/>
                          <a:latin typeface="Times New Roman" pitchFamily="18" charset="0"/>
                          <a:cs typeface="Times New Roman" pitchFamily="18" charset="0"/>
                        </a:rPr>
                        <a:t> </a:t>
                      </a:r>
                      <a:endParaRPr lang="ru-RU" sz="20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128112102"/>
              </p:ext>
            </p:extLst>
          </p:nvPr>
        </p:nvGraphicFramePr>
        <p:xfrm>
          <a:off x="752308" y="4221088"/>
          <a:ext cx="8212179" cy="1787652"/>
        </p:xfrm>
        <a:graphic>
          <a:graphicData uri="http://schemas.openxmlformats.org/drawingml/2006/table">
            <a:tbl>
              <a:tblPr firstRow="1" firstCol="1" bandRow="1">
                <a:tableStyleId>{5940675A-B579-460E-94D1-54222C63F5DA}</a:tableStyleId>
              </a:tblPr>
              <a:tblGrid>
                <a:gridCol w="5129421">
                  <a:extLst>
                    <a:ext uri="{9D8B030D-6E8A-4147-A177-3AD203B41FA5}">
                      <a16:colId xmlns:a16="http://schemas.microsoft.com/office/drawing/2014/main" val="20000"/>
                    </a:ext>
                  </a:extLst>
                </a:gridCol>
                <a:gridCol w="1063180">
                  <a:extLst>
                    <a:ext uri="{9D8B030D-6E8A-4147-A177-3AD203B41FA5}">
                      <a16:colId xmlns:a16="http://schemas.microsoft.com/office/drawing/2014/main" val="20001"/>
                    </a:ext>
                  </a:extLst>
                </a:gridCol>
                <a:gridCol w="1063180">
                  <a:extLst>
                    <a:ext uri="{9D8B030D-6E8A-4147-A177-3AD203B41FA5}">
                      <a16:colId xmlns:a16="http://schemas.microsoft.com/office/drawing/2014/main" val="20002"/>
                    </a:ext>
                  </a:extLst>
                </a:gridCol>
                <a:gridCol w="956398">
                  <a:extLst>
                    <a:ext uri="{9D8B030D-6E8A-4147-A177-3AD203B41FA5}">
                      <a16:colId xmlns:a16="http://schemas.microsoft.com/office/drawing/2014/main" val="20003"/>
                    </a:ext>
                  </a:extLst>
                </a:gridCol>
              </a:tblGrid>
              <a:tr h="0">
                <a:tc rowSpan="2">
                  <a:txBody>
                    <a:bodyPr/>
                    <a:lstStyle/>
                    <a:p>
                      <a:pPr algn="l">
                        <a:lnSpc>
                          <a:spcPct val="115000"/>
                        </a:lnSpc>
                        <a:spcAft>
                          <a:spcPts val="0"/>
                        </a:spcAft>
                      </a:pPr>
                      <a:r>
                        <a:rPr lang="uk-UA" sz="2000" b="1" dirty="0">
                          <a:solidFill>
                            <a:srgbClr val="FF0000"/>
                          </a:solidFill>
                          <a:effectLst/>
                          <a:latin typeface="Times New Roman" pitchFamily="18" charset="0"/>
                          <a:cs typeface="Times New Roman" pitchFamily="18" charset="0"/>
                        </a:rPr>
                        <a:t>Дії   Прес-службі міської ради</a:t>
                      </a:r>
                      <a:r>
                        <a:rPr lang="uk-UA" sz="2000" dirty="0">
                          <a:effectLst/>
                          <a:latin typeface="Times New Roman" pitchFamily="18" charset="0"/>
                          <a:cs typeface="Times New Roman" pitchFamily="18" charset="0"/>
                        </a:rPr>
                        <a:t> </a:t>
                      </a:r>
                      <a:endParaRPr lang="ru-RU" sz="2000" dirty="0">
                        <a:effectLst/>
                        <a:latin typeface="Times New Roman" pitchFamily="18" charset="0"/>
                        <a:ea typeface="MS Mincho"/>
                        <a:cs typeface="Times New Roman" pitchFamily="18" charset="0"/>
                      </a:endParaRPr>
                    </a:p>
                  </a:txBody>
                  <a:tcPr marL="68580" marR="68580" marT="0" marB="0"/>
                </a:tc>
                <a:tc gridSpan="3">
                  <a:txBody>
                    <a:bodyPr/>
                    <a:lstStyle/>
                    <a:p>
                      <a:pPr marL="21590" algn="ctr">
                        <a:lnSpc>
                          <a:spcPct val="115000"/>
                        </a:lnSpc>
                        <a:spcAft>
                          <a:spcPts val="0"/>
                        </a:spcAft>
                      </a:pPr>
                      <a:r>
                        <a:rPr lang="uk-UA" sz="2000">
                          <a:effectLst/>
                          <a:latin typeface="Times New Roman" pitchFamily="18" charset="0"/>
                          <a:cs typeface="Times New Roman" pitchFamily="18" charset="0"/>
                        </a:rPr>
                        <a:t>Затрати</a:t>
                      </a:r>
                      <a:endParaRPr lang="ru-RU" sz="2000">
                        <a:effectLst/>
                        <a:latin typeface="Times New Roman" pitchFamily="18" charset="0"/>
                        <a:ea typeface="MS Mincho"/>
                        <a:cs typeface="Times New Roman" pitchFamily="18"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a:txBody>
                    <a:bodyPr/>
                    <a:lstStyle/>
                    <a:p>
                      <a:pPr marL="45720" algn="ctr">
                        <a:lnSpc>
                          <a:spcPct val="115000"/>
                        </a:lnSpc>
                        <a:spcAft>
                          <a:spcPts val="0"/>
                        </a:spcAft>
                      </a:pPr>
                      <a:r>
                        <a:rPr lang="uk-UA" sz="1400" dirty="0">
                          <a:effectLst/>
                          <a:latin typeface="Times New Roman" pitchFamily="18" charset="0"/>
                          <a:cs typeface="Times New Roman" pitchFamily="18" charset="0"/>
                        </a:rPr>
                        <a:t>Часу (годин)</a:t>
                      </a:r>
                      <a:endParaRPr lang="ru-RU" sz="1400" dirty="0">
                        <a:effectLst/>
                        <a:latin typeface="Times New Roman" pitchFamily="18" charset="0"/>
                        <a:ea typeface="MS Mincho"/>
                        <a:cs typeface="Times New Roman" pitchFamily="18" charset="0"/>
                      </a:endParaRPr>
                    </a:p>
                  </a:txBody>
                  <a:tcPr marL="68580" marR="68580" marT="0" marB="0"/>
                </a:tc>
                <a:tc>
                  <a:txBody>
                    <a:bodyPr/>
                    <a:lstStyle/>
                    <a:p>
                      <a:pPr marL="45720" algn="ctr">
                        <a:lnSpc>
                          <a:spcPct val="115000"/>
                        </a:lnSpc>
                        <a:spcAft>
                          <a:spcPts val="0"/>
                        </a:spcAft>
                      </a:pPr>
                      <a:r>
                        <a:rPr lang="uk-UA" sz="1400" dirty="0">
                          <a:effectLst/>
                          <a:latin typeface="Times New Roman" pitchFamily="18" charset="0"/>
                          <a:cs typeface="Times New Roman" pitchFamily="18" charset="0"/>
                        </a:rPr>
                        <a:t>Коштів</a:t>
                      </a:r>
                      <a:endParaRPr lang="ru-RU" sz="1400" dirty="0">
                        <a:effectLst/>
                        <a:latin typeface="Times New Roman" pitchFamily="18" charset="0"/>
                        <a:cs typeface="Times New Roman" pitchFamily="18" charset="0"/>
                      </a:endParaRPr>
                    </a:p>
                    <a:p>
                      <a:pPr marL="45720" algn="ctr">
                        <a:lnSpc>
                          <a:spcPct val="115000"/>
                        </a:lnSpc>
                        <a:spcAft>
                          <a:spcPts val="0"/>
                        </a:spcAft>
                      </a:pPr>
                      <a:r>
                        <a:rPr lang="uk-UA" sz="1400" dirty="0">
                          <a:effectLst/>
                          <a:latin typeface="Times New Roman" pitchFamily="18" charset="0"/>
                          <a:cs typeface="Times New Roman" pitchFamily="18" charset="0"/>
                        </a:rPr>
                        <a:t>(Гривень)</a:t>
                      </a:r>
                      <a:endParaRPr lang="ru-RU" sz="1400" dirty="0">
                        <a:effectLst/>
                        <a:latin typeface="Times New Roman" pitchFamily="18" charset="0"/>
                        <a:ea typeface="MS Mincho"/>
                        <a:cs typeface="Times New Roman" pitchFamily="18" charset="0"/>
                      </a:endParaRPr>
                    </a:p>
                  </a:txBody>
                  <a:tcPr marL="68580" marR="68580" marT="0" marB="0"/>
                </a:tc>
                <a:tc>
                  <a:txBody>
                    <a:bodyPr/>
                    <a:lstStyle/>
                    <a:p>
                      <a:pPr marL="21590" algn="ctr">
                        <a:lnSpc>
                          <a:spcPct val="115000"/>
                        </a:lnSpc>
                        <a:spcAft>
                          <a:spcPts val="0"/>
                        </a:spcAft>
                      </a:pPr>
                      <a:r>
                        <a:rPr lang="uk-UA" sz="1400" dirty="0" err="1">
                          <a:effectLst/>
                          <a:latin typeface="Times New Roman" pitchFamily="18" charset="0"/>
                          <a:cs typeface="Times New Roman" pitchFamily="18" charset="0"/>
                        </a:rPr>
                        <a:t>Задіяно</a:t>
                      </a:r>
                      <a:r>
                        <a:rPr lang="uk-UA" sz="1400" dirty="0">
                          <a:effectLst/>
                          <a:latin typeface="Times New Roman" pitchFamily="18" charset="0"/>
                          <a:cs typeface="Times New Roman" pitchFamily="18" charset="0"/>
                        </a:rPr>
                        <a:t> фахівців</a:t>
                      </a:r>
                      <a:endParaRPr lang="ru-RU" sz="1400" dirty="0">
                        <a:effectLst/>
                        <a:latin typeface="Times New Roman" pitchFamily="18" charset="0"/>
                        <a:cs typeface="Times New Roman" pitchFamily="18" charset="0"/>
                      </a:endParaRPr>
                    </a:p>
                    <a:p>
                      <a:pPr marL="21590" algn="ctr">
                        <a:lnSpc>
                          <a:spcPct val="115000"/>
                        </a:lnSpc>
                        <a:spcAft>
                          <a:spcPts val="0"/>
                        </a:spcAft>
                      </a:pPr>
                      <a:r>
                        <a:rPr lang="uk-UA" sz="1400" dirty="0">
                          <a:effectLst/>
                          <a:latin typeface="Times New Roman" pitchFamily="18" charset="0"/>
                          <a:cs typeface="Times New Roman" pitchFamily="18" charset="0"/>
                        </a:rPr>
                        <a:t> </a:t>
                      </a:r>
                      <a:endParaRPr lang="ru-RU" sz="14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Оприлюдення рішення</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 </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 </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 </a:t>
                      </a:r>
                      <a:endParaRPr lang="ru-RU" sz="20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 </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 </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 </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dirty="0">
                          <a:effectLst/>
                          <a:latin typeface="Times New Roman" pitchFamily="18" charset="0"/>
                          <a:cs typeface="Times New Roman" pitchFamily="18" charset="0"/>
                        </a:rPr>
                        <a:t> </a:t>
                      </a:r>
                      <a:endParaRPr lang="ru-RU" sz="20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05990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3314" name="AutoShape 2"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www.motto.net.ua/old_site/img/money/1284071770_C2F0E5ECFF202D20E4E5EDFCE3E820303420303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2" name="AutoShape 2" descr="https://encrypted-tbn2.gstatic.com/images?q=tbn:ANd9GcR7PUlravLAviDByIfnFjunRUoDjdlRY_XKrbKkX-xEN-eg8iAFm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691" y="160338"/>
            <a:ext cx="1065467" cy="59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2308" y="160338"/>
            <a:ext cx="5406737" cy="461665"/>
          </a:xfrm>
          <a:prstGeom prst="rect">
            <a:avLst/>
          </a:prstGeom>
        </p:spPr>
        <p:txBody>
          <a:bodyPr wrap="none">
            <a:spAutoFit/>
          </a:bodyPr>
          <a:lstStyle/>
          <a:p>
            <a:r>
              <a:rPr lang="uk-UA" sz="2400" b="1" dirty="0">
                <a:latin typeface="Times New Roman" pitchFamily="18" charset="0"/>
                <a:cs typeface="Times New Roman" pitchFamily="18" charset="0"/>
              </a:rPr>
              <a:t>Дії ОМС на виконання регулювання </a:t>
            </a:r>
            <a:endParaRPr lang="ru-RU" sz="2400"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6843251"/>
              </p:ext>
            </p:extLst>
          </p:nvPr>
        </p:nvGraphicFramePr>
        <p:xfrm>
          <a:off x="752308" y="1238024"/>
          <a:ext cx="8140172" cy="4241292"/>
        </p:xfrm>
        <a:graphic>
          <a:graphicData uri="http://schemas.openxmlformats.org/drawingml/2006/table">
            <a:tbl>
              <a:tblPr firstRow="1" firstCol="1" bandRow="1">
                <a:tableStyleId>{5940675A-B579-460E-94D1-54222C63F5DA}</a:tableStyleId>
              </a:tblPr>
              <a:tblGrid>
                <a:gridCol w="5108888">
                  <a:extLst>
                    <a:ext uri="{9D8B030D-6E8A-4147-A177-3AD203B41FA5}">
                      <a16:colId xmlns:a16="http://schemas.microsoft.com/office/drawing/2014/main" val="20000"/>
                    </a:ext>
                  </a:extLst>
                </a:gridCol>
                <a:gridCol w="1058446">
                  <a:extLst>
                    <a:ext uri="{9D8B030D-6E8A-4147-A177-3AD203B41FA5}">
                      <a16:colId xmlns:a16="http://schemas.microsoft.com/office/drawing/2014/main" val="20001"/>
                    </a:ext>
                  </a:extLst>
                </a:gridCol>
                <a:gridCol w="1058446">
                  <a:extLst>
                    <a:ext uri="{9D8B030D-6E8A-4147-A177-3AD203B41FA5}">
                      <a16:colId xmlns:a16="http://schemas.microsoft.com/office/drawing/2014/main" val="20002"/>
                    </a:ext>
                  </a:extLst>
                </a:gridCol>
                <a:gridCol w="914392">
                  <a:extLst>
                    <a:ext uri="{9D8B030D-6E8A-4147-A177-3AD203B41FA5}">
                      <a16:colId xmlns:a16="http://schemas.microsoft.com/office/drawing/2014/main" val="20003"/>
                    </a:ext>
                  </a:extLst>
                </a:gridCol>
              </a:tblGrid>
              <a:tr h="0">
                <a:tc rowSpan="2">
                  <a:txBody>
                    <a:bodyPr/>
                    <a:lstStyle/>
                    <a:p>
                      <a:pPr algn="l">
                        <a:lnSpc>
                          <a:spcPct val="115000"/>
                        </a:lnSpc>
                        <a:spcAft>
                          <a:spcPts val="0"/>
                        </a:spcAft>
                      </a:pPr>
                      <a:r>
                        <a:rPr lang="uk-UA" sz="2000" b="1" dirty="0">
                          <a:solidFill>
                            <a:srgbClr val="FF0000"/>
                          </a:solidFill>
                          <a:effectLst/>
                          <a:latin typeface="Times New Roman" pitchFamily="18" charset="0"/>
                          <a:cs typeface="Times New Roman" pitchFamily="18" charset="0"/>
                        </a:rPr>
                        <a:t>Дії   Управління економічного розвитку міста Чернігівської міської ради</a:t>
                      </a:r>
                      <a:endParaRPr lang="ru-RU" sz="2000" b="1" dirty="0">
                        <a:solidFill>
                          <a:srgbClr val="FF0000"/>
                        </a:solidFill>
                        <a:effectLst/>
                        <a:latin typeface="Times New Roman" pitchFamily="18" charset="0"/>
                        <a:ea typeface="MS Mincho"/>
                        <a:cs typeface="Times New Roman" pitchFamily="18" charset="0"/>
                      </a:endParaRPr>
                    </a:p>
                  </a:txBody>
                  <a:tcPr marL="68580" marR="68580" marT="0" marB="0"/>
                </a:tc>
                <a:tc gridSpan="3">
                  <a:txBody>
                    <a:bodyPr/>
                    <a:lstStyle/>
                    <a:p>
                      <a:pPr marL="21590" algn="ctr">
                        <a:lnSpc>
                          <a:spcPct val="115000"/>
                        </a:lnSpc>
                        <a:spcAft>
                          <a:spcPts val="0"/>
                        </a:spcAft>
                      </a:pPr>
                      <a:r>
                        <a:rPr lang="uk-UA" sz="2000">
                          <a:effectLst/>
                          <a:latin typeface="Times New Roman" pitchFamily="18" charset="0"/>
                          <a:cs typeface="Times New Roman" pitchFamily="18" charset="0"/>
                        </a:rPr>
                        <a:t>Затрати</a:t>
                      </a:r>
                      <a:endParaRPr lang="ru-RU" sz="2000">
                        <a:effectLst/>
                        <a:latin typeface="Times New Roman" pitchFamily="18" charset="0"/>
                        <a:ea typeface="MS Mincho"/>
                        <a:cs typeface="Times New Roman" pitchFamily="18" charset="0"/>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0">
                <a:tc vMerge="1">
                  <a:txBody>
                    <a:bodyPr/>
                    <a:lstStyle/>
                    <a:p>
                      <a:endParaRPr lang="ru-RU"/>
                    </a:p>
                  </a:txBody>
                  <a:tcPr/>
                </a:tc>
                <a:tc>
                  <a:txBody>
                    <a:bodyPr/>
                    <a:lstStyle/>
                    <a:p>
                      <a:pPr marL="45720" algn="ctr">
                        <a:lnSpc>
                          <a:spcPct val="115000"/>
                        </a:lnSpc>
                        <a:spcAft>
                          <a:spcPts val="0"/>
                        </a:spcAft>
                      </a:pPr>
                      <a:r>
                        <a:rPr lang="uk-UA" sz="1400" dirty="0">
                          <a:effectLst/>
                          <a:latin typeface="Times New Roman" pitchFamily="18" charset="0"/>
                          <a:cs typeface="Times New Roman" pitchFamily="18" charset="0"/>
                        </a:rPr>
                        <a:t>Часу (годин)</a:t>
                      </a:r>
                      <a:endParaRPr lang="ru-RU" sz="1400" dirty="0">
                        <a:effectLst/>
                        <a:latin typeface="Times New Roman" pitchFamily="18" charset="0"/>
                        <a:ea typeface="MS Mincho"/>
                        <a:cs typeface="Times New Roman" pitchFamily="18" charset="0"/>
                      </a:endParaRPr>
                    </a:p>
                  </a:txBody>
                  <a:tcPr marL="68580" marR="68580" marT="0" marB="0"/>
                </a:tc>
                <a:tc>
                  <a:txBody>
                    <a:bodyPr/>
                    <a:lstStyle/>
                    <a:p>
                      <a:pPr marL="45720" algn="ctr">
                        <a:lnSpc>
                          <a:spcPct val="115000"/>
                        </a:lnSpc>
                        <a:spcAft>
                          <a:spcPts val="0"/>
                        </a:spcAft>
                      </a:pPr>
                      <a:r>
                        <a:rPr lang="uk-UA" sz="1400" dirty="0">
                          <a:effectLst/>
                          <a:latin typeface="Times New Roman" pitchFamily="18" charset="0"/>
                          <a:cs typeface="Times New Roman" pitchFamily="18" charset="0"/>
                        </a:rPr>
                        <a:t>Коштів</a:t>
                      </a:r>
                      <a:endParaRPr lang="ru-RU" sz="1400" dirty="0">
                        <a:effectLst/>
                        <a:latin typeface="Times New Roman" pitchFamily="18" charset="0"/>
                        <a:cs typeface="Times New Roman" pitchFamily="18" charset="0"/>
                      </a:endParaRPr>
                    </a:p>
                    <a:p>
                      <a:pPr marL="45720" algn="ctr">
                        <a:lnSpc>
                          <a:spcPct val="115000"/>
                        </a:lnSpc>
                        <a:spcAft>
                          <a:spcPts val="0"/>
                        </a:spcAft>
                      </a:pPr>
                      <a:r>
                        <a:rPr lang="uk-UA" sz="1400" dirty="0">
                          <a:effectLst/>
                          <a:latin typeface="Times New Roman" pitchFamily="18" charset="0"/>
                          <a:cs typeface="Times New Roman" pitchFamily="18" charset="0"/>
                        </a:rPr>
                        <a:t>(Гривень)</a:t>
                      </a:r>
                      <a:endParaRPr lang="ru-RU" sz="1400" dirty="0">
                        <a:effectLst/>
                        <a:latin typeface="Times New Roman" pitchFamily="18" charset="0"/>
                        <a:ea typeface="MS Mincho"/>
                        <a:cs typeface="Times New Roman" pitchFamily="18" charset="0"/>
                      </a:endParaRPr>
                    </a:p>
                  </a:txBody>
                  <a:tcPr marL="68580" marR="68580" marT="0" marB="0"/>
                </a:tc>
                <a:tc>
                  <a:txBody>
                    <a:bodyPr/>
                    <a:lstStyle/>
                    <a:p>
                      <a:pPr marL="21590" algn="ctr">
                        <a:lnSpc>
                          <a:spcPct val="115000"/>
                        </a:lnSpc>
                        <a:spcAft>
                          <a:spcPts val="0"/>
                        </a:spcAft>
                      </a:pPr>
                      <a:r>
                        <a:rPr lang="uk-UA" sz="1400" dirty="0" err="1">
                          <a:effectLst/>
                          <a:latin typeface="Times New Roman" pitchFamily="18" charset="0"/>
                          <a:cs typeface="Times New Roman" pitchFamily="18" charset="0"/>
                        </a:rPr>
                        <a:t>Задіяно</a:t>
                      </a:r>
                      <a:r>
                        <a:rPr lang="uk-UA" sz="1400" dirty="0">
                          <a:effectLst/>
                          <a:latin typeface="Times New Roman" pitchFamily="18" charset="0"/>
                          <a:cs typeface="Times New Roman" pitchFamily="18" charset="0"/>
                        </a:rPr>
                        <a:t> фахівців</a:t>
                      </a:r>
                      <a:endParaRPr lang="ru-RU" sz="1400" dirty="0">
                        <a:effectLst/>
                        <a:latin typeface="Times New Roman" pitchFamily="18" charset="0"/>
                        <a:cs typeface="Times New Roman" pitchFamily="18" charset="0"/>
                      </a:endParaRPr>
                    </a:p>
                    <a:p>
                      <a:pPr marL="21590" algn="ctr">
                        <a:lnSpc>
                          <a:spcPct val="115000"/>
                        </a:lnSpc>
                        <a:spcAft>
                          <a:spcPts val="0"/>
                        </a:spcAft>
                      </a:pPr>
                      <a:r>
                        <a:rPr lang="uk-UA" sz="1400" dirty="0">
                          <a:effectLst/>
                          <a:latin typeface="Times New Roman" pitchFamily="18" charset="0"/>
                          <a:cs typeface="Times New Roman" pitchFamily="18" charset="0"/>
                        </a:rPr>
                        <a:t> </a:t>
                      </a:r>
                      <a:endParaRPr lang="ru-RU" sz="14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1"/>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Отримання та обробка  письмових заяв</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30хв</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10,00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a:t>
                      </a:r>
                      <a:endParaRPr lang="ru-RU" sz="20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2"/>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Отримання та обробка електронних заяв</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10хв</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3,50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a:t>
                      </a:r>
                      <a:endParaRPr lang="ru-RU" sz="20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3"/>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Розсилка пакетів документів членам комісії</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10хв</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3,50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a:t>
                      </a:r>
                      <a:endParaRPr lang="ru-RU" sz="20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4"/>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Підготовка  проекту рішення про встановлення режиму роботи об’єкта у нічний час</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20хв</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17,00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a:t>
                      </a:r>
                      <a:endParaRPr lang="ru-RU" sz="20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5"/>
                  </a:ext>
                </a:extLst>
              </a:tr>
              <a:tr h="0">
                <a:tc>
                  <a:txBody>
                    <a:bodyPr/>
                    <a:lstStyle/>
                    <a:p>
                      <a:pPr algn="l">
                        <a:lnSpc>
                          <a:spcPct val="115000"/>
                        </a:lnSpc>
                        <a:spcAft>
                          <a:spcPts val="0"/>
                        </a:spcAft>
                      </a:pPr>
                      <a:r>
                        <a:rPr lang="uk-UA" sz="2000" dirty="0">
                          <a:effectLst/>
                          <a:latin typeface="Times New Roman" pitchFamily="18" charset="0"/>
                          <a:cs typeface="Times New Roman" pitchFamily="18" charset="0"/>
                        </a:rPr>
                        <a:t>Підготовка подання до виконавчого комітету про скасування режиму роботи в нічний час</a:t>
                      </a:r>
                      <a:endParaRPr lang="ru-RU" sz="2000" dirty="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10хв</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3,50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2</a:t>
                      </a:r>
                      <a:endParaRPr lang="ru-RU" sz="200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6"/>
                  </a:ext>
                </a:extLst>
              </a:tr>
              <a:tr h="0">
                <a:tc>
                  <a:txBody>
                    <a:bodyPr/>
                    <a:lstStyle/>
                    <a:p>
                      <a:pPr algn="l">
                        <a:lnSpc>
                          <a:spcPct val="115000"/>
                        </a:lnSpc>
                        <a:spcAft>
                          <a:spcPts val="0"/>
                        </a:spcAft>
                      </a:pPr>
                      <a:r>
                        <a:rPr lang="uk-UA" sz="2000">
                          <a:effectLst/>
                          <a:latin typeface="Times New Roman" pitchFamily="18" charset="0"/>
                          <a:cs typeface="Times New Roman" pitchFamily="18" charset="0"/>
                        </a:rPr>
                        <a:t> </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 </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a:effectLst/>
                          <a:latin typeface="Times New Roman" pitchFamily="18" charset="0"/>
                          <a:cs typeface="Times New Roman" pitchFamily="18" charset="0"/>
                        </a:rPr>
                        <a:t>37,50</a:t>
                      </a:r>
                      <a:endParaRPr lang="ru-RU" sz="2000">
                        <a:effectLst/>
                        <a:latin typeface="Times New Roman" pitchFamily="18" charset="0"/>
                        <a:ea typeface="MS Mincho"/>
                        <a:cs typeface="Times New Roman" pitchFamily="18" charset="0"/>
                      </a:endParaRPr>
                    </a:p>
                  </a:txBody>
                  <a:tcPr marL="68580" marR="68580" marT="0" marB="0"/>
                </a:tc>
                <a:tc>
                  <a:txBody>
                    <a:bodyPr/>
                    <a:lstStyle/>
                    <a:p>
                      <a:pPr marL="179705" algn="l">
                        <a:lnSpc>
                          <a:spcPct val="115000"/>
                        </a:lnSpc>
                        <a:spcAft>
                          <a:spcPts val="0"/>
                        </a:spcAft>
                      </a:pPr>
                      <a:r>
                        <a:rPr lang="uk-UA" sz="2000" dirty="0">
                          <a:effectLst/>
                          <a:latin typeface="Times New Roman" pitchFamily="18" charset="0"/>
                          <a:cs typeface="Times New Roman" pitchFamily="18" charset="0"/>
                        </a:rPr>
                        <a:t> </a:t>
                      </a:r>
                      <a:endParaRPr lang="ru-RU" sz="2000" dirty="0">
                        <a:effectLst/>
                        <a:latin typeface="Times New Roman" pitchFamily="18" charset="0"/>
                        <a:ea typeface="MS Mincho"/>
                        <a:cs typeface="Times New Roman"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705541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0" y="691108"/>
            <a:ext cx="5072066"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0" name="Прямая соединительная линия 19"/>
          <p:cNvCxnSpPr/>
          <p:nvPr/>
        </p:nvCxnSpPr>
        <p:spPr>
          <a:xfrm rot="5400000">
            <a:off x="-2535287" y="3250405"/>
            <a:ext cx="6071436" cy="794"/>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cxnSp>
        <p:nvCxnSpPr>
          <p:cNvPr id="21" name="Прямая соединительная линия 20"/>
          <p:cNvCxnSpPr/>
          <p:nvPr/>
        </p:nvCxnSpPr>
        <p:spPr>
          <a:xfrm rot="5400000">
            <a:off x="-2392411" y="3249611"/>
            <a:ext cx="6072230" cy="1588"/>
          </a:xfrm>
          <a:prstGeom prst="line">
            <a:avLst/>
          </a:prstGeom>
          <a:ln>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sp>
        <p:nvSpPr>
          <p:cNvPr id="16" name="TextBox 15"/>
          <p:cNvSpPr txBox="1"/>
          <p:nvPr/>
        </p:nvSpPr>
        <p:spPr>
          <a:xfrm>
            <a:off x="802789" y="79945"/>
            <a:ext cx="4192017" cy="523220"/>
          </a:xfrm>
          <a:prstGeom prst="rect">
            <a:avLst/>
          </a:prstGeom>
          <a:noFill/>
        </p:spPr>
        <p:txBody>
          <a:bodyPr wrap="square" rtlCol="0">
            <a:spAutoFit/>
          </a:bodyPr>
          <a:lstStyle/>
          <a:p>
            <a:r>
              <a:rPr lang="ru-RU" sz="2800" b="1" dirty="0" smtClean="0">
                <a:cs typeface="Times New Roman" pitchFamily="18" charset="0"/>
              </a:rPr>
              <a:t>ПРАКТИЧНА РОБОТА</a:t>
            </a:r>
            <a:endParaRPr lang="ru-RU" sz="2800" b="1" dirty="0">
              <a:cs typeface="Times New Roman" pitchFamily="18" charset="0"/>
            </a:endParaRPr>
          </a:p>
        </p:txBody>
      </p:sp>
    </p:spTree>
    <p:extLst>
      <p:ext uri="{BB962C8B-B14F-4D97-AF65-F5344CB8AC3E}">
        <p14:creationId xmlns:p14="http://schemas.microsoft.com/office/powerpoint/2010/main" val="1800313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5144</TotalTime>
  <Words>7027</Words>
  <Application>Microsoft Office PowerPoint</Application>
  <PresentationFormat>Экран (4:3)</PresentationFormat>
  <Paragraphs>1404</Paragraphs>
  <Slides>117</Slides>
  <Notes>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117</vt:i4>
      </vt:variant>
    </vt:vector>
  </HeadingPairs>
  <TitlesOfParts>
    <vt:vector size="128" baseType="lpstr">
      <vt:lpstr>Aharoni</vt:lpstr>
      <vt:lpstr>Arial</vt:lpstr>
      <vt:lpstr>Arial Black</vt:lpstr>
      <vt:lpstr>Calibri</vt:lpstr>
      <vt:lpstr>Courier New</vt:lpstr>
      <vt:lpstr>MS Mincho</vt:lpstr>
      <vt:lpstr>Tahoma</vt:lpstr>
      <vt:lpstr>Times</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Схемы  бизнес – процессов</dc:title>
  <dc:creator>Bogdan</dc:creator>
  <cp:lastModifiedBy>K123(1)-1</cp:lastModifiedBy>
  <cp:revision>220</cp:revision>
  <dcterms:created xsi:type="dcterms:W3CDTF">2013-11-08T17:20:20Z</dcterms:created>
  <dcterms:modified xsi:type="dcterms:W3CDTF">2017-12-08T06:09:32Z</dcterms:modified>
</cp:coreProperties>
</file>